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59" r:id="rId3"/>
    <p:sldId id="261" r:id="rId4"/>
    <p:sldId id="268" r:id="rId5"/>
    <p:sldId id="262" r:id="rId6"/>
    <p:sldId id="267" r:id="rId7"/>
    <p:sldId id="269" r:id="rId8"/>
    <p:sldId id="263" r:id="rId9"/>
    <p:sldId id="270" r:id="rId10"/>
    <p:sldId id="271" r:id="rId11"/>
    <p:sldId id="265" r:id="rId12"/>
    <p:sldId id="272" r:id="rId13"/>
    <p:sldId id="273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FF"/>
    <a:srgbClr val="7F0055"/>
    <a:srgbClr val="5B9BD5"/>
    <a:srgbClr val="41719C"/>
    <a:srgbClr val="FFFFCC"/>
    <a:srgbClr val="FF3300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0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97536-97EF-403C-BFCC-0E2E99091D9F}" type="datetimeFigureOut">
              <a:rPr lang="es-ES" smtClean="0"/>
              <a:t>21/09/2021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1CD86-8BB4-4EA5-AB6D-238BCFD086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47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5E3E-146E-4FE3-9B6A-158A458C9234}" type="datetime1">
              <a:rPr lang="es-ES" smtClean="0"/>
              <a:t>21/09/2021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C85-1F4F-4BF0-93BD-7FD85E23A6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3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3CB0-F22D-4003-8537-EDCA4A5E4D03}" type="datetime1">
              <a:rPr lang="es-ES" smtClean="0"/>
              <a:t>21/09/2021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C85-1F4F-4BF0-93BD-7FD85E23A6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57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BC7A-853B-407A-A66C-2923DBCB3058}" type="datetime1">
              <a:rPr lang="es-ES" smtClean="0"/>
              <a:t>21/09/2021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C85-1F4F-4BF0-93BD-7FD85E23A6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948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AEF2-2771-4C4F-B422-06C77846F50E}" type="datetime1">
              <a:rPr lang="es-ES" smtClean="0"/>
              <a:t>21/09/2021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C85-1F4F-4BF0-93BD-7FD85E23A6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389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6C02-038B-4DB7-BF1D-135B096F8F43}" type="datetime1">
              <a:rPr lang="es-ES" smtClean="0"/>
              <a:t>21/09/2021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C85-1F4F-4BF0-93BD-7FD85E23A6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125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C5F2-EB5A-4B11-A1D5-6AA7C9F8E5A3}" type="datetime1">
              <a:rPr lang="es-ES" smtClean="0"/>
              <a:t>21/09/2021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C85-1F4F-4BF0-93BD-7FD85E23A6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750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A7C0-76AE-46BF-B83C-ED4B98E1428F}" type="datetime1">
              <a:rPr lang="es-ES" smtClean="0"/>
              <a:t>21/09/2021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C85-1F4F-4BF0-93BD-7FD85E23A6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358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0AE9-A8AE-4E96-B3CB-7C423D7E4666}" type="datetime1">
              <a:rPr lang="es-ES" smtClean="0"/>
              <a:t>21/09/2021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C85-1F4F-4BF0-93BD-7FD85E23A6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48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A42C-6CC7-4374-A66C-290535FED4BE}" type="datetime1">
              <a:rPr lang="es-ES" smtClean="0"/>
              <a:t>21/09/2021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C85-1F4F-4BF0-93BD-7FD85E23A6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852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7143-F63C-4992-B318-70CDB1245B15}" type="datetime1">
              <a:rPr lang="es-ES" smtClean="0"/>
              <a:t>21/09/2021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C85-1F4F-4BF0-93BD-7FD85E23A6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3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3170-4275-40BC-A6C0-A7EE5EB4D72B}" type="datetime1">
              <a:rPr lang="es-ES" smtClean="0"/>
              <a:t>21/09/2021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C85-1F4F-4BF0-93BD-7FD85E23A6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641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02FAF-20B5-40CF-B388-0A0C78F75109}" type="datetime1">
              <a:rPr lang="es-ES" smtClean="0"/>
              <a:t>21/09/2021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F5C85-1F4F-4BF0-93BD-7FD85E23A6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0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75" y="5479763"/>
            <a:ext cx="1146445" cy="114644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2" r="22398"/>
          <a:stretch/>
        </p:blipFill>
        <p:spPr>
          <a:xfrm>
            <a:off x="486406" y="4110519"/>
            <a:ext cx="1519517" cy="148610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5493" y="2065673"/>
            <a:ext cx="7772400" cy="169078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Proyecto </a:t>
            </a:r>
            <a:r>
              <a:rPr lang="es-ES" dirty="0" err="1" smtClean="0"/>
              <a:t>Bets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curso 2021-2022</a:t>
            </a:r>
            <a:endParaRPr lang="es-ES" dirty="0"/>
          </a:p>
        </p:txBody>
      </p:sp>
      <p:pic>
        <p:nvPicPr>
          <p:cNvPr id="6" name="Imagen 5" descr="Los padres se plantan, ni una casa de apuestas a menos de 300 metros de un  colegio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27"/>
          <a:stretch/>
        </p:blipFill>
        <p:spPr bwMode="auto">
          <a:xfrm>
            <a:off x="6380145" y="312797"/>
            <a:ext cx="2106930" cy="16090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 descr="Dibujos de fútbol. DibujosWiki.com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04" y="312797"/>
            <a:ext cx="2762885" cy="16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5747320" y="5868319"/>
            <a:ext cx="316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B050"/>
                </a:solidFill>
              </a:rPr>
              <a:t>- </a:t>
            </a:r>
            <a:r>
              <a:rPr lang="es-ES" b="1" dirty="0" err="1" smtClean="0">
                <a:solidFill>
                  <a:srgbClr val="00B050"/>
                </a:solidFill>
              </a:rPr>
              <a:t>Lab</a:t>
            </a:r>
            <a:r>
              <a:rPr lang="es-ES" b="1" dirty="0" smtClean="0">
                <a:solidFill>
                  <a:srgbClr val="00B050"/>
                </a:solidFill>
              </a:rPr>
              <a:t> 1.0- </a:t>
            </a:r>
            <a:r>
              <a:rPr lang="es-ES" b="1" dirty="0" err="1" smtClean="0">
                <a:solidFill>
                  <a:srgbClr val="00B050"/>
                </a:solidFill>
              </a:rPr>
              <a:t>sonarlint+sonarcloud</a:t>
            </a:r>
            <a:endParaRPr lang="es-ES" b="1" dirty="0">
              <a:solidFill>
                <a:srgbClr val="00B05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528251" y="4853572"/>
            <a:ext cx="243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- IS1- uso de GitHub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860785" y="3668894"/>
            <a:ext cx="3261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/>
              <a:t>VERIFICACIÓN</a:t>
            </a:r>
            <a:endParaRPr lang="es-ES" sz="3600" b="1" dirty="0"/>
          </a:p>
        </p:txBody>
      </p:sp>
      <p:sp>
        <p:nvSpPr>
          <p:cNvPr id="14" name="Marcador de número de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C85-1F4F-4BF0-93BD-7FD85E23A63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6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310989" y="6013442"/>
            <a:ext cx="2057400" cy="365125"/>
          </a:xfrm>
        </p:spPr>
        <p:txBody>
          <a:bodyPr/>
          <a:lstStyle/>
          <a:p>
            <a:fld id="{9F5F5C85-1F4F-4BF0-93BD-7FD85E23A639}" type="slidenum">
              <a:rPr lang="es-ES" smtClean="0"/>
              <a:t>10</a:t>
            </a:fld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366588" y="1582872"/>
            <a:ext cx="8340684" cy="2893100"/>
          </a:xfrm>
          <a:prstGeom prst="rect">
            <a:avLst/>
          </a:prstGeom>
          <a:solidFill>
            <a:srgbClr val="FFFFCC"/>
          </a:solidFill>
          <a:ln>
            <a:solidFill>
              <a:srgbClr val="41719C"/>
            </a:solidFill>
          </a:ln>
        </p:spPr>
        <p:txBody>
          <a:bodyPr wrap="square">
            <a:spAutoFit/>
          </a:bodyPr>
          <a:lstStyle/>
          <a:p>
            <a:r>
              <a:rPr lang="es-E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ES" sz="1400" b="1" dirty="0"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latin typeface="Consolas" panose="020B0609020204030204" pitchFamily="49" charset="0"/>
              </a:rPr>
              <a:t>CreateQuestionDATest</a:t>
            </a:r>
            <a:r>
              <a:rPr lang="es-ES" sz="1400" b="1" dirty="0">
                <a:latin typeface="Consolas" panose="020B0609020204030204" pitchFamily="49" charset="0"/>
              </a:rPr>
              <a:t> {</a:t>
            </a:r>
          </a:p>
          <a:p>
            <a:endParaRPr lang="es-ES" sz="1400" dirty="0">
              <a:latin typeface="Consolas" panose="020B0609020204030204" pitchFamily="49" charset="0"/>
            </a:endParaRPr>
          </a:p>
          <a:p>
            <a:pPr marL="355600" lvl="1"/>
            <a:r>
              <a:rPr lang="es-ES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E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static</a:t>
            </a:r>
            <a:r>
              <a:rPr lang="es-ES" sz="1400" b="1" dirty="0" smtClean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DataAccess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i="1" dirty="0" err="1">
                <a:latin typeface="Consolas" panose="020B0609020204030204" pitchFamily="49" charset="0"/>
              </a:rPr>
              <a:t>sut</a:t>
            </a:r>
            <a:r>
              <a:rPr lang="es-ES" sz="1400" i="1" dirty="0">
                <a:latin typeface="Consolas" panose="020B0609020204030204" pitchFamily="49" charset="0"/>
              </a:rPr>
              <a:t> = new </a:t>
            </a:r>
            <a:r>
              <a:rPr lang="es-ES" sz="1400" i="1" dirty="0" err="1">
                <a:latin typeface="Consolas" panose="020B0609020204030204" pitchFamily="49" charset="0"/>
              </a:rPr>
              <a:t>DataAccess</a:t>
            </a:r>
            <a:r>
              <a:rPr lang="es-ES" sz="1400" i="1" dirty="0">
                <a:latin typeface="Consolas" panose="020B0609020204030204" pitchFamily="49" charset="0"/>
              </a:rPr>
              <a:t>(</a:t>
            </a:r>
            <a:r>
              <a:rPr lang="es-ES" sz="1400" i="1" dirty="0" err="1">
                <a:latin typeface="Consolas" panose="020B0609020204030204" pitchFamily="49" charset="0"/>
              </a:rPr>
              <a:t>ConfigXML.getInstance</a:t>
            </a:r>
            <a:r>
              <a:rPr lang="es-ES" sz="1400" i="1" dirty="0" smtClean="0">
                <a:latin typeface="Consolas" panose="020B0609020204030204" pitchFamily="49" charset="0"/>
              </a:rPr>
              <a:t>(). </a:t>
            </a:r>
          </a:p>
          <a:p>
            <a:pPr marL="355600" lvl="1" algn="r"/>
            <a:r>
              <a:rPr lang="es-ES" sz="1400" i="1" dirty="0" err="1" smtClean="0">
                <a:latin typeface="Consolas" panose="020B0609020204030204" pitchFamily="49" charset="0"/>
              </a:rPr>
              <a:t>getDataBaseOpenMode</a:t>
            </a:r>
            <a:r>
              <a:rPr lang="es-ES" sz="1400" i="1" dirty="0">
                <a:latin typeface="Consolas" panose="020B0609020204030204" pitchFamily="49" charset="0"/>
              </a:rPr>
              <a:t>().</a:t>
            </a:r>
            <a:r>
              <a:rPr lang="es-ES" sz="1400" i="1" dirty="0" err="1">
                <a:latin typeface="Consolas" panose="020B0609020204030204" pitchFamily="49" charset="0"/>
              </a:rPr>
              <a:t>equals</a:t>
            </a:r>
            <a:r>
              <a:rPr lang="es-ES" sz="1400" i="1" dirty="0">
                <a:latin typeface="Consolas" panose="020B0609020204030204" pitchFamily="49" charset="0"/>
              </a:rPr>
              <a:t>("</a:t>
            </a:r>
            <a:r>
              <a:rPr lang="es-ES" sz="1400" i="1" dirty="0" err="1">
                <a:latin typeface="Consolas" panose="020B0609020204030204" pitchFamily="49" charset="0"/>
              </a:rPr>
              <a:t>initialize</a:t>
            </a:r>
            <a:r>
              <a:rPr lang="es-ES" sz="1400" i="1" dirty="0" smtClean="0">
                <a:latin typeface="Consolas" panose="020B0609020204030204" pitchFamily="49" charset="0"/>
              </a:rPr>
              <a:t>"));</a:t>
            </a:r>
          </a:p>
          <a:p>
            <a:pPr marL="355600" lvl="1" algn="r"/>
            <a:endParaRPr lang="es-ES" sz="1400" b="1" i="1" dirty="0">
              <a:latin typeface="Consolas" panose="020B0609020204030204" pitchFamily="49" charset="0"/>
            </a:endParaRPr>
          </a:p>
          <a:p>
            <a:pPr marL="355600" lvl="1"/>
            <a:r>
              <a:rPr lang="es-E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E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TestUtilityDataAccess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i="1" dirty="0" err="1">
                <a:latin typeface="Consolas" panose="020B0609020204030204" pitchFamily="49" charset="0"/>
              </a:rPr>
              <a:t>testDA</a:t>
            </a:r>
            <a:r>
              <a:rPr lang="en-US" sz="1400" i="1" dirty="0">
                <a:latin typeface="Consolas" panose="020B0609020204030204" pitchFamily="49" charset="0"/>
              </a:rPr>
              <a:t> = new </a:t>
            </a:r>
            <a:r>
              <a:rPr lang="en-US" sz="1400" i="1" dirty="0" err="1">
                <a:latin typeface="Consolas" panose="020B0609020204030204" pitchFamily="49" charset="0"/>
              </a:rPr>
              <a:t>TestUtilityDataAccess</a:t>
            </a:r>
            <a:r>
              <a:rPr lang="en-US" sz="1400" i="1" dirty="0">
                <a:latin typeface="Consolas" panose="020B0609020204030204" pitchFamily="49" charset="0"/>
              </a:rPr>
              <a:t>();</a:t>
            </a:r>
          </a:p>
          <a:p>
            <a:pPr marL="355600" lvl="1"/>
            <a:endParaRPr lang="es-ES" sz="1400" dirty="0">
              <a:latin typeface="Consolas" panose="020B0609020204030204" pitchFamily="49" charset="0"/>
            </a:endParaRPr>
          </a:p>
          <a:p>
            <a:pPr marL="355600" lvl="1"/>
            <a:r>
              <a:rPr lang="es-E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ES" sz="1400" b="1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Event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ev</a:t>
            </a:r>
            <a:r>
              <a:rPr lang="es-ES" sz="1400" dirty="0">
                <a:latin typeface="Consolas" panose="020B0609020204030204" pitchFamily="49" charset="0"/>
              </a:rPr>
              <a:t>;</a:t>
            </a:r>
          </a:p>
          <a:p>
            <a:pPr marL="355600" lvl="1"/>
            <a:endParaRPr lang="es-ES" sz="1400" dirty="0">
              <a:latin typeface="Consolas" panose="020B0609020204030204" pitchFamily="49" charset="0"/>
            </a:endParaRPr>
          </a:p>
          <a:p>
            <a:pPr marL="355600" lvl="1"/>
            <a:r>
              <a:rPr lang="es-ES" sz="1400" dirty="0">
                <a:latin typeface="Consolas" panose="020B0609020204030204" pitchFamily="49" charset="0"/>
              </a:rPr>
              <a:t>@</a:t>
            </a:r>
            <a:r>
              <a:rPr lang="es-ES" sz="1400" dirty="0" smtClean="0">
                <a:latin typeface="Consolas" panose="020B0609020204030204" pitchFamily="49" charset="0"/>
              </a:rPr>
              <a:t>Test</a:t>
            </a:r>
          </a:p>
          <a:p>
            <a:pPr marL="355600" lvl="1"/>
            <a:r>
              <a:rPr lang="es-E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….</a:t>
            </a:r>
          </a:p>
          <a:p>
            <a:pPr lvl="1"/>
            <a:endParaRPr lang="es-E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400" dirty="0">
              <a:latin typeface="Consolas" panose="020B0609020204030204" pitchFamily="49" charset="0"/>
            </a:endParaRP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628650" y="365127"/>
            <a:ext cx="7886700" cy="93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Implementación de </a:t>
            </a:r>
            <a:r>
              <a:rPr lang="es-ES" sz="4000" b="1" dirty="0" err="1" smtClean="0">
                <a:latin typeface="Consolas" panose="020B0609020204030204" pitchFamily="49" charset="0"/>
              </a:rPr>
              <a:t>CreateQuestionDATest</a:t>
            </a:r>
            <a:r>
              <a:rPr lang="es-ES" sz="4000" b="1" dirty="0" smtClean="0">
                <a:latin typeface="Consolas" panose="020B0609020204030204" pitchFamily="49" charset="0"/>
              </a:rPr>
              <a:t> (</a:t>
            </a:r>
            <a:r>
              <a:rPr lang="es-ES" sz="4000" b="1" dirty="0" err="1" smtClean="0">
                <a:latin typeface="Consolas" panose="020B0609020204030204" pitchFamily="49" charset="0"/>
              </a:rPr>
              <a:t>JUnit</a:t>
            </a:r>
            <a:r>
              <a:rPr lang="es-ES" sz="4000" b="1" dirty="0" smtClean="0">
                <a:latin typeface="Consolas" panose="020B0609020204030204" pitchFamily="49" charset="0"/>
              </a:rPr>
              <a:t>)</a:t>
            </a:r>
            <a:endParaRPr lang="es-E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2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5462" y="1100390"/>
            <a:ext cx="7886700" cy="1325563"/>
          </a:xfrm>
        </p:spPr>
        <p:txBody>
          <a:bodyPr/>
          <a:lstStyle/>
          <a:p>
            <a:r>
              <a:rPr lang="es-ES" b="1" dirty="0" smtClean="0"/>
              <a:t>Diseño</a:t>
            </a:r>
            <a:r>
              <a:rPr lang="es-ES" dirty="0" smtClean="0"/>
              <a:t>: Arquitectura de tres capas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310989" y="6013442"/>
            <a:ext cx="2057400" cy="365125"/>
          </a:xfrm>
        </p:spPr>
        <p:txBody>
          <a:bodyPr/>
          <a:lstStyle/>
          <a:p>
            <a:fld id="{9F5F5C85-1F4F-4BF0-93BD-7FD85E23A639}" type="slidenum">
              <a:rPr lang="es-ES" smtClean="0"/>
              <a:t>11</a:t>
            </a:fld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148223" y="1075821"/>
            <a:ext cx="9050368" cy="5478423"/>
          </a:xfrm>
          <a:prstGeom prst="rect">
            <a:avLst/>
          </a:prstGeom>
          <a:solidFill>
            <a:srgbClr val="FFFFCC"/>
          </a:solidFill>
          <a:ln>
            <a:solidFill>
              <a:srgbClr val="41719C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sut.createQuestion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: The event has one question with a </a:t>
            </a:r>
            <a:r>
              <a:rPr lang="en-US" sz="14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queryText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s-ES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E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test1() {</a:t>
            </a:r>
          </a:p>
          <a:p>
            <a:pPr marL="177800" lvl="1"/>
            <a:r>
              <a:rPr lang="es-E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s-E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723900" lvl="1" indent="14288" defTabSz="900113"/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configure the state of the system (create object in the </a:t>
            </a:r>
            <a:r>
              <a:rPr lang="en-US" sz="14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dabatase</a:t>
            </a:r>
            <a:r>
              <a:rPr lang="en-US" sz="1400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23900" lvl="1" indent="14288" defTabSz="900113"/>
            <a:r>
              <a:rPr lang="es-E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eventText</a:t>
            </a:r>
            <a:r>
              <a:rPr lang="es-E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es-ES" sz="14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Event</a:t>
            </a:r>
            <a:r>
              <a:rPr lang="es-ES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Text"</a:t>
            </a:r>
            <a:r>
              <a:rPr lang="es-E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sz="1400" dirty="0" smtClean="0">
              <a:latin typeface="Consolas" panose="020B0609020204030204" pitchFamily="49" charset="0"/>
            </a:endParaRPr>
          </a:p>
          <a:p>
            <a:pPr marL="723900" lvl="1" indent="14288" defTabSz="900113"/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sdf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/MM/</a:t>
            </a:r>
            <a:r>
              <a:rPr lang="en-US" sz="1400" b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23900" lvl="1" indent="14288" defTabSz="900113"/>
            <a:r>
              <a:rPr lang="es-E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es-E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oneDate</a:t>
            </a:r>
            <a:r>
              <a:rPr lang="es-E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sdf</a:t>
            </a:r>
            <a:r>
              <a:rPr lang="es-E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s-E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"05/10/2022"</a:t>
            </a:r>
            <a:r>
              <a:rPr lang="es-E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23900" lvl="2" indent="14288" defTabSz="900113"/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queryText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>
                <a:solidFill>
                  <a:srgbClr val="2A00FF"/>
                </a:solidFill>
                <a:latin typeface="Consolas" panose="020B0609020204030204" pitchFamily="49" charset="0"/>
              </a:rPr>
              <a:t>"prueba pregunta"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23900" lvl="2" indent="14288" defTabSz="900113"/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Float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betMinimum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2f;</a:t>
            </a:r>
          </a:p>
          <a:p>
            <a:pPr marL="723900" lvl="1" indent="14288" defTabSz="900113"/>
            <a:r>
              <a:rPr lang="es-ES" sz="1400" dirty="0" smtClean="0">
                <a:latin typeface="Consolas" panose="020B0609020204030204" pitchFamily="49" charset="0"/>
              </a:rPr>
              <a:t>	</a:t>
            </a:r>
          </a:p>
          <a:p>
            <a:pPr marL="723900" lvl="2" indent="14288" defTabSz="900113"/>
            <a:r>
              <a:rPr lang="es-ES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testDA</a:t>
            </a:r>
            <a:r>
              <a:rPr lang="es-ES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.open</a:t>
            </a:r>
            <a:r>
              <a:rPr lang="es-ES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marL="723900" lvl="2" indent="14288" defTabSz="900113"/>
            <a:r>
              <a:rPr lang="es-ES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ev</a:t>
            </a:r>
            <a:r>
              <a:rPr lang="es-E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ES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testDA</a:t>
            </a:r>
            <a:r>
              <a:rPr lang="es-ES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.addEventWithQuestion</a:t>
            </a:r>
            <a:r>
              <a:rPr lang="es-ES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eventText</a:t>
            </a:r>
            <a:r>
              <a:rPr lang="es-ES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sz="1400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oneDate</a:t>
            </a:r>
            <a:r>
              <a:rPr lang="es-ES" sz="14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, </a:t>
            </a:r>
            <a:r>
              <a:rPr lang="es-ES" sz="1400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queryText</a:t>
            </a:r>
            <a:r>
              <a:rPr lang="es-ES" sz="14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, </a:t>
            </a:r>
            <a:r>
              <a:rPr lang="es-ES" sz="1400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betMinimum</a:t>
            </a:r>
            <a:r>
              <a:rPr lang="es-ES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s-ES" sz="14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es-ES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testDA</a:t>
            </a:r>
            <a:r>
              <a:rPr lang="es-E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s-ES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23900" lvl="2" indent="14288" defTabSz="900113"/>
            <a:r>
              <a:rPr lang="es-ES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723900" lvl="2" indent="14288" defTabSz="900113"/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invoke System Under Test (</a:t>
            </a:r>
            <a:r>
              <a:rPr lang="en-US" sz="1400" u="sng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sut</a:t>
            </a:r>
            <a:r>
              <a:rPr lang="en-US" sz="1400" u="sng" dirty="0" smtClean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pPr marL="723900" lvl="2" indent="14288" defTabSz="900113"/>
            <a:r>
              <a:rPr lang="es-ES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assertThrows</a:t>
            </a:r>
            <a:r>
              <a:rPr lang="es-ES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QuestionAlreadyExist.</a:t>
            </a:r>
            <a:r>
              <a:rPr lang="es-ES" sz="1400" b="1" i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ES" sz="1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() -&gt; </a:t>
            </a:r>
          </a:p>
          <a:p>
            <a:pPr lvl="2" algn="r"/>
            <a:r>
              <a:rPr lang="es-ES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sut</a:t>
            </a:r>
            <a:r>
              <a:rPr lang="es-ES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.createQuestion</a:t>
            </a:r>
            <a:r>
              <a:rPr lang="es-ES" sz="1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ev</a:t>
            </a:r>
            <a:r>
              <a:rPr lang="es-ES" sz="1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queryText</a:t>
            </a:r>
            <a:r>
              <a:rPr lang="es-ES" sz="1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betMinimum</a:t>
            </a:r>
            <a:r>
              <a:rPr lang="es-ES" sz="1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177800" lvl="1"/>
            <a:r>
              <a:rPr lang="es-E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s-E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s-E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ParseException</a:t>
            </a:r>
            <a:r>
              <a:rPr lang="es-E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400" i="1" dirty="0" smtClean="0">
                <a:latin typeface="Consolas" panose="020B0609020204030204" pitchFamily="49" charset="0"/>
              </a:rPr>
              <a:t>fail("</a:t>
            </a:r>
            <a:r>
              <a:rPr lang="en-US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It must be correct: check the date format</a:t>
            </a:r>
            <a:r>
              <a:rPr lang="en-US" sz="1400" i="1" dirty="0" smtClean="0">
                <a:latin typeface="Consolas" panose="020B0609020204030204" pitchFamily="49" charset="0"/>
              </a:rPr>
              <a:t>");</a:t>
            </a:r>
            <a:endParaRPr lang="es-E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77800" lvl="1"/>
            <a:r>
              <a:rPr lang="es-E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77800" lvl="2"/>
            <a:r>
              <a:rPr lang="es-ES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testDA</a:t>
            </a:r>
            <a:r>
              <a:rPr lang="es-E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.open</a:t>
            </a:r>
            <a:r>
              <a:rPr lang="es-E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s-ES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s-E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testDA</a:t>
            </a:r>
            <a:r>
              <a:rPr lang="es-ES" sz="1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.removeEvent</a:t>
            </a:r>
            <a:r>
              <a:rPr lang="es-ES" sz="1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ev</a:t>
            </a:r>
            <a:r>
              <a:rPr lang="es-ES" sz="1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s-ES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testDA</a:t>
            </a:r>
            <a:r>
              <a:rPr lang="es-E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s-E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ES" sz="1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77800" lvl="2"/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E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E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ES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Finally</a:t>
            </a:r>
            <a:r>
              <a:rPr lang="es-E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es-E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s-E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s-E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4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538576" y="1997537"/>
            <a:ext cx="8660015" cy="21289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7733237" y="2593901"/>
            <a:ext cx="170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rgbClr val="FF0000"/>
                </a:solidFill>
              </a:rPr>
              <a:t>Arrangement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4492744" y="4765373"/>
            <a:ext cx="4393952" cy="22711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B05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997838" y="4512600"/>
            <a:ext cx="6263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rgbClr val="00B050"/>
                </a:solidFill>
              </a:rPr>
              <a:t>Act</a:t>
            </a:r>
            <a:endParaRPr lang="es-ES" b="1" dirty="0">
              <a:solidFill>
                <a:srgbClr val="00B050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532426" y="5006230"/>
            <a:ext cx="8666165" cy="4016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redondeado 13"/>
          <p:cNvSpPr/>
          <p:nvPr/>
        </p:nvSpPr>
        <p:spPr>
          <a:xfrm>
            <a:off x="753414" y="4302132"/>
            <a:ext cx="8224188" cy="64527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70C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107456" y="4290831"/>
            <a:ext cx="1077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rgbClr val="0070C0"/>
                </a:solidFill>
              </a:rPr>
              <a:t>Assert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256220" y="5544143"/>
            <a:ext cx="8112169" cy="702711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70C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5998391" y="5860150"/>
            <a:ext cx="20862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rgbClr val="7030A0"/>
                </a:solidFill>
              </a:rPr>
              <a:t>Recover</a:t>
            </a:r>
            <a:r>
              <a:rPr lang="es-ES" b="1" dirty="0" smtClean="0">
                <a:solidFill>
                  <a:srgbClr val="7030A0"/>
                </a:solidFill>
              </a:rPr>
              <a:t> </a:t>
            </a:r>
            <a:r>
              <a:rPr lang="es-ES" b="1" dirty="0" err="1" smtClean="0">
                <a:solidFill>
                  <a:srgbClr val="7030A0"/>
                </a:solidFill>
              </a:rPr>
              <a:t>Initial</a:t>
            </a:r>
            <a:r>
              <a:rPr lang="es-ES" b="1" dirty="0" smtClean="0">
                <a:solidFill>
                  <a:srgbClr val="7030A0"/>
                </a:solidFill>
              </a:rPr>
              <a:t> </a:t>
            </a:r>
            <a:r>
              <a:rPr lang="es-ES" b="1" dirty="0" err="1" smtClean="0">
                <a:solidFill>
                  <a:srgbClr val="7030A0"/>
                </a:solidFill>
              </a:rPr>
              <a:t>State</a:t>
            </a:r>
            <a:endParaRPr lang="es-ES" b="1" dirty="0">
              <a:solidFill>
                <a:srgbClr val="7030A0"/>
              </a:solidFill>
            </a:endParaRP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628650" y="365127"/>
            <a:ext cx="7886700" cy="73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Implementación </a:t>
            </a:r>
            <a:r>
              <a:rPr lang="es-ES" sz="4100" b="1" dirty="0" err="1" smtClean="0">
                <a:latin typeface="Consolas" panose="020B0609020204030204" pitchFamily="49" charset="0"/>
              </a:rPr>
              <a:t>CreateQuestionDATest</a:t>
            </a:r>
            <a:endParaRPr lang="es-ES" b="1" dirty="0">
              <a:latin typeface="Consolas" panose="020B0609020204030204" pitchFamily="49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48223" y="6258155"/>
            <a:ext cx="8055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s-ES" b="1" dirty="0">
                <a:solidFill>
                  <a:srgbClr val="FF0000"/>
                </a:solidFill>
              </a:rPr>
              <a:t>Los test implementados con </a:t>
            </a:r>
            <a:r>
              <a:rPr lang="es-ES" b="1" dirty="0" err="1">
                <a:solidFill>
                  <a:srgbClr val="FF0000"/>
                </a:solidFill>
              </a:rPr>
              <a:t>JUnit</a:t>
            </a:r>
            <a:r>
              <a:rPr lang="es-ES" b="1" dirty="0">
                <a:solidFill>
                  <a:srgbClr val="FF0000"/>
                </a:solidFill>
              </a:rPr>
              <a:t> no deben elevar excepciones. Deben controlar todas las situaciones e indicar (</a:t>
            </a:r>
            <a:r>
              <a:rPr lang="es-ES" b="1" dirty="0" err="1">
                <a:solidFill>
                  <a:srgbClr val="FF0000"/>
                </a:solidFill>
              </a:rPr>
              <a:t>assert</a:t>
            </a:r>
            <a:r>
              <a:rPr lang="es-ES" b="1" dirty="0">
                <a:solidFill>
                  <a:srgbClr val="FF0000"/>
                </a:solidFill>
              </a:rPr>
              <a:t>) qué sucede en cada caso.</a:t>
            </a:r>
          </a:p>
        </p:txBody>
      </p:sp>
    </p:spTree>
    <p:extLst>
      <p:ext uri="{BB962C8B-B14F-4D97-AF65-F5344CB8AC3E}">
        <p14:creationId xmlns:p14="http://schemas.microsoft.com/office/powerpoint/2010/main" val="64821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  <p:bldP spid="10" grpId="0"/>
      <p:bldP spid="13" grpId="0" animBg="1"/>
      <p:bldP spid="14" grpId="0" animBg="1"/>
      <p:bldP spid="15" grpId="0"/>
      <p:bldP spid="1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/>
          <p:cNvSpPr txBox="1">
            <a:spLocks/>
          </p:cNvSpPr>
          <p:nvPr/>
        </p:nvSpPr>
        <p:spPr>
          <a:xfrm>
            <a:off x="628650" y="365127"/>
            <a:ext cx="7886700" cy="73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Ejecución </a:t>
            </a:r>
            <a:r>
              <a:rPr lang="es-ES" sz="4100" b="1" dirty="0" err="1" smtClean="0">
                <a:latin typeface="Consolas" panose="020B0609020204030204" pitchFamily="49" charset="0"/>
              </a:rPr>
              <a:t>CreateQuestionDATest</a:t>
            </a:r>
            <a:endParaRPr lang="es-ES" b="1" dirty="0">
              <a:latin typeface="Consolas" panose="020B0609020204030204" pitchFamily="49" charset="0"/>
            </a:endParaRPr>
          </a:p>
        </p:txBody>
      </p:sp>
      <p:sp>
        <p:nvSpPr>
          <p:cNvPr id="17" name="Marcador de contenido 8"/>
          <p:cNvSpPr>
            <a:spLocks noGrp="1"/>
          </p:cNvSpPr>
          <p:nvPr>
            <p:ph idx="1"/>
          </p:nvPr>
        </p:nvSpPr>
        <p:spPr>
          <a:xfrm>
            <a:off x="678225" y="4657725"/>
            <a:ext cx="8122875" cy="1943100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De las 5 pruebas:</a:t>
            </a:r>
          </a:p>
          <a:p>
            <a:pPr lvl="1">
              <a:spcAft>
                <a:spcPts val="1000"/>
              </a:spcAft>
            </a:pPr>
            <a:r>
              <a:rPr lang="es-ES" dirty="0" smtClean="0"/>
              <a:t>La 1, 2 y 5: funcionan correctamente</a:t>
            </a:r>
          </a:p>
          <a:p>
            <a:pPr lvl="1">
              <a:spcAft>
                <a:spcPts val="1000"/>
              </a:spcAft>
            </a:pPr>
            <a:r>
              <a:rPr lang="es-ES" dirty="0" smtClean="0"/>
              <a:t>La 3 es errónea: </a:t>
            </a:r>
            <a:r>
              <a:rPr lang="en-US" u="sng" dirty="0" err="1">
                <a:solidFill>
                  <a:srgbClr val="FF0000"/>
                </a:solidFill>
              </a:rPr>
              <a:t>java.lang.NullPointerException</a:t>
            </a:r>
            <a:r>
              <a:rPr lang="en-US" u="sng" dirty="0">
                <a:solidFill>
                  <a:srgbClr val="FF0000"/>
                </a:solidFill>
              </a:rPr>
              <a:t>: Cannot read field "value" because "</a:t>
            </a:r>
            <a:r>
              <a:rPr lang="en-US" u="sng" dirty="0" err="1">
                <a:solidFill>
                  <a:srgbClr val="FF0000"/>
                </a:solidFill>
              </a:rPr>
              <a:t>anotherString</a:t>
            </a:r>
            <a:r>
              <a:rPr lang="en-US" u="sng" dirty="0">
                <a:solidFill>
                  <a:srgbClr val="FF0000"/>
                </a:solidFill>
              </a:rPr>
              <a:t>" is </a:t>
            </a:r>
            <a:r>
              <a:rPr lang="en-US" u="sng" dirty="0" smtClean="0">
                <a:solidFill>
                  <a:srgbClr val="FF0000"/>
                </a:solidFill>
              </a:rPr>
              <a:t>null</a:t>
            </a:r>
          </a:p>
          <a:p>
            <a:pPr lvl="1">
              <a:spcAft>
                <a:spcPts val="1000"/>
              </a:spcAft>
            </a:pPr>
            <a:r>
              <a:rPr lang="en-US" u="sng" dirty="0" smtClean="0"/>
              <a:t>La 4 </a:t>
            </a:r>
            <a:r>
              <a:rPr lang="en-US" u="sng" dirty="0" err="1" smtClean="0"/>
              <a:t>es</a:t>
            </a:r>
            <a:r>
              <a:rPr lang="en-US" u="sng" dirty="0" smtClean="0"/>
              <a:t> </a:t>
            </a:r>
            <a:r>
              <a:rPr lang="en-US" u="sng" dirty="0" err="1" smtClean="0"/>
              <a:t>errónea</a:t>
            </a:r>
            <a:r>
              <a:rPr lang="en-US" u="sng" dirty="0" smtClean="0"/>
              <a:t>:</a:t>
            </a:r>
            <a:r>
              <a:rPr lang="es-ES" dirty="0" smtClean="0"/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java.lang.NullPointerException</a:t>
            </a:r>
            <a:r>
              <a:rPr lang="en-US" u="sng" dirty="0">
                <a:solidFill>
                  <a:srgbClr val="FF0000"/>
                </a:solidFill>
              </a:rPr>
              <a:t>: Cannot invoke "</a:t>
            </a:r>
            <a:r>
              <a:rPr lang="en-US" u="sng" dirty="0" err="1">
                <a:solidFill>
                  <a:srgbClr val="FF0000"/>
                </a:solidFill>
              </a:rPr>
              <a:t>domain.Event.getEventNumber</a:t>
            </a:r>
            <a:r>
              <a:rPr lang="en-US" u="sng" dirty="0">
                <a:solidFill>
                  <a:srgbClr val="FF0000"/>
                </a:solidFill>
              </a:rPr>
              <a:t>()" because "event" is null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3" y="1872025"/>
            <a:ext cx="6898814" cy="27857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037" y="944103"/>
            <a:ext cx="6997963" cy="201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543178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s-ES" dirty="0"/>
              <a:t>Arquitectura de las pruebas </a:t>
            </a:r>
            <a:r>
              <a:rPr lang="es-ES" dirty="0" smtClean="0"/>
              <a:t>INTEGRACIÓN: </a:t>
            </a:r>
            <a:r>
              <a:rPr lang="es-ES" dirty="0"/>
              <a:t>Implementación </a:t>
            </a:r>
            <a:r>
              <a:rPr lang="es-ES" dirty="0" err="1"/>
              <a:t>JUnit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56" y="2834047"/>
            <a:ext cx="8226394" cy="2790897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C85-1F4F-4BF0-93BD-7FD85E23A639}" type="slidenum">
              <a:rPr lang="es-ES" smtClean="0"/>
              <a:t>13</a:t>
            </a:fld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288955" y="2632364"/>
            <a:ext cx="2842171" cy="29925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/>
          <p:cNvSpPr/>
          <p:nvPr/>
        </p:nvSpPr>
        <p:spPr>
          <a:xfrm>
            <a:off x="5569527" y="2410691"/>
            <a:ext cx="2945823" cy="3214253"/>
          </a:xfrm>
          <a:prstGeom prst="roundRect">
            <a:avLst/>
          </a:prstGeom>
          <a:noFill/>
          <a:ln w="38100">
            <a:solidFill>
              <a:srgbClr val="2A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5994128" y="2041359"/>
            <a:ext cx="187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src</a:t>
            </a:r>
            <a:r>
              <a:rPr lang="es-ES" dirty="0" smtClean="0"/>
              <a:t>/test/java/</a:t>
            </a:r>
            <a:r>
              <a:rPr lang="es-ES" dirty="0" err="1" smtClean="0"/>
              <a:t>utils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595254" y="2548540"/>
            <a:ext cx="151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src</a:t>
            </a:r>
            <a:r>
              <a:rPr lang="es-ES" dirty="0" smtClean="0"/>
              <a:t>/test/java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954967" y="2236020"/>
            <a:ext cx="151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src</a:t>
            </a:r>
            <a:r>
              <a:rPr lang="es-ES" dirty="0" smtClean="0"/>
              <a:t>/</a:t>
            </a:r>
            <a:r>
              <a:rPr lang="es-ES" dirty="0" err="1" smtClean="0"/>
              <a:t>main</a:t>
            </a:r>
            <a:r>
              <a:rPr lang="es-ES" dirty="0" smtClean="0"/>
              <a:t>/java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1058877" y="2807035"/>
            <a:ext cx="151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businessLogic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813949" y="3846657"/>
            <a:ext cx="151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dataAccess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097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543178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s-ES" dirty="0"/>
              <a:t>Arquitectura de las pruebas </a:t>
            </a:r>
            <a:r>
              <a:rPr lang="es-ES" dirty="0" smtClean="0"/>
              <a:t>INTEGRACIÓN: </a:t>
            </a:r>
            <a:r>
              <a:rPr lang="es-ES" dirty="0"/>
              <a:t>Implementación </a:t>
            </a:r>
            <a:r>
              <a:rPr lang="es-ES" dirty="0" err="1" smtClean="0"/>
              <a:t>JUnit+Mockito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C85-1F4F-4BF0-93BD-7FD85E23A639}" type="slidenum">
              <a:rPr lang="es-ES" smtClean="0"/>
              <a:t>14</a:t>
            </a:fld>
            <a:endParaRPr lang="es-E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6" y="2222379"/>
            <a:ext cx="8910074" cy="4130277"/>
          </a:xfrm>
        </p:spPr>
      </p:pic>
      <p:sp>
        <p:nvSpPr>
          <p:cNvPr id="6" name="Elipse 5"/>
          <p:cNvSpPr/>
          <p:nvPr/>
        </p:nvSpPr>
        <p:spPr>
          <a:xfrm>
            <a:off x="5056910" y="1688814"/>
            <a:ext cx="3850826" cy="45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6647314" y="4102851"/>
            <a:ext cx="1227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tx2">
                    <a:lumMod val="75000"/>
                  </a:schemeClr>
                </a:solidFill>
              </a:rPr>
              <a:t>Mockito</a:t>
            </a:r>
            <a:endParaRPr lang="es-E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3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02" y="1594343"/>
            <a:ext cx="7149105" cy="5042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Diseño: Arquitectura de tres capas</a:t>
            </a:r>
            <a:endParaRPr lang="es-E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108" y="1799713"/>
            <a:ext cx="4391891" cy="13037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C85-1F4F-4BF0-93BD-7FD85E23A639}" type="slidenum">
              <a:rPr lang="es-ES" smtClean="0"/>
              <a:t>2</a:t>
            </a:fld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4336155" y="1346374"/>
            <a:ext cx="48078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MODELO DE DOMINIO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1" name="Elipse 10"/>
          <p:cNvSpPr/>
          <p:nvPr/>
        </p:nvSpPr>
        <p:spPr>
          <a:xfrm>
            <a:off x="1504381" y="5535986"/>
            <a:ext cx="3095327" cy="366049"/>
          </a:xfrm>
          <a:prstGeom prst="ellipse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41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Diseño: Arquitectura de tres capas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C85-1F4F-4BF0-93BD-7FD85E23A639}" type="slidenum">
              <a:rPr lang="es-ES" smtClean="0"/>
              <a:t>3</a:t>
            </a:fld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0285" y="1457136"/>
            <a:ext cx="7886700" cy="4643413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Question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createQuestion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(Event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, String question, float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betMinimum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r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throws 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QuestionAlreadyExist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55600" indent="0">
              <a:buNone/>
            </a:pPr>
            <a:r>
              <a:rPr lang="es-E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s-E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ev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db.find</a:t>
            </a:r>
            <a:r>
              <a:rPr lang="es-E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Event.</a:t>
            </a:r>
            <a:r>
              <a:rPr lang="es-ES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sz="1400" b="1" i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event.getEventNumber</a:t>
            </a:r>
            <a:r>
              <a:rPr lang="es-ES" sz="14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s-E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indent="0">
              <a:buNone/>
            </a:pPr>
            <a:r>
              <a:rPr lang="es-E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E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ev.DoesQuestionExists</a:t>
            </a:r>
            <a:r>
              <a:rPr lang="es-E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question</a:t>
            </a:r>
            <a:r>
              <a:rPr lang="es-E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endParaRPr lang="es-ES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indent="0" algn="r">
              <a:buNone/>
            </a:pPr>
            <a:r>
              <a:rPr lang="es-E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s-E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s-E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QuestionAlreadyExist</a:t>
            </a:r>
            <a:r>
              <a:rPr lang="es-E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ResourceBundle.</a:t>
            </a:r>
            <a:r>
              <a:rPr lang="es-ES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getBundle</a:t>
            </a:r>
            <a:r>
              <a:rPr lang="es-ES" sz="1400" b="1" i="1" dirty="0">
                <a:latin typeface="Consolas" panose="020B0609020204030204" pitchFamily="49" charset="0"/>
                <a:cs typeface="Consolas" panose="020B0609020204030204" pitchFamily="49" charset="0"/>
              </a:rPr>
              <a:t>("Etiquetas</a:t>
            </a:r>
            <a:r>
              <a:rPr lang="es-ES" sz="14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</a:p>
          <a:p>
            <a:pPr marL="355600" indent="0" algn="r">
              <a:buNone/>
            </a:pPr>
            <a:r>
              <a:rPr lang="es-ES" sz="14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getString</a:t>
            </a:r>
            <a:r>
              <a:rPr lang="es-ES" sz="1400" b="1" i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ES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ErrorQueryAlreadyExist</a:t>
            </a:r>
            <a:r>
              <a:rPr lang="es-ES" sz="1400" b="1" i="1" dirty="0">
                <a:latin typeface="Consolas" panose="020B0609020204030204" pitchFamily="49" charset="0"/>
                <a:cs typeface="Consolas" panose="020B0609020204030204" pitchFamily="49" charset="0"/>
              </a:rPr>
              <a:t>"));</a:t>
            </a:r>
          </a:p>
          <a:p>
            <a:pPr marL="355600" indent="0">
              <a:buNone/>
            </a:pPr>
            <a:endParaRPr lang="es-E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indent="0">
              <a:buNone/>
            </a:pPr>
            <a:r>
              <a:rPr lang="es-E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db.getTransaction</a:t>
            </a:r>
            <a:r>
              <a:rPr lang="es-E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s-E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s-E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55600" indent="0">
              <a:buNone/>
            </a:pP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Question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 q = </a:t>
            </a: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ev.addQuestion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question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betMinimum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55600" indent="0">
              <a:buNone/>
            </a:pP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db.persist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sz="1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indent="0">
              <a:buNone/>
            </a:pPr>
            <a:r>
              <a:rPr lang="es-E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db.getTransaction</a:t>
            </a:r>
            <a:r>
              <a:rPr lang="es-E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s-E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s-E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55600" indent="0">
              <a:buNone/>
            </a:pPr>
            <a:r>
              <a:rPr lang="es-E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s-E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q</a:t>
            </a:r>
            <a:r>
              <a:rPr lang="es-E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s-E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Elipse 4"/>
          <p:cNvSpPr/>
          <p:nvPr/>
        </p:nvSpPr>
        <p:spPr>
          <a:xfrm>
            <a:off x="628650" y="2359618"/>
            <a:ext cx="517762" cy="423081"/>
          </a:xfrm>
          <a:prstGeom prst="ellipse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346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Estudio de caja Blanca: Condición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C85-1F4F-4BF0-93BD-7FD85E23A639}" type="slidenum">
              <a:rPr lang="es-ES" smtClean="0"/>
              <a:t>4</a:t>
            </a:fld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0285" y="1728016"/>
            <a:ext cx="7886700" cy="4372533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Question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createQuestion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(Event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, String question, float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betMinimum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r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throws 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QuestionAlreadyExist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55600" indent="0">
              <a:buNone/>
            </a:pPr>
            <a:r>
              <a:rPr lang="es-E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s-E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ev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db.find</a:t>
            </a:r>
            <a:r>
              <a:rPr lang="es-E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Event.</a:t>
            </a:r>
            <a:r>
              <a:rPr lang="es-ES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sz="1400" b="1" i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event.getEventNumber</a:t>
            </a:r>
            <a:r>
              <a:rPr lang="es-ES" sz="14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s-E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indent="0">
              <a:buNone/>
            </a:pPr>
            <a:r>
              <a:rPr lang="es-E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E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ev.DoesQuestionExists</a:t>
            </a:r>
            <a:r>
              <a:rPr lang="es-E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question</a:t>
            </a:r>
            <a:r>
              <a:rPr lang="es-E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endParaRPr lang="es-ES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indent="0" algn="r">
              <a:buNone/>
            </a:pPr>
            <a:r>
              <a:rPr lang="es-E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s-E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s-E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QuestionAlreadyExist</a:t>
            </a:r>
            <a:r>
              <a:rPr lang="es-E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ResourceBundle.</a:t>
            </a:r>
            <a:r>
              <a:rPr lang="es-ES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getBundle</a:t>
            </a:r>
            <a:r>
              <a:rPr lang="es-ES" sz="1400" b="1" i="1" dirty="0">
                <a:latin typeface="Consolas" panose="020B0609020204030204" pitchFamily="49" charset="0"/>
                <a:cs typeface="Consolas" panose="020B0609020204030204" pitchFamily="49" charset="0"/>
              </a:rPr>
              <a:t>("Etiquetas</a:t>
            </a:r>
            <a:r>
              <a:rPr lang="es-ES" sz="14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</a:p>
          <a:p>
            <a:pPr marL="355600" indent="0" algn="r">
              <a:buNone/>
            </a:pPr>
            <a:r>
              <a:rPr lang="es-ES" sz="14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getString</a:t>
            </a:r>
            <a:r>
              <a:rPr lang="es-ES" sz="1400" b="1" i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ES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ErrorQueryAlreadyExist</a:t>
            </a:r>
            <a:r>
              <a:rPr lang="es-ES" sz="1400" b="1" i="1" dirty="0">
                <a:latin typeface="Consolas" panose="020B0609020204030204" pitchFamily="49" charset="0"/>
                <a:cs typeface="Consolas" panose="020B0609020204030204" pitchFamily="49" charset="0"/>
              </a:rPr>
              <a:t>"));</a:t>
            </a:r>
          </a:p>
          <a:p>
            <a:pPr marL="355600" indent="0">
              <a:buNone/>
            </a:pPr>
            <a:endParaRPr lang="es-E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indent="0">
              <a:buNone/>
            </a:pPr>
            <a:r>
              <a:rPr lang="es-E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db.getTransaction</a:t>
            </a:r>
            <a:r>
              <a:rPr lang="es-E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s-E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s-E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55600" indent="0">
              <a:buNone/>
            </a:pP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Question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 q = </a:t>
            </a: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ev.addQuestion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question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betMinimum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55600" indent="0">
              <a:buNone/>
            </a:pP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db.persist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355600" indent="0">
              <a:buNone/>
            </a:pPr>
            <a:r>
              <a:rPr lang="es-E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db.getTransaction</a:t>
            </a:r>
            <a:r>
              <a:rPr lang="es-E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s-E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s-E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55600" indent="0">
              <a:buNone/>
            </a:pPr>
            <a:r>
              <a:rPr lang="es-E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s-E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q;</a:t>
            </a:r>
            <a:endParaRPr lang="es-E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s-E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628650" y="2684012"/>
            <a:ext cx="517762" cy="423081"/>
          </a:xfrm>
          <a:prstGeom prst="ellipse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165284" y="1676230"/>
            <a:ext cx="628650" cy="388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</a:p>
          <a:p>
            <a:endParaRPr lang="es-ES" dirty="0"/>
          </a:p>
          <a:p>
            <a:r>
              <a:rPr lang="es-ES" dirty="0" smtClean="0"/>
              <a:t>2</a:t>
            </a:r>
          </a:p>
          <a:p>
            <a:endParaRPr lang="es-ES" dirty="0"/>
          </a:p>
          <a:p>
            <a:r>
              <a:rPr lang="es-ES" dirty="0" smtClean="0"/>
              <a:t>3</a:t>
            </a:r>
          </a:p>
          <a:p>
            <a:r>
              <a:rPr lang="es-ES" dirty="0" smtClean="0"/>
              <a:t>4</a:t>
            </a:r>
          </a:p>
          <a:p>
            <a:endParaRPr lang="es-ES" dirty="0" smtClean="0"/>
          </a:p>
          <a:p>
            <a:endParaRPr lang="es-ES" dirty="0"/>
          </a:p>
          <a:p>
            <a:pPr>
              <a:spcBef>
                <a:spcPts val="300"/>
              </a:spcBef>
            </a:pPr>
            <a:r>
              <a:rPr lang="es-ES" dirty="0" smtClean="0"/>
              <a:t>5</a:t>
            </a:r>
          </a:p>
          <a:p>
            <a:pPr>
              <a:spcBef>
                <a:spcPts val="300"/>
              </a:spcBef>
            </a:pPr>
            <a:r>
              <a:rPr lang="es-ES" dirty="0" smtClean="0"/>
              <a:t>6</a:t>
            </a:r>
          </a:p>
          <a:p>
            <a:pPr>
              <a:spcBef>
                <a:spcPts val="300"/>
              </a:spcBef>
            </a:pPr>
            <a:r>
              <a:rPr lang="es-ES" dirty="0" smtClean="0"/>
              <a:t>7</a:t>
            </a:r>
          </a:p>
          <a:p>
            <a:pPr>
              <a:spcBef>
                <a:spcPts val="300"/>
              </a:spcBef>
            </a:pPr>
            <a:r>
              <a:rPr lang="es-ES" dirty="0" smtClean="0"/>
              <a:t>8</a:t>
            </a:r>
          </a:p>
          <a:p>
            <a:pPr>
              <a:spcBef>
                <a:spcPts val="300"/>
              </a:spcBef>
            </a:pPr>
            <a:r>
              <a:rPr lang="es-ES" dirty="0" smtClean="0"/>
              <a:t>9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38258" y="2409230"/>
            <a:ext cx="7433285" cy="32439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763707" y="3980397"/>
            <a:ext cx="7433285" cy="153995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1185510" y="3037452"/>
            <a:ext cx="7011482" cy="74966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9" name="Grupo 38"/>
          <p:cNvGrpSpPr/>
          <p:nvPr/>
        </p:nvGrpSpPr>
        <p:grpSpPr>
          <a:xfrm>
            <a:off x="4454899" y="1611902"/>
            <a:ext cx="4256158" cy="4093029"/>
            <a:chOff x="4368800" y="914400"/>
            <a:chExt cx="4256158" cy="4093029"/>
          </a:xfrm>
        </p:grpSpPr>
        <p:grpSp>
          <p:nvGrpSpPr>
            <p:cNvPr id="37" name="Grupo 36"/>
            <p:cNvGrpSpPr/>
            <p:nvPr/>
          </p:nvGrpSpPr>
          <p:grpSpPr>
            <a:xfrm>
              <a:off x="4368800" y="914400"/>
              <a:ext cx="4256158" cy="4093029"/>
              <a:chOff x="4368800" y="914400"/>
              <a:chExt cx="4256158" cy="4093029"/>
            </a:xfrm>
          </p:grpSpPr>
          <p:sp>
            <p:nvSpPr>
              <p:cNvPr id="10" name="Rectángulo 9"/>
              <p:cNvSpPr/>
              <p:nvPr/>
            </p:nvSpPr>
            <p:spPr>
              <a:xfrm>
                <a:off x="4368800" y="914400"/>
                <a:ext cx="4256158" cy="40930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CuadroTexto 11"/>
              <p:cNvSpPr txBox="1"/>
              <p:nvPr/>
            </p:nvSpPr>
            <p:spPr>
              <a:xfrm>
                <a:off x="5326743" y="1457136"/>
                <a:ext cx="14078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/>
                  <a:t>S2</a:t>
                </a:r>
                <a:endParaRPr lang="es-ES" dirty="0"/>
              </a:p>
            </p:txBody>
          </p:sp>
          <p:cxnSp>
            <p:nvCxnSpPr>
              <p:cNvPr id="14" name="Conector recto de flecha 13"/>
              <p:cNvCxnSpPr/>
              <p:nvPr/>
            </p:nvCxnSpPr>
            <p:spPr>
              <a:xfrm>
                <a:off x="6023429" y="1857829"/>
                <a:ext cx="14514" cy="40640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uadroTexto 15"/>
              <p:cNvSpPr txBox="1"/>
              <p:nvPr/>
            </p:nvSpPr>
            <p:spPr>
              <a:xfrm>
                <a:off x="5361027" y="2701776"/>
                <a:ext cx="1262743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/>
                  <a:t>IF3</a:t>
                </a:r>
                <a:endParaRPr lang="es-ES" dirty="0"/>
              </a:p>
            </p:txBody>
          </p:sp>
          <p:sp>
            <p:nvSpPr>
              <p:cNvPr id="17" name="CuadroTexto 16"/>
              <p:cNvSpPr txBox="1"/>
              <p:nvPr/>
            </p:nvSpPr>
            <p:spPr>
              <a:xfrm>
                <a:off x="6703007" y="3319919"/>
                <a:ext cx="14078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/>
                  <a:t>S4</a:t>
                </a:r>
                <a:endParaRPr lang="es-ES" dirty="0"/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5319486" y="4214303"/>
                <a:ext cx="14078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/>
                  <a:t>S6</a:t>
                </a:r>
                <a:endParaRPr lang="es-ES" dirty="0"/>
              </a:p>
            </p:txBody>
          </p:sp>
          <p:sp>
            <p:nvSpPr>
              <p:cNvPr id="19" name="Rectángulo 18"/>
              <p:cNvSpPr/>
              <p:nvPr/>
            </p:nvSpPr>
            <p:spPr>
              <a:xfrm rot="2915259">
                <a:off x="5557158" y="2445603"/>
                <a:ext cx="883810" cy="886432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1" name="Conector recto 20"/>
              <p:cNvCxnSpPr/>
              <p:nvPr/>
            </p:nvCxnSpPr>
            <p:spPr>
              <a:xfrm>
                <a:off x="6623770" y="2916714"/>
                <a:ext cx="906551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/>
              <p:cNvCxnSpPr/>
              <p:nvPr/>
            </p:nvCxnSpPr>
            <p:spPr>
              <a:xfrm>
                <a:off x="7501164" y="2915423"/>
                <a:ext cx="0" cy="423081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CuadroTexto 23"/>
              <p:cNvSpPr txBox="1"/>
              <p:nvPr/>
            </p:nvSpPr>
            <p:spPr>
              <a:xfrm>
                <a:off x="6727372" y="2629206"/>
                <a:ext cx="616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T</a:t>
                </a:r>
                <a:endParaRPr lang="es-ES" dirty="0"/>
              </a:p>
            </p:txBody>
          </p:sp>
          <p:cxnSp>
            <p:nvCxnSpPr>
              <p:cNvPr id="26" name="Conector recto de flecha 25"/>
              <p:cNvCxnSpPr/>
              <p:nvPr/>
            </p:nvCxnSpPr>
            <p:spPr>
              <a:xfrm>
                <a:off x="5962776" y="3513410"/>
                <a:ext cx="0" cy="70089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CuadroTexto 30"/>
              <p:cNvSpPr txBox="1"/>
              <p:nvPr/>
            </p:nvSpPr>
            <p:spPr>
              <a:xfrm>
                <a:off x="5650785" y="3506782"/>
                <a:ext cx="616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F</a:t>
                </a:r>
                <a:endParaRPr lang="es-ES" dirty="0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5933748" y="4583635"/>
                <a:ext cx="176767" cy="17705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6" name="Conector recto de flecha 35"/>
              <p:cNvCxnSpPr>
                <a:endCxn id="12" idx="0"/>
              </p:cNvCxnSpPr>
              <p:nvPr/>
            </p:nvCxnSpPr>
            <p:spPr>
              <a:xfrm flipH="1">
                <a:off x="6030686" y="1030514"/>
                <a:ext cx="7257" cy="426622"/>
              </a:xfrm>
              <a:prstGeom prst="straightConnector1">
                <a:avLst/>
              </a:prstGeom>
              <a:ln w="28575" cmpd="dbl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Elipse 37"/>
            <p:cNvSpPr/>
            <p:nvPr/>
          </p:nvSpPr>
          <p:spPr>
            <a:xfrm>
              <a:off x="7398266" y="3674817"/>
              <a:ext cx="176767" cy="17705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3707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Diseño: Arquitectura de tres capas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C85-1F4F-4BF0-93BD-7FD85E23A639}" type="slidenum">
              <a:rPr lang="es-ES" smtClean="0"/>
              <a:t>5</a:t>
            </a:fld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0285" y="1457136"/>
            <a:ext cx="7886700" cy="3196751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Question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createQuestion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(Event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, String question, float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betMinimum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r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throws 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QuestionAlreadyExist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55600" indent="0">
              <a:buNone/>
            </a:pPr>
            <a:r>
              <a:rPr lang="es-E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s-E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indent="0">
              <a:buNone/>
            </a:pP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ev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db.find</a:t>
            </a:r>
            <a:r>
              <a:rPr lang="es-E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Event.</a:t>
            </a:r>
            <a:r>
              <a:rPr lang="es-ES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sz="1400" b="1" i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event.getEventNumber</a:t>
            </a:r>
            <a:r>
              <a:rPr lang="es-ES" sz="14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s-E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indent="0">
              <a:buNone/>
            </a:pPr>
            <a:r>
              <a:rPr lang="es-E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E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ev.DoesQuestionExists</a:t>
            </a:r>
            <a:r>
              <a:rPr lang="es-E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question</a:t>
            </a:r>
            <a:r>
              <a:rPr lang="es-E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s-E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s-E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s-E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QuestionAlreadyExist</a:t>
            </a:r>
            <a:r>
              <a:rPr lang="es-E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</a:t>
            </a:r>
            <a:r>
              <a:rPr lang="es-ES" sz="14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s-ES" sz="14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indent="0">
              <a:buNone/>
            </a:pPr>
            <a:endParaRPr lang="es-E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indent="0">
              <a:buNone/>
            </a:pPr>
            <a:r>
              <a:rPr lang="es-E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db.getTransaction</a:t>
            </a:r>
            <a:r>
              <a:rPr lang="es-E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s-E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s-E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55600" indent="0">
              <a:buNone/>
            </a:pP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Question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 q = </a:t>
            </a: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ev.addQuestion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question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betMinimum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55600" indent="0">
              <a:buNone/>
            </a:pP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db.persist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); //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db.persist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(q) not required when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CascadeType.PERSIST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db.getTransaction</a:t>
            </a:r>
            <a:r>
              <a:rPr lang="es-E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s-E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s-E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55600" indent="0">
              <a:buNone/>
            </a:pPr>
            <a:r>
              <a:rPr lang="es-E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s-E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q</a:t>
            </a:r>
            <a:r>
              <a:rPr lang="es-E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s-E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Elipse 4"/>
          <p:cNvSpPr/>
          <p:nvPr/>
        </p:nvSpPr>
        <p:spPr>
          <a:xfrm>
            <a:off x="628650" y="2693636"/>
            <a:ext cx="517762" cy="423081"/>
          </a:xfrm>
          <a:prstGeom prst="ellipse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5356569" y="158808"/>
            <a:ext cx="3616230" cy="646331"/>
          </a:xfrm>
          <a:prstGeom prst="rect">
            <a:avLst/>
          </a:prstGeom>
          <a:solidFill>
            <a:srgbClr val="EAEFF7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e=(#, “</a:t>
            </a:r>
            <a:r>
              <a:rPr lang="es-ES" dirty="0" err="1" smtClean="0"/>
              <a:t>Event</a:t>
            </a:r>
            <a:r>
              <a:rPr lang="es-ES" dirty="0" smtClean="0"/>
              <a:t> Text”, 05/10/2022)</a:t>
            </a:r>
          </a:p>
          <a:p>
            <a:pPr algn="just"/>
            <a:r>
              <a:rPr lang="es-ES" dirty="0" smtClean="0"/>
              <a:t>q=(e, “</a:t>
            </a:r>
            <a:r>
              <a:rPr lang="es-ES" dirty="0" err="1" smtClean="0"/>
              <a:t>Query</a:t>
            </a:r>
            <a:r>
              <a:rPr lang="es-ES" dirty="0" smtClean="0"/>
              <a:t> Text”, 2.0)</a:t>
            </a:r>
            <a:endParaRPr lang="es-ES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499287"/>
              </p:ext>
            </p:extLst>
          </p:nvPr>
        </p:nvGraphicFramePr>
        <p:xfrm>
          <a:off x="85600" y="2905176"/>
          <a:ext cx="8972799" cy="3690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710">
                  <a:extLst>
                    <a:ext uri="{9D8B030D-6E8A-4147-A177-3AD203B41FA5}">
                      <a16:colId xmlns:a16="http://schemas.microsoft.com/office/drawing/2014/main" val="255880204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342">
                  <a:extLst>
                    <a:ext uri="{9D8B030D-6E8A-4147-A177-3AD203B41FA5}">
                      <a16:colId xmlns:a16="http://schemas.microsoft.com/office/drawing/2014/main" val="2691764076"/>
                    </a:ext>
                  </a:extLst>
                </a:gridCol>
                <a:gridCol w="1282889">
                  <a:extLst>
                    <a:ext uri="{9D8B030D-6E8A-4147-A177-3AD203B41FA5}">
                      <a16:colId xmlns:a16="http://schemas.microsoft.com/office/drawing/2014/main" val="797337118"/>
                    </a:ext>
                  </a:extLst>
                </a:gridCol>
                <a:gridCol w="1119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561">
                  <a:extLst>
                    <a:ext uri="{9D8B030D-6E8A-4147-A177-3AD203B41FA5}">
                      <a16:colId xmlns:a16="http://schemas.microsoft.com/office/drawing/2014/main" val="2423039998"/>
                    </a:ext>
                  </a:extLst>
                </a:gridCol>
              </a:tblGrid>
              <a:tr h="1089133">
                <a:tc rowSpan="2">
                  <a:txBody>
                    <a:bodyPr/>
                    <a:lstStyle/>
                    <a:p>
                      <a:pPr algn="ctr"/>
                      <a:endParaRPr lang="es-ES" sz="1600" dirty="0" smtClean="0"/>
                    </a:p>
                    <a:p>
                      <a:pPr algn="ctr"/>
                      <a:r>
                        <a:rPr lang="es-ES" sz="1600" dirty="0" smtClean="0"/>
                        <a:t>Nº caso</a:t>
                      </a:r>
                      <a:endParaRPr lang="es-ES" sz="1600" dirty="0"/>
                    </a:p>
                  </a:txBody>
                  <a:tcPr marL="91447" marR="91447" marT="45729" marB="4572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Condición a evaluar (etiquetas)</a:t>
                      </a:r>
                    </a:p>
                  </a:txBody>
                  <a:tcPr marL="91447" marR="91447" marT="45729" marB="4572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Condición de entrada</a:t>
                      </a:r>
                    </a:p>
                  </a:txBody>
                  <a:tcPr marL="91447" marR="91447" marT="45729" marB="4572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Contexto de la prueba</a:t>
                      </a:r>
                    </a:p>
                  </a:txBody>
                  <a:tcPr marL="91447" marR="91447" marT="45729" marB="45729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Resultados esperados</a:t>
                      </a:r>
                    </a:p>
                    <a:p>
                      <a:endParaRPr lang="es-ES" sz="1600" dirty="0"/>
                    </a:p>
                  </a:txBody>
                  <a:tcPr marL="91447" marR="91447" marT="45729" marB="4572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75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 smtClean="0">
                          <a:solidFill>
                            <a:schemeClr val="bg1"/>
                          </a:solidFill>
                        </a:rPr>
                        <a:t>Estado BD</a:t>
                      </a:r>
                    </a:p>
                  </a:txBody>
                  <a:tcPr marL="91447" marR="91447" marT="45729" marB="4572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 smtClean="0">
                          <a:solidFill>
                            <a:schemeClr val="bg1"/>
                          </a:solidFill>
                        </a:rPr>
                        <a:t>Dato entrada</a:t>
                      </a:r>
                    </a:p>
                  </a:txBody>
                  <a:tcPr marL="91447" marR="91447" marT="45729" marB="4572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smtClean="0">
                          <a:solidFill>
                            <a:schemeClr val="bg1"/>
                          </a:solidFill>
                        </a:rPr>
                        <a:t>Estado BD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29" marB="4572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s-ES" sz="1600" b="1" dirty="0" smtClean="0">
                          <a:solidFill>
                            <a:schemeClr val="bg1"/>
                          </a:solidFill>
                        </a:rPr>
                        <a:t>Salida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29" marB="4572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274812"/>
                  </a:ext>
                </a:extLst>
              </a:tr>
              <a:tr h="462989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 marL="91447" marR="91447" marT="45729" marB="4572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IF4(T)</a:t>
                      </a:r>
                      <a:endParaRPr lang="es-ES" sz="1600" dirty="0"/>
                    </a:p>
                  </a:txBody>
                  <a:tcPr marL="91447" marR="91447" marT="45729" marB="457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e.DoesQuestionExists</a:t>
                      </a:r>
                      <a:r>
                        <a:rPr lang="es-E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question</a:t>
                      </a:r>
                      <a:r>
                        <a:rPr lang="es-E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question</a:t>
                      </a:r>
                      <a:r>
                        <a:rPr lang="es-E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s-E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existe en evento e)</a:t>
                      </a:r>
                      <a:endParaRPr lang="es-ES" sz="1050" dirty="0" smtClean="0"/>
                    </a:p>
                  </a:txBody>
                  <a:tcPr marL="91447" marR="91447"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 smtClean="0"/>
                        <a:t>e</a:t>
                      </a:r>
                      <a:r>
                        <a:rPr lang="es-ES" sz="1600" dirty="0" err="1" smtClean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∈BD</a:t>
                      </a:r>
                      <a:endParaRPr lang="es-ES" sz="160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 err="1" smtClean="0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es-ES" sz="1600" b="1" dirty="0" err="1" smtClean="0">
                          <a:solidFill>
                            <a:srgbClr val="FF0000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∈e</a:t>
                      </a:r>
                      <a:endParaRPr lang="es-ES" sz="1600" b="1" dirty="0" smtClean="0">
                        <a:solidFill>
                          <a:srgbClr val="FF0000"/>
                        </a:solidFill>
                        <a:latin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 smtClean="0"/>
                        <a:t>q</a:t>
                      </a:r>
                      <a:r>
                        <a:rPr lang="es-ES" sz="1600" dirty="0" err="1" smtClean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∈BD</a:t>
                      </a:r>
                      <a:endParaRPr lang="es-ES" sz="1600" dirty="0" smtClean="0">
                        <a:latin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1" dirty="0" smtClean="0">
                        <a:solidFill>
                          <a:srgbClr val="FF0000"/>
                        </a:solidFill>
                        <a:latin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1447" marR="91447" marT="45729" marB="4572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e, q, 2.0</a:t>
                      </a:r>
                    </a:p>
                  </a:txBody>
                  <a:tcPr marL="91447" marR="91447" marT="45729" marB="4572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No se modifica</a:t>
                      </a:r>
                      <a:endParaRPr lang="es-ES" sz="1600" dirty="0"/>
                    </a:p>
                  </a:txBody>
                  <a:tcPr marL="91447" marR="91447" marT="45729" marB="4572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r>
                        <a:rPr lang="es-E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QuestionAlreadyExist</a:t>
                      </a:r>
                      <a:endParaRPr lang="es-ES" sz="1400" dirty="0" smtClean="0"/>
                    </a:p>
                  </a:txBody>
                  <a:tcPr marL="91447" marR="91447" marT="45729" marB="4572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89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</a:t>
                      </a:r>
                      <a:endParaRPr lang="es-ES" sz="1600" dirty="0"/>
                    </a:p>
                  </a:txBody>
                  <a:tcPr marL="91447" marR="91447" marT="45729" marB="4572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IF4(F)</a:t>
                      </a:r>
                      <a:endParaRPr lang="es-ES" sz="1600" dirty="0"/>
                    </a:p>
                  </a:txBody>
                  <a:tcPr marL="91447" marR="91447" marT="45729" marB="4572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r>
                        <a:rPr lang="es-E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e.DoesQuestionExists</a:t>
                      </a:r>
                      <a:r>
                        <a:rPr lang="es-E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question</a:t>
                      </a:r>
                      <a:r>
                        <a:rPr lang="es-E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question</a:t>
                      </a:r>
                      <a:r>
                        <a:rPr lang="es-E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s-E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 existe en evento e)</a:t>
                      </a:r>
                      <a:endParaRPr lang="es-ES" sz="1050" dirty="0" smtClean="0"/>
                    </a:p>
                  </a:txBody>
                  <a:tcPr marL="91447" marR="91447" marT="45729" marB="45729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 smtClean="0"/>
                        <a:t>e</a:t>
                      </a:r>
                      <a:r>
                        <a:rPr lang="es-ES" sz="1600" dirty="0" err="1" smtClean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∈BD</a:t>
                      </a:r>
                      <a:endParaRPr lang="es-ES" sz="160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 err="1" smtClean="0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es-ES" sz="1600" b="1" dirty="0" err="1" smtClean="0">
                          <a:solidFill>
                            <a:srgbClr val="FF0000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∉e</a:t>
                      </a:r>
                      <a:endParaRPr lang="es-ES" sz="1600" b="0" dirty="0" smtClean="0">
                        <a:solidFill>
                          <a:schemeClr val="tx1"/>
                        </a:solidFill>
                        <a:latin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1" dirty="0" smtClean="0">
                        <a:solidFill>
                          <a:srgbClr val="FF0000"/>
                        </a:solidFill>
                        <a:latin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1447" marR="91447" marT="45729" marB="4572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e, q, 2.0</a:t>
                      </a:r>
                    </a:p>
                  </a:txBody>
                  <a:tcPr marL="91447" marR="91447" marT="45729" marB="4572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 smtClean="0"/>
                        <a:t>q</a:t>
                      </a:r>
                      <a:r>
                        <a:rPr lang="es-ES" sz="1600" dirty="0" err="1" smtClean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∈BD</a:t>
                      </a:r>
                      <a:endParaRPr lang="es-ES" sz="1600" dirty="0" smtClean="0">
                        <a:latin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∈e</a:t>
                      </a:r>
                      <a:endParaRPr lang="es-ES" sz="1600" b="0" dirty="0" smtClean="0">
                        <a:solidFill>
                          <a:schemeClr val="tx1"/>
                        </a:solidFill>
                        <a:latin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1447" marR="91447" marT="45729" marB="4572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q</a:t>
                      </a:r>
                    </a:p>
                  </a:txBody>
                  <a:tcPr marL="91447" marR="91447" marT="45729" marB="4572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29" y="158808"/>
            <a:ext cx="2870918" cy="276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5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Estudio de caja Negra: </a:t>
            </a:r>
            <a:br>
              <a:rPr lang="es-ES" dirty="0" smtClean="0"/>
            </a:br>
            <a:r>
              <a:rPr lang="es-ES" sz="4000" dirty="0" smtClean="0"/>
              <a:t>Estudio de Clases de Equivalencia</a:t>
            </a:r>
            <a:endParaRPr lang="es-ES" sz="400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C85-1F4F-4BF0-93BD-7FD85E23A639}" type="slidenum">
              <a:rPr lang="es-ES" smtClean="0"/>
              <a:t>6</a:t>
            </a:fld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4129" y="1779209"/>
            <a:ext cx="8501486" cy="637813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Question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createQuestion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(Event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, String question, float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betMinimum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r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throws 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QuestionAlreadyExist</a:t>
            </a:r>
            <a:r>
              <a:rPr lang="es-E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s-E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25804"/>
              </p:ext>
            </p:extLst>
          </p:nvPr>
        </p:nvGraphicFramePr>
        <p:xfrm>
          <a:off x="414129" y="2623555"/>
          <a:ext cx="8315742" cy="3809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325">
                  <a:extLst>
                    <a:ext uri="{9D8B030D-6E8A-4147-A177-3AD203B41FA5}">
                      <a16:colId xmlns:a16="http://schemas.microsoft.com/office/drawing/2014/main" val="885465169"/>
                    </a:ext>
                  </a:extLst>
                </a:gridCol>
                <a:gridCol w="3033357">
                  <a:extLst>
                    <a:ext uri="{9D8B030D-6E8A-4147-A177-3AD203B41FA5}">
                      <a16:colId xmlns:a16="http://schemas.microsoft.com/office/drawing/2014/main" val="3716726253"/>
                    </a:ext>
                  </a:extLst>
                </a:gridCol>
                <a:gridCol w="3067060">
                  <a:extLst>
                    <a:ext uri="{9D8B030D-6E8A-4147-A177-3AD203B41FA5}">
                      <a16:colId xmlns:a16="http://schemas.microsoft.com/office/drawing/2014/main" val="1882669611"/>
                    </a:ext>
                  </a:extLst>
                </a:gridCol>
              </a:tblGrid>
              <a:tr h="645252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Restricciones entrada</a:t>
                      </a:r>
                      <a:endParaRPr lang="es-ES" sz="1800" dirty="0"/>
                    </a:p>
                  </a:txBody>
                  <a:tcPr marL="91447" marR="91447" marT="45729" marB="457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/>
                        <a:t>Clases</a:t>
                      </a:r>
                      <a:r>
                        <a:rPr lang="es-ES" sz="1800" baseline="0" dirty="0" smtClean="0"/>
                        <a:t> de equivalencia Válida</a:t>
                      </a:r>
                      <a:endParaRPr lang="es-ES" sz="1800" dirty="0" smtClean="0"/>
                    </a:p>
                  </a:txBody>
                  <a:tcPr marL="91447" marR="91447" marT="45729" marB="457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/>
                        <a:t>Clases</a:t>
                      </a:r>
                      <a:r>
                        <a:rPr lang="es-ES" sz="1800" baseline="0" dirty="0" smtClean="0"/>
                        <a:t> de equivalencia Inválida</a:t>
                      </a:r>
                      <a:endParaRPr lang="es-ES" sz="1800" dirty="0" smtClean="0"/>
                    </a:p>
                  </a:txBody>
                  <a:tcPr marL="91447" marR="91447" marT="45729" marB="45729"/>
                </a:tc>
                <a:extLst>
                  <a:ext uri="{0D108BD9-81ED-4DB2-BD59-A6C34878D82A}">
                    <a16:rowId xmlns:a16="http://schemas.microsoft.com/office/drawing/2014/main" val="2670222816"/>
                  </a:ext>
                </a:extLst>
              </a:tr>
              <a:tr h="519422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Valor de </a:t>
                      </a:r>
                      <a:r>
                        <a:rPr lang="es-ES" sz="1800" dirty="0" err="1" smtClean="0"/>
                        <a:t>event</a:t>
                      </a:r>
                      <a:endParaRPr lang="es-ES" sz="1800" dirty="0"/>
                    </a:p>
                  </a:txBody>
                  <a:tcPr marL="91447" marR="91447" marT="45729" marB="457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 smtClean="0"/>
                        <a:t>Event</a:t>
                      </a:r>
                      <a:r>
                        <a:rPr lang="es-ES" sz="1800" dirty="0" smtClean="0"/>
                        <a:t> !=</a:t>
                      </a:r>
                      <a:r>
                        <a:rPr lang="es-ES" sz="1800" dirty="0" err="1" smtClean="0"/>
                        <a:t>null</a:t>
                      </a:r>
                      <a:r>
                        <a:rPr lang="es-ES" sz="1800" baseline="0" dirty="0" smtClean="0"/>
                        <a:t> (1)</a:t>
                      </a:r>
                      <a:endParaRPr lang="es-ES" sz="1800" dirty="0" smtClean="0"/>
                    </a:p>
                  </a:txBody>
                  <a:tcPr marL="91447" marR="91447" marT="45729" marB="45729"/>
                </a:tc>
                <a:tc>
                  <a:txBody>
                    <a:bodyPr/>
                    <a:lstStyle/>
                    <a:p>
                      <a:r>
                        <a:rPr lang="es-ES" sz="1800" dirty="0" err="1" smtClean="0"/>
                        <a:t>Event</a:t>
                      </a:r>
                      <a:r>
                        <a:rPr lang="es-ES" sz="1800" dirty="0" smtClean="0"/>
                        <a:t>==</a:t>
                      </a:r>
                      <a:r>
                        <a:rPr lang="es-ES" sz="1800" dirty="0" err="1" smtClean="0"/>
                        <a:t>null</a:t>
                      </a:r>
                      <a:r>
                        <a:rPr lang="es-ES" sz="1800" dirty="0" smtClean="0"/>
                        <a:t> (2)</a:t>
                      </a:r>
                      <a:endParaRPr lang="es-ES" sz="1800" dirty="0"/>
                    </a:p>
                  </a:txBody>
                  <a:tcPr marL="91447" marR="91447" marT="45729" marB="45729"/>
                </a:tc>
                <a:extLst>
                  <a:ext uri="{0D108BD9-81ED-4DB2-BD59-A6C34878D82A}">
                    <a16:rowId xmlns:a16="http://schemas.microsoft.com/office/drawing/2014/main" val="1263695500"/>
                  </a:ext>
                </a:extLst>
              </a:tr>
              <a:tr h="464457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Valor </a:t>
                      </a:r>
                      <a:r>
                        <a:rPr lang="es-ES" sz="1800" dirty="0" err="1" smtClean="0"/>
                        <a:t>question</a:t>
                      </a:r>
                      <a:endParaRPr lang="es-ES" sz="1800" dirty="0"/>
                    </a:p>
                  </a:txBody>
                  <a:tcPr marL="91447" marR="91447" marT="45729" marB="457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 smtClean="0"/>
                        <a:t>Question</a:t>
                      </a:r>
                      <a:r>
                        <a:rPr lang="es-ES" sz="1800" dirty="0" smtClean="0"/>
                        <a:t>!=</a:t>
                      </a:r>
                      <a:r>
                        <a:rPr lang="es-ES" sz="1800" dirty="0" err="1" smtClean="0"/>
                        <a:t>null</a:t>
                      </a:r>
                      <a:r>
                        <a:rPr lang="es-ES" sz="1800" dirty="0" smtClean="0"/>
                        <a:t> (3)</a:t>
                      </a:r>
                    </a:p>
                  </a:txBody>
                  <a:tcPr marL="91447" marR="91447" marT="45729" marB="45729"/>
                </a:tc>
                <a:tc>
                  <a:txBody>
                    <a:bodyPr/>
                    <a:lstStyle/>
                    <a:p>
                      <a:r>
                        <a:rPr lang="es-ES" sz="1800" dirty="0" err="1" smtClean="0"/>
                        <a:t>Question</a:t>
                      </a:r>
                      <a:r>
                        <a:rPr lang="es-ES" sz="1800" dirty="0" smtClean="0"/>
                        <a:t>==</a:t>
                      </a:r>
                      <a:r>
                        <a:rPr lang="es-ES" sz="1800" dirty="0" err="1" smtClean="0"/>
                        <a:t>null</a:t>
                      </a:r>
                      <a:r>
                        <a:rPr lang="es-ES" sz="1800" dirty="0" smtClean="0"/>
                        <a:t> (4)</a:t>
                      </a:r>
                      <a:endParaRPr lang="es-ES" sz="1800" dirty="0"/>
                    </a:p>
                  </a:txBody>
                  <a:tcPr marL="91447" marR="91447" marT="45729" marB="45729"/>
                </a:tc>
                <a:extLst>
                  <a:ext uri="{0D108BD9-81ED-4DB2-BD59-A6C34878D82A}">
                    <a16:rowId xmlns:a16="http://schemas.microsoft.com/office/drawing/2014/main" val="4132009011"/>
                  </a:ext>
                </a:extLst>
              </a:tr>
              <a:tr h="493485">
                <a:tc>
                  <a:txBody>
                    <a:bodyPr/>
                    <a:lstStyle/>
                    <a:p>
                      <a:r>
                        <a:rPr lang="es-ES" sz="1800" dirty="0" err="1" smtClean="0"/>
                        <a:t>betMinimum</a:t>
                      </a:r>
                      <a:endParaRPr lang="es-ES" sz="1800" dirty="0"/>
                    </a:p>
                  </a:txBody>
                  <a:tcPr marL="91447" marR="91447" marT="45729" marB="457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 smtClean="0"/>
                        <a:t>betMinimum</a:t>
                      </a:r>
                      <a:r>
                        <a:rPr lang="es-ES" sz="1800" dirty="0" smtClean="0"/>
                        <a:t>&gt;0 (5)</a:t>
                      </a:r>
                    </a:p>
                  </a:txBody>
                  <a:tcPr marL="91447" marR="91447" marT="45729" marB="457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 smtClean="0"/>
                        <a:t>betMinimum</a:t>
                      </a:r>
                      <a:r>
                        <a:rPr lang="es-ES" sz="1800" dirty="0" smtClean="0"/>
                        <a:t>&lt;=0 (6)</a:t>
                      </a:r>
                    </a:p>
                  </a:txBody>
                  <a:tcPr marL="91447" marR="91447" marT="45729" marB="45729"/>
                </a:tc>
                <a:extLst>
                  <a:ext uri="{0D108BD9-81ED-4DB2-BD59-A6C34878D82A}">
                    <a16:rowId xmlns:a16="http://schemas.microsoft.com/office/drawing/2014/main" val="1916484213"/>
                  </a:ext>
                </a:extLst>
              </a:tr>
              <a:tr h="537029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Evento finalizado</a:t>
                      </a:r>
                      <a:endParaRPr lang="es-ES" sz="1800" dirty="0"/>
                    </a:p>
                  </a:txBody>
                  <a:tcPr marL="91447" marR="91447" marT="45729" marB="457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 smtClean="0"/>
                        <a:t>Event.date</a:t>
                      </a:r>
                      <a:r>
                        <a:rPr lang="es-ES" sz="1800" dirty="0" smtClean="0"/>
                        <a:t>&gt; </a:t>
                      </a:r>
                      <a:r>
                        <a:rPr lang="es-ES" sz="1800" dirty="0" err="1" smtClean="0"/>
                        <a:t>now</a:t>
                      </a:r>
                      <a:r>
                        <a:rPr lang="es-ES" sz="1800" dirty="0" smtClean="0"/>
                        <a:t> (7)</a:t>
                      </a:r>
                    </a:p>
                  </a:txBody>
                  <a:tcPr marL="91447" marR="91447" marT="45729" marB="457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 smtClean="0"/>
                        <a:t>Event.date</a:t>
                      </a:r>
                      <a:r>
                        <a:rPr lang="es-ES" sz="1800" smtClean="0"/>
                        <a:t>&lt;= </a:t>
                      </a:r>
                      <a:r>
                        <a:rPr lang="es-ES" sz="1800" dirty="0" err="1" smtClean="0"/>
                        <a:t>now</a:t>
                      </a:r>
                      <a:r>
                        <a:rPr lang="es-ES" sz="1800" dirty="0" smtClean="0"/>
                        <a:t> (8)</a:t>
                      </a:r>
                    </a:p>
                  </a:txBody>
                  <a:tcPr marL="91447" marR="91447" marT="45729" marB="45729"/>
                </a:tc>
                <a:extLst>
                  <a:ext uri="{0D108BD9-81ED-4DB2-BD59-A6C34878D82A}">
                    <a16:rowId xmlns:a16="http://schemas.microsoft.com/office/drawing/2014/main" val="3077203478"/>
                  </a:ext>
                </a:extLst>
              </a:tr>
              <a:tr h="537029">
                <a:tc>
                  <a:txBody>
                    <a:bodyPr/>
                    <a:lstStyle/>
                    <a:p>
                      <a:r>
                        <a:rPr lang="es-ES" sz="1800" dirty="0" err="1" smtClean="0"/>
                        <a:t>Event</a:t>
                      </a:r>
                      <a:r>
                        <a:rPr lang="es-ES" sz="1800" dirty="0" smtClean="0"/>
                        <a:t> en BD</a:t>
                      </a:r>
                      <a:endParaRPr lang="es-ES" sz="1800" dirty="0"/>
                    </a:p>
                  </a:txBody>
                  <a:tcPr marL="91447" marR="91447" marT="45729" marB="457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 smtClean="0"/>
                        <a:t>Event</a:t>
                      </a:r>
                      <a:r>
                        <a:rPr lang="es-ES" sz="1800" dirty="0" smtClean="0"/>
                        <a:t> </a:t>
                      </a:r>
                      <a:r>
                        <a:rPr lang="es-ES" sz="1800" dirty="0" smtClean="0">
                          <a:sym typeface="Symbol" panose="05050102010706020507" pitchFamily="18" charset="2"/>
                        </a:rPr>
                        <a:t>BD (9)</a:t>
                      </a:r>
                      <a:endParaRPr lang="es-ES" sz="1800" dirty="0" smtClean="0"/>
                    </a:p>
                  </a:txBody>
                  <a:tcPr marL="91447" marR="91447" marT="45729" marB="457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 smtClean="0"/>
                        <a:t>Event</a:t>
                      </a:r>
                      <a:r>
                        <a:rPr lang="es-ES" sz="1800" dirty="0" smtClean="0"/>
                        <a:t> </a:t>
                      </a:r>
                      <a:r>
                        <a:rPr lang="es-ES" sz="1800" dirty="0" smtClean="0">
                          <a:sym typeface="Symbol" panose="05050102010706020507" pitchFamily="18" charset="2"/>
                        </a:rPr>
                        <a:t>BD (10)</a:t>
                      </a:r>
                      <a:endParaRPr lang="es-ES" sz="1800" dirty="0" smtClean="0"/>
                    </a:p>
                  </a:txBody>
                  <a:tcPr marL="91447" marR="91447" marT="45729" marB="45729"/>
                </a:tc>
                <a:extLst>
                  <a:ext uri="{0D108BD9-81ED-4DB2-BD59-A6C34878D82A}">
                    <a16:rowId xmlns:a16="http://schemas.microsoft.com/office/drawing/2014/main" val="2148513039"/>
                  </a:ext>
                </a:extLst>
              </a:tr>
              <a:tr h="612632">
                <a:tc>
                  <a:txBody>
                    <a:bodyPr/>
                    <a:lstStyle/>
                    <a:p>
                      <a:r>
                        <a:rPr lang="es-ES" sz="1800" dirty="0" err="1" smtClean="0"/>
                        <a:t>Event</a:t>
                      </a:r>
                      <a:r>
                        <a:rPr lang="es-ES" sz="1800" dirty="0" smtClean="0"/>
                        <a:t> no </a:t>
                      </a:r>
                      <a:r>
                        <a:rPr lang="es-ES" sz="1800" dirty="0" err="1" smtClean="0"/>
                        <a:t>question</a:t>
                      </a:r>
                      <a:endParaRPr lang="es-ES" sz="1800" dirty="0"/>
                    </a:p>
                  </a:txBody>
                  <a:tcPr marL="91447" marR="91447" marT="45729" marB="457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 smtClean="0"/>
                        <a:t>Question</a:t>
                      </a:r>
                      <a:r>
                        <a:rPr lang="es-ES" sz="1800" dirty="0" smtClean="0"/>
                        <a:t> </a:t>
                      </a:r>
                      <a:r>
                        <a:rPr lang="es-ES" sz="1800" dirty="0" smtClean="0">
                          <a:sym typeface="Symbol" panose="05050102010706020507" pitchFamily="18" charset="2"/>
                        </a:rPr>
                        <a:t> </a:t>
                      </a:r>
                      <a:r>
                        <a:rPr lang="es-ES" sz="1800" dirty="0" err="1" smtClean="0">
                          <a:sym typeface="Symbol" panose="05050102010706020507" pitchFamily="18" charset="2"/>
                        </a:rPr>
                        <a:t>event</a:t>
                      </a:r>
                      <a:r>
                        <a:rPr lang="es-ES" sz="1800" dirty="0" smtClean="0">
                          <a:sym typeface="Symbol" panose="05050102010706020507" pitchFamily="18" charset="2"/>
                        </a:rPr>
                        <a:t> (11)</a:t>
                      </a:r>
                      <a:endParaRPr lang="es-ES" sz="1800" dirty="0" smtClean="0"/>
                    </a:p>
                  </a:txBody>
                  <a:tcPr marL="91447" marR="91447" marT="45729" marB="457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 smtClean="0"/>
                        <a:t>Question</a:t>
                      </a:r>
                      <a:r>
                        <a:rPr lang="es-ES" sz="1800" dirty="0" smtClean="0"/>
                        <a:t> </a:t>
                      </a:r>
                      <a:r>
                        <a:rPr lang="es-ES" sz="1800" dirty="0" smtClean="0">
                          <a:sym typeface="Symbol" panose="05050102010706020507" pitchFamily="18" charset="2"/>
                        </a:rPr>
                        <a:t> </a:t>
                      </a:r>
                      <a:r>
                        <a:rPr lang="es-ES" sz="1800" dirty="0" err="1" smtClean="0">
                          <a:sym typeface="Symbol" panose="05050102010706020507" pitchFamily="18" charset="2"/>
                        </a:rPr>
                        <a:t>event</a:t>
                      </a:r>
                      <a:r>
                        <a:rPr lang="es-ES" sz="1800" dirty="0" smtClean="0">
                          <a:sym typeface="Symbol" panose="05050102010706020507" pitchFamily="18" charset="2"/>
                        </a:rPr>
                        <a:t> (12)</a:t>
                      </a:r>
                      <a:endParaRPr lang="es-ES" sz="1800" dirty="0" smtClean="0"/>
                    </a:p>
                  </a:txBody>
                  <a:tcPr marL="91447" marR="91447" marT="45729" marB="45729"/>
                </a:tc>
                <a:extLst>
                  <a:ext uri="{0D108BD9-81ED-4DB2-BD59-A6C34878D82A}">
                    <a16:rowId xmlns:a16="http://schemas.microsoft.com/office/drawing/2014/main" val="1901890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60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Estudio de caja Negra: Derivar los casos de pruebas (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C85-1F4F-4BF0-93BD-7FD85E23A639}" type="slidenum">
              <a:rPr lang="es-ES" smtClean="0"/>
              <a:t>7</a:t>
            </a:fld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0285" y="1728016"/>
            <a:ext cx="8501486" cy="637813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Question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createQuestion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(Event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, String question, float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betMinimum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r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throws 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QuestionAlreadyExist</a:t>
            </a:r>
            <a:r>
              <a:rPr lang="es-E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s-E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46300"/>
              </p:ext>
            </p:extLst>
          </p:nvPr>
        </p:nvGraphicFramePr>
        <p:xfrm>
          <a:off x="174628" y="3013004"/>
          <a:ext cx="8972799" cy="3595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728">
                  <a:extLst>
                    <a:ext uri="{9D8B030D-6E8A-4147-A177-3AD203B41FA5}">
                      <a16:colId xmlns:a16="http://schemas.microsoft.com/office/drawing/2014/main" val="3150920951"/>
                    </a:ext>
                  </a:extLst>
                </a:gridCol>
                <a:gridCol w="2276044">
                  <a:extLst>
                    <a:ext uri="{9D8B030D-6E8A-4147-A177-3AD203B41FA5}">
                      <a16:colId xmlns:a16="http://schemas.microsoft.com/office/drawing/2014/main" val="664235986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1337587106"/>
                    </a:ext>
                  </a:extLst>
                </a:gridCol>
                <a:gridCol w="1632456">
                  <a:extLst>
                    <a:ext uri="{9D8B030D-6E8A-4147-A177-3AD203B41FA5}">
                      <a16:colId xmlns:a16="http://schemas.microsoft.com/office/drawing/2014/main" val="2837127404"/>
                    </a:ext>
                  </a:extLst>
                </a:gridCol>
                <a:gridCol w="1444573">
                  <a:extLst>
                    <a:ext uri="{9D8B030D-6E8A-4147-A177-3AD203B41FA5}">
                      <a16:colId xmlns:a16="http://schemas.microsoft.com/office/drawing/2014/main" val="681415041"/>
                    </a:ext>
                  </a:extLst>
                </a:gridCol>
                <a:gridCol w="1414741">
                  <a:extLst>
                    <a:ext uri="{9D8B030D-6E8A-4147-A177-3AD203B41FA5}">
                      <a16:colId xmlns:a16="http://schemas.microsoft.com/office/drawing/2014/main" val="268623882"/>
                    </a:ext>
                  </a:extLst>
                </a:gridCol>
              </a:tblGrid>
              <a:tr h="320651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Nº caso</a:t>
                      </a:r>
                    </a:p>
                  </a:txBody>
                  <a:tcPr marL="91434" marR="91434"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Clases</a:t>
                      </a:r>
                      <a:r>
                        <a:rPr lang="es-ES" sz="1600" baseline="0" dirty="0" smtClean="0"/>
                        <a:t> de equivalencia cubiertas</a:t>
                      </a:r>
                      <a:endParaRPr lang="es-ES" sz="1600" dirty="0" smtClean="0"/>
                    </a:p>
                  </a:txBody>
                  <a:tcPr marL="91434" marR="91434" marT="45721" marB="4572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Contexto de la prueba</a:t>
                      </a:r>
                    </a:p>
                  </a:txBody>
                  <a:tcPr marL="91447" marR="91447" marT="45729" marB="4572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Resultados esperados</a:t>
                      </a:r>
                    </a:p>
                  </a:txBody>
                  <a:tcPr marL="91447" marR="91447" marT="45729" marB="4572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108661"/>
                  </a:ext>
                </a:extLst>
              </a:tr>
              <a:tr h="55384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 smtClean="0">
                          <a:solidFill>
                            <a:schemeClr val="bg1"/>
                          </a:solidFill>
                        </a:rPr>
                        <a:t>Estado BD</a:t>
                      </a:r>
                    </a:p>
                  </a:txBody>
                  <a:tcPr marL="91447" marR="91447" marT="45729" marB="4572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 smtClean="0">
                          <a:solidFill>
                            <a:schemeClr val="bg1"/>
                          </a:solidFill>
                        </a:rPr>
                        <a:t>Datos entrada</a:t>
                      </a:r>
                    </a:p>
                  </a:txBody>
                  <a:tcPr marL="91447" marR="91447" marT="45729" marB="4572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smtClean="0">
                          <a:solidFill>
                            <a:schemeClr val="bg1"/>
                          </a:solidFill>
                        </a:rPr>
                        <a:t>Estado BD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29" marB="45729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s-ES" sz="1600" b="1" dirty="0" smtClean="0">
                          <a:solidFill>
                            <a:schemeClr val="bg1"/>
                          </a:solidFill>
                        </a:rPr>
                        <a:t>Salida</a:t>
                      </a:r>
                      <a:endParaRPr lang="es-E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729" marB="4572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437200"/>
                  </a:ext>
                </a:extLst>
              </a:tr>
              <a:tr h="560883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 (el mismo)</a:t>
                      </a:r>
                      <a:endParaRPr lang="es-E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4" marR="91434"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1, 3, 5, 7, 9, 11</a:t>
                      </a:r>
                      <a:endParaRPr lang="es-E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</a:t>
                      </a:r>
                      <a:r>
                        <a:rPr lang="es-ES" sz="16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∈BD</a:t>
                      </a:r>
                      <a:endParaRPr lang="es-ES" sz="16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s-ES" sz="1600" b="1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∉e</a:t>
                      </a:r>
                      <a:endParaRPr lang="es-ES" sz="1600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1447" marR="91447" marT="45729" marB="457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e, q, 2.0</a:t>
                      </a:r>
                    </a:p>
                  </a:txBody>
                  <a:tcPr marL="91447" marR="91447"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s-ES" sz="16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∈BD</a:t>
                      </a:r>
                      <a:endParaRPr lang="es-ES" sz="16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s-ES" sz="16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∈e</a:t>
                      </a:r>
                      <a:endParaRPr lang="es-ES" sz="1600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1447" marR="91447" marT="45729" marB="4572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q</a:t>
                      </a:r>
                    </a:p>
                  </a:txBody>
                  <a:tcPr marL="91447" marR="91447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48698911"/>
                  </a:ext>
                </a:extLst>
              </a:tr>
              <a:tr h="398482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 marL="91434" marR="91434"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</a:t>
                      </a:r>
                      <a:endParaRPr lang="es-E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*</a:t>
                      </a:r>
                    </a:p>
                  </a:txBody>
                  <a:tcPr marL="91434" marR="91434" marT="45721" marB="4572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 smtClean="0"/>
                        <a:t>null</a:t>
                      </a:r>
                      <a:r>
                        <a:rPr lang="es-ES" sz="1600" dirty="0" smtClean="0"/>
                        <a:t>, q, 2.0</a:t>
                      </a:r>
                    </a:p>
                  </a:txBody>
                  <a:tcPr marL="91434" marR="91434"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*</a:t>
                      </a:r>
                      <a:endParaRPr lang="es-ES" sz="1600" dirty="0"/>
                    </a:p>
                  </a:txBody>
                  <a:tcPr marL="91434" marR="91434" marT="45721" marB="4572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null</a:t>
                      </a:r>
                      <a:endParaRPr lang="es-ES" sz="1600" dirty="0"/>
                    </a:p>
                  </a:txBody>
                  <a:tcPr marL="91434" marR="91434"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76297200"/>
                  </a:ext>
                </a:extLst>
              </a:tr>
              <a:tr h="553824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91434" marR="91434"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 smtClean="0"/>
                        <a:t>e</a:t>
                      </a:r>
                      <a:r>
                        <a:rPr lang="es-ES" sz="1600" dirty="0" err="1" smtClean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∈BD</a:t>
                      </a:r>
                      <a:endParaRPr lang="es-ES" sz="1600" dirty="0" smtClean="0"/>
                    </a:p>
                  </a:txBody>
                  <a:tcPr marL="91434" marR="91434" marT="45721" marB="4572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e, </a:t>
                      </a:r>
                      <a:r>
                        <a:rPr lang="es-ES" sz="1600" dirty="0" err="1" smtClean="0"/>
                        <a:t>null</a:t>
                      </a:r>
                      <a:r>
                        <a:rPr lang="es-ES" sz="1600" dirty="0" smtClean="0"/>
                        <a:t>, 2.0</a:t>
                      </a:r>
                    </a:p>
                  </a:txBody>
                  <a:tcPr marL="91434" marR="91434"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 smtClean="0"/>
                        <a:t>e</a:t>
                      </a:r>
                      <a:r>
                        <a:rPr lang="es-ES" sz="1600" dirty="0" err="1" smtClean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∈BD</a:t>
                      </a:r>
                      <a:endParaRPr lang="es-ES" sz="1600" dirty="0" smtClean="0"/>
                    </a:p>
                  </a:txBody>
                  <a:tcPr marL="91434" marR="91434" marT="45721" marB="4572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null</a:t>
                      </a:r>
                      <a:endParaRPr lang="es-ES" sz="1600" dirty="0"/>
                    </a:p>
                  </a:txBody>
                  <a:tcPr marL="91434" marR="91434"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26671322"/>
                  </a:ext>
                </a:extLst>
              </a:tr>
              <a:tr h="560642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5</a:t>
                      </a:r>
                      <a:endParaRPr lang="es-ES" sz="1600" dirty="0"/>
                    </a:p>
                  </a:txBody>
                  <a:tcPr marL="91434" marR="91434"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 smtClean="0"/>
                        <a:t>e</a:t>
                      </a:r>
                      <a:r>
                        <a:rPr lang="es-ES" sz="1600" dirty="0" err="1" smtClean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∈BD</a:t>
                      </a:r>
                      <a:endParaRPr lang="es-ES" sz="1600" dirty="0" smtClean="0">
                        <a:latin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s-ES" sz="1600" b="0" dirty="0" err="1" smtClean="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∉e</a:t>
                      </a:r>
                      <a:endParaRPr lang="es-ES" sz="1600" b="0" dirty="0" smtClean="0">
                        <a:solidFill>
                          <a:schemeClr val="tx1"/>
                        </a:solidFill>
                        <a:latin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1434" marR="91434" marT="45721" marB="4572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e, q, -2.0</a:t>
                      </a:r>
                    </a:p>
                  </a:txBody>
                  <a:tcPr marL="91434" marR="91434"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 smtClean="0"/>
                        <a:t>e</a:t>
                      </a:r>
                      <a:r>
                        <a:rPr lang="es-ES" sz="1600" dirty="0" err="1" smtClean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∈BD</a:t>
                      </a:r>
                      <a:r>
                        <a:rPr lang="es-ES" sz="1600" dirty="0" smtClean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 </a:t>
                      </a:r>
                      <a:r>
                        <a:rPr lang="es-ES" sz="1600" dirty="0" smtClean="0"/>
                        <a:t>q</a:t>
                      </a: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∉</a:t>
                      </a:r>
                      <a:r>
                        <a:rPr lang="es-ES" sz="1600" b="0" baseline="0" dirty="0" smtClean="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q</a:t>
                      </a: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600" b="0" dirty="0" smtClean="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∉</a:t>
                      </a:r>
                      <a:r>
                        <a:rPr lang="es-ES" sz="1600" b="0" baseline="0" dirty="0" smtClean="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BD</a:t>
                      </a:r>
                      <a:endParaRPr lang="es-E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1" marB="4572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null</a:t>
                      </a:r>
                      <a:endParaRPr lang="es-ES" sz="1600" dirty="0"/>
                    </a:p>
                  </a:txBody>
                  <a:tcPr marL="91434" marR="91434"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92508932"/>
                  </a:ext>
                </a:extLst>
              </a:tr>
              <a:tr h="570103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 marL="91434" marR="91434"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 marL="91434" marR="91434" marT="45721" marB="4572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…</a:t>
                      </a:r>
                    </a:p>
                  </a:txBody>
                  <a:tcPr marL="91434" marR="91434" marT="45721" marB="4572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/>
                    </a:p>
                  </a:txBody>
                  <a:tcPr marL="91434" marR="91434"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1" marB="4572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 marL="91434" marR="91434" marT="45721" marB="4572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333779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62" y="514154"/>
            <a:ext cx="8548724" cy="24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2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Arquitectura de las pruebas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C85-1F4F-4BF0-93BD-7FD85E23A639}" type="slidenum">
              <a:rPr lang="es-ES" smtClean="0"/>
              <a:t>8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084026" y="5831027"/>
            <a:ext cx="6199095" cy="707886"/>
          </a:xfrm>
          <a:prstGeom prst="rect">
            <a:avLst/>
          </a:prstGeom>
          <a:noFill/>
          <a:ln cmpd="dbl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Pero, al finalizar la prueba y verificar los resultados esperados, la BD debe quedar como en un principio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678225" y="1499089"/>
            <a:ext cx="7886699" cy="485726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¿Cómo implementar los casos de prueba?</a:t>
            </a:r>
          </a:p>
          <a:p>
            <a:pPr lvl="1"/>
            <a:r>
              <a:rPr lang="es-ES" dirty="0" smtClean="0"/>
              <a:t>Las tres partes del test: AAA (</a:t>
            </a:r>
            <a:r>
              <a:rPr lang="es-ES" dirty="0" err="1" smtClean="0"/>
              <a:t>Arrangement</a:t>
            </a:r>
            <a:r>
              <a:rPr lang="es-ES" dirty="0" smtClean="0"/>
              <a:t>, </a:t>
            </a:r>
            <a:r>
              <a:rPr lang="es-ES" dirty="0" err="1" smtClean="0"/>
              <a:t>Act</a:t>
            </a:r>
            <a:r>
              <a:rPr lang="es-ES" dirty="0" smtClean="0"/>
              <a:t>, </a:t>
            </a:r>
            <a:r>
              <a:rPr lang="es-ES" dirty="0" err="1" smtClean="0"/>
              <a:t>Assert</a:t>
            </a:r>
            <a:r>
              <a:rPr lang="es-ES" dirty="0" smtClean="0"/>
              <a:t>)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r>
              <a:rPr lang="es-ES" b="1" dirty="0" err="1" smtClean="0">
                <a:solidFill>
                  <a:srgbClr val="0070C0"/>
                </a:solidFill>
              </a:rPr>
              <a:t>Arrangement</a:t>
            </a:r>
            <a:r>
              <a:rPr lang="es-ES" dirty="0" smtClean="0"/>
              <a:t>: </a:t>
            </a:r>
            <a:r>
              <a:rPr lang="es-ES" dirty="0"/>
              <a:t> </a:t>
            </a:r>
            <a:r>
              <a:rPr lang="es-ES" sz="2000" dirty="0"/>
              <a:t>Preparación del </a:t>
            </a:r>
            <a:r>
              <a:rPr lang="es-ES" sz="2000" dirty="0" smtClean="0"/>
              <a:t>contexto (BD) (no se deben utilizar otros métodos de la clase, sólo el que se quiera probar).</a:t>
            </a:r>
          </a:p>
          <a:p>
            <a:pPr lvl="1"/>
            <a:r>
              <a:rPr lang="es-ES" b="1" dirty="0" err="1" smtClean="0">
                <a:solidFill>
                  <a:srgbClr val="0070C0"/>
                </a:solidFill>
              </a:rPr>
              <a:t>Act</a:t>
            </a:r>
            <a:r>
              <a:rPr lang="es-ES" dirty="0" smtClean="0"/>
              <a:t>: </a:t>
            </a:r>
            <a:r>
              <a:rPr lang="es-ES" sz="2000" dirty="0" smtClean="0"/>
              <a:t>Llamada al código (método que se está probando)</a:t>
            </a:r>
          </a:p>
          <a:p>
            <a:pPr lvl="1"/>
            <a:r>
              <a:rPr lang="es-ES" b="1" dirty="0" err="1" smtClean="0">
                <a:solidFill>
                  <a:srgbClr val="0070C0"/>
                </a:solidFill>
              </a:rPr>
              <a:t>Assert</a:t>
            </a:r>
            <a:r>
              <a:rPr lang="es-ES" sz="2000" dirty="0" smtClean="0"/>
              <a:t>: Comprobar que ha funcionado como se espera.</a:t>
            </a:r>
          </a:p>
          <a:p>
            <a:pPr lvl="1"/>
            <a:r>
              <a:rPr lang="es-ES" b="1" dirty="0" err="1" smtClean="0">
                <a:solidFill>
                  <a:srgbClr val="0070C0"/>
                </a:solidFill>
              </a:rPr>
              <a:t>End</a:t>
            </a:r>
            <a:r>
              <a:rPr lang="es-ES" sz="2000" b="1" dirty="0" smtClean="0">
                <a:solidFill>
                  <a:srgbClr val="0070C0"/>
                </a:solidFill>
              </a:rPr>
              <a:t>: </a:t>
            </a:r>
            <a:r>
              <a:rPr lang="es-ES" sz="2000" dirty="0" smtClean="0"/>
              <a:t> 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001" y="2168702"/>
            <a:ext cx="5243649" cy="217064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976" y="2755642"/>
            <a:ext cx="2385113" cy="49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1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de las pruebas UNITARIAS: Implementación </a:t>
            </a:r>
            <a:r>
              <a:rPr lang="es-ES" dirty="0" err="1" smtClean="0"/>
              <a:t>JUnit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5C85-1F4F-4BF0-93BD-7FD85E23A639}" type="slidenum">
              <a:rPr lang="es-ES" smtClean="0"/>
              <a:t>9</a:t>
            </a:fld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0285" y="1728016"/>
            <a:ext cx="8501486" cy="637813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Question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createQuestion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(Event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, String question, float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betMinimum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r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throws 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QuestionAlreadyExist</a:t>
            </a:r>
            <a:r>
              <a:rPr lang="es-E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s-E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" r="1722"/>
          <a:stretch/>
        </p:blipFill>
        <p:spPr>
          <a:xfrm>
            <a:off x="72572" y="2787879"/>
            <a:ext cx="8911772" cy="3203122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3381829" y="3730171"/>
            <a:ext cx="4572000" cy="203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3323773" y="5396411"/>
            <a:ext cx="3134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FF0000"/>
                </a:solidFill>
              </a:rPr>
              <a:t>Para poder manipular la BD</a:t>
            </a:r>
            <a:endParaRPr lang="es-E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4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3277</TotalTime>
  <Words>1012</Words>
  <Application>Microsoft Office PowerPoint</Application>
  <PresentationFormat>Presentación en pantalla (4:3)</PresentationFormat>
  <Paragraphs>261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Lucida Sans Unicode</vt:lpstr>
      <vt:lpstr>Symbol</vt:lpstr>
      <vt:lpstr>Tema de Office</vt:lpstr>
      <vt:lpstr>Proyecto Bets curso 2021-2022</vt:lpstr>
      <vt:lpstr>Diseño: Arquitectura de tres capas</vt:lpstr>
      <vt:lpstr>Diseño: Arquitectura de tres capas</vt:lpstr>
      <vt:lpstr>Estudio de caja Blanca: Condición</vt:lpstr>
      <vt:lpstr>Diseño: Arquitectura de tres capas</vt:lpstr>
      <vt:lpstr>Estudio de caja Negra:  Estudio de Clases de Equivalencia</vt:lpstr>
      <vt:lpstr>Estudio de caja Negra: Derivar los casos de pruebas (</vt:lpstr>
      <vt:lpstr>Arquitectura de las pruebas</vt:lpstr>
      <vt:lpstr>Arquitectura de las pruebas UNITARIAS: Implementación JUnit</vt:lpstr>
      <vt:lpstr>Presentación de PowerPoint</vt:lpstr>
      <vt:lpstr>Diseño: Arquitectura de tres capas</vt:lpstr>
      <vt:lpstr>Presentación de PowerPoint</vt:lpstr>
      <vt:lpstr>Arquitectura de las pruebas INTEGRACIÓN: Implementación JUnit</vt:lpstr>
      <vt:lpstr>Arquitectura de las pruebas INTEGRACIÓN: Implementación JUnit+Mockito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MAITE URRETAVIZCAYA</dc:creator>
  <cp:lastModifiedBy>MAITE URRETAVIZCAYA</cp:lastModifiedBy>
  <cp:revision>60</cp:revision>
  <dcterms:created xsi:type="dcterms:W3CDTF">2020-09-25T06:33:24Z</dcterms:created>
  <dcterms:modified xsi:type="dcterms:W3CDTF">2021-09-21T20:08:43Z</dcterms:modified>
</cp:coreProperties>
</file>