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43"/>
  </p:notesMasterIdLst>
  <p:handoutMasterIdLst>
    <p:handoutMasterId r:id="rId44"/>
  </p:handoutMasterIdLst>
  <p:sldIdLst>
    <p:sldId id="256" r:id="rId5"/>
    <p:sldId id="2076137909" r:id="rId6"/>
    <p:sldId id="2076137984" r:id="rId7"/>
    <p:sldId id="2076138014" r:id="rId8"/>
    <p:sldId id="2076137952" r:id="rId9"/>
    <p:sldId id="464" r:id="rId10"/>
    <p:sldId id="2076137993" r:id="rId11"/>
    <p:sldId id="2076137997" r:id="rId12"/>
    <p:sldId id="2076137998" r:id="rId13"/>
    <p:sldId id="2076137995" r:id="rId14"/>
    <p:sldId id="2076137996" r:id="rId15"/>
    <p:sldId id="2076137999" r:id="rId16"/>
    <p:sldId id="2076138000" r:id="rId17"/>
    <p:sldId id="2076137940" r:id="rId18"/>
    <p:sldId id="2076137941" r:id="rId19"/>
    <p:sldId id="2076137953" r:id="rId20"/>
    <p:sldId id="2076138001" r:id="rId21"/>
    <p:sldId id="2076138002" r:id="rId22"/>
    <p:sldId id="2076138003" r:id="rId23"/>
    <p:sldId id="2076138004" r:id="rId24"/>
    <p:sldId id="2076138005" r:id="rId25"/>
    <p:sldId id="2076138006" r:id="rId26"/>
    <p:sldId id="2076138007" r:id="rId27"/>
    <p:sldId id="2076138008" r:id="rId28"/>
    <p:sldId id="2076138009" r:id="rId29"/>
    <p:sldId id="2076138010" r:id="rId30"/>
    <p:sldId id="2076138011" r:id="rId31"/>
    <p:sldId id="2076138013" r:id="rId32"/>
    <p:sldId id="2076138012" r:id="rId33"/>
    <p:sldId id="2076137910" r:id="rId34"/>
    <p:sldId id="2076137994" r:id="rId35"/>
    <p:sldId id="2076137987" r:id="rId36"/>
    <p:sldId id="2076137988" r:id="rId37"/>
    <p:sldId id="2076137989" r:id="rId38"/>
    <p:sldId id="2076137990" r:id="rId39"/>
    <p:sldId id="2076137991" r:id="rId40"/>
    <p:sldId id="2076137992" r:id="rId41"/>
    <p:sldId id="2076137939" r:id="rId42"/>
  </p:sldIdLst>
  <p:sldSz cx="13442950" cy="7561263"/>
  <p:notesSz cx="6858000" cy="9144000"/>
  <p:embeddedFontLst>
    <p:embeddedFont>
      <p:font typeface="ＭＳ Ｐゴシック" panose="020B0600070205080204" pitchFamily="34" charset="-128"/>
      <p:regular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DDFD0B-EB22-66F7-9BB1-ACF425D9C15D}" name="Katrin Stutz" initials="KS" userId="5e9b4cf6b9b1046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79" autoAdjust="0"/>
    <p:restoredTop sz="88388"/>
  </p:normalViewPr>
  <p:slideViewPr>
    <p:cSldViewPr>
      <p:cViewPr varScale="1">
        <p:scale>
          <a:sx n="93" d="100"/>
          <a:sy n="93" d="100"/>
        </p:scale>
        <p:origin x="608" y="200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basic patterns of data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modeling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675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8A8E-CA66-D94C-908F-89084563B724}" type="slidenum">
              <a:rPr lang="en-GB" altLang="en-US"/>
              <a:pPr>
                <a:defRPr/>
              </a:pPr>
              <a:t>11</a:t>
            </a:fld>
            <a:endParaRPr lang="en-GB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6225" cy="372745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19009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02_step2_insert_and_changes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7733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Min 35, noch 10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3583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8A8E-CA66-D94C-908F-89084563B724}" type="slidenum">
              <a:rPr lang="en-GB" altLang="en-US"/>
              <a:pPr>
                <a:defRPr/>
              </a:pPr>
              <a:t>14</a:t>
            </a:fld>
            <a:endParaRPr lang="en-GB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6225" cy="372745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/>
              <a:t>PoE: Power Over Ethernet</a:t>
            </a:r>
          </a:p>
        </p:txBody>
      </p:sp>
    </p:spTree>
    <p:extLst>
      <p:ext uri="{BB962C8B-B14F-4D97-AF65-F5344CB8AC3E}">
        <p14:creationId xmlns:p14="http://schemas.microsoft.com/office/powerpoint/2010/main" val="1233011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8A8E-CA66-D94C-908F-89084563B724}" type="slidenum">
              <a:rPr lang="en-GB" altLang="en-US"/>
              <a:pPr>
                <a:defRPr/>
              </a:pPr>
              <a:t>16</a:t>
            </a:fld>
            <a:endParaRPr lang="en-GB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6225" cy="372745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2097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Foto selber erstellt.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4417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Skript 07, 08, 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9990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03_step3_json_structure</a:t>
            </a:r>
          </a:p>
          <a:p>
            <a:r>
              <a:rPr lang="en-GB" dirty="0"/>
              <a:t>04_step4_json_mehr_date</a:t>
            </a:r>
          </a:p>
          <a:p>
            <a:r>
              <a:rPr lang="en-GB" dirty="0"/>
              <a:t>05_typo</a:t>
            </a:r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8419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06_TAB_JSON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568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277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8A8E-CA66-D94C-908F-89084563B724}" type="slidenum">
              <a:rPr lang="en-GB" altLang="en-US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6225" cy="372745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95622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07_Json_fix_flex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367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8A8E-CA66-D94C-908F-89084563B724}" type="slidenum">
              <a:rPr lang="en-GB" altLang="en-US"/>
              <a:pPr>
                <a:defRPr/>
              </a:pPr>
              <a:t>28</a:t>
            </a:fld>
            <a:endParaRPr lang="en-GB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6225" cy="372745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/>
              <a:t>PoE: Power Over Ethernet</a:t>
            </a:r>
          </a:p>
        </p:txBody>
      </p:sp>
    </p:spTree>
    <p:extLst>
      <p:ext uri="{BB962C8B-B14F-4D97-AF65-F5344CB8AC3E}">
        <p14:creationId xmlns:p14="http://schemas.microsoft.com/office/powerpoint/2010/main" val="2137126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6066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Script 01_step1_structure_insert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880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Bevor ich die Dualty View ertellt, will ich zuerst schauen, wie ich Daten als JSON lesen kann. Dazu füge ich Testdate ein.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3351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Bevor ich die Dualty View ertellt, will ich zuerst schauen, wie ich Daten als JSON lesen kann. Dazu füge ich Testdate ein.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804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Bevor ich die Dualty View ertellt, will ich zuerst schauen, wie ich Daten als JSON lesen kann. Dazu füge ich Testdate ein.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670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Bevor ich die Dualty View ertellt, will ich zuerst schauen, wie ich Daten als JSON lesen kann. Dazu füge ich Testdate ein.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373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Bevor ich die Dualty View ertellt, will ich zuerst schauen, wie ich Daten als JSON lesen kann. Dazu füge ich Testdate ein.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703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D</a:t>
            </a:r>
            <a:r>
              <a:rPr lang="en-GB" dirty="0"/>
              <a:t>a</a:t>
            </a:r>
            <a:r>
              <a:rPr lang="en-CH" dirty="0"/>
              <a:t>ten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333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8A8E-CA66-D94C-908F-89084563B724}" type="slidenum">
              <a:rPr lang="en-GB" altLang="en-US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6225" cy="372745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17894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8A8E-CA66-D94C-908F-89084563B724}" type="slidenum">
              <a:rPr lang="en-GB" altLang="en-US"/>
              <a:pPr>
                <a:defRPr/>
              </a:pPr>
              <a:t>6</a:t>
            </a:fld>
            <a:endParaRPr lang="en-GB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6225" cy="372745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 err="1"/>
              <a:t>Wir</a:t>
            </a:r>
            <a:r>
              <a:rPr lang="en-GB" altLang="en-US" dirty="0"/>
              <a:t> </a:t>
            </a:r>
            <a:r>
              <a:rPr lang="en-GB" altLang="en-US" dirty="0" err="1"/>
              <a:t>haben</a:t>
            </a:r>
            <a:r>
              <a:rPr lang="en-GB" altLang="en-US" dirty="0"/>
              <a:t> die </a:t>
            </a:r>
            <a:r>
              <a:rPr lang="en-GB" altLang="en-US" dirty="0" err="1"/>
              <a:t>Daten</a:t>
            </a:r>
            <a:r>
              <a:rPr lang="en-GB" altLang="en-US" dirty="0"/>
              <a:t> </a:t>
            </a:r>
            <a:r>
              <a:rPr lang="en-GB" altLang="en-US" dirty="0" err="1"/>
              <a:t>als</a:t>
            </a:r>
            <a:r>
              <a:rPr lang="en-GB" altLang="en-US" dirty="0"/>
              <a:t> JSON, </a:t>
            </a:r>
            <a:r>
              <a:rPr lang="en-GB" altLang="en-US" dirty="0" err="1"/>
              <a:t>wollen</a:t>
            </a:r>
            <a:r>
              <a:rPr lang="en-GB" altLang="en-US" dirty="0"/>
              <a:t> </a:t>
            </a:r>
            <a:r>
              <a:rPr lang="en-GB" altLang="en-US" dirty="0" err="1"/>
              <a:t>diese</a:t>
            </a:r>
            <a:r>
              <a:rPr lang="en-GB" altLang="en-US" dirty="0"/>
              <a:t> relational </a:t>
            </a:r>
            <a:r>
              <a:rPr lang="en-GB" altLang="en-US" dirty="0" err="1"/>
              <a:t>speichern</a:t>
            </a:r>
            <a:r>
              <a:rPr lang="en-GB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00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Script 01_step1_structure_insert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6B71D-EFA2-2C43-9173-2FF971FE6D6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094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8A8E-CA66-D94C-908F-89084563B724}" type="slidenum">
              <a:rPr lang="en-GB" altLang="en-US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6225" cy="372745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7404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8A8E-CA66-D94C-908F-89084563B724}" type="slidenum">
              <a:rPr lang="en-GB" altLang="en-US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6225" cy="372745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480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8A8E-CA66-D94C-908F-89084563B724}" type="slidenum">
              <a:rPr lang="en-GB" altLang="en-US"/>
              <a:pPr>
                <a:defRPr/>
              </a:pPr>
              <a:t>10</a:t>
            </a:fld>
            <a:endParaRPr lang="en-GB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6225" cy="372745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1789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927995" y="1978025"/>
            <a:ext cx="11582969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12531534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927759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10" name="Picture 6" descr="C:\Users\michael.maushart\Desktop\FHNW_PowerPointTemplates\fhnw_ht_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7" y="251104"/>
            <a:ext cx="5632308" cy="53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200" y="324247"/>
            <a:ext cx="142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925999" y="1509713"/>
            <a:ext cx="11582969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927995" y="2197100"/>
            <a:ext cx="11582969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2843999"/>
            <a:ext cx="11590198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7759" y="1508399"/>
            <a:ext cx="11581147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1512000"/>
            <a:ext cx="11590198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27995" y="6476400"/>
            <a:ext cx="11581147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03084" y="1509713"/>
            <a:ext cx="5605885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03084" y="2197100"/>
            <a:ext cx="5607881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9" y="1512000"/>
            <a:ext cx="5616336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783" y="843122"/>
            <a:ext cx="12006019" cy="780056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1518" y="1875220"/>
            <a:ext cx="11360767" cy="50139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64784" y="7141193"/>
            <a:ext cx="2688590" cy="25204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3039D2A-D4A0-4F75-AD7A-D5B8EB9825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11107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2148" y="763729"/>
            <a:ext cx="12098655" cy="79392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51518" y="1809693"/>
            <a:ext cx="5414846" cy="5079458"/>
          </a:xfrm>
          <a:prstGeom prst="rect">
            <a:avLst/>
          </a:prstGeom>
        </p:spPr>
        <p:txBody>
          <a:bodyPr/>
          <a:lstStyle>
            <a:lvl1pPr>
              <a:defRPr sz="3799"/>
            </a:lvl1pPr>
            <a:lvl2pPr>
              <a:defRPr sz="3257"/>
            </a:lvl2pPr>
            <a:lvl3pPr>
              <a:defRPr sz="2714"/>
            </a:lvl3pPr>
            <a:lvl4pPr>
              <a:defRPr sz="2442"/>
            </a:lvl4pPr>
            <a:lvl5pPr>
              <a:defRPr sz="2442"/>
            </a:lvl5pPr>
            <a:lvl6pPr>
              <a:defRPr sz="2442"/>
            </a:lvl6pPr>
            <a:lvl7pPr>
              <a:defRPr sz="2442"/>
            </a:lvl7pPr>
            <a:lvl8pPr>
              <a:defRPr sz="2442"/>
            </a:lvl8pPr>
            <a:lvl9pPr>
              <a:defRPr sz="244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12349" y="1809693"/>
            <a:ext cx="5399936" cy="5079458"/>
          </a:xfrm>
          <a:prstGeom prst="rect">
            <a:avLst/>
          </a:prstGeom>
        </p:spPr>
        <p:txBody>
          <a:bodyPr/>
          <a:lstStyle>
            <a:lvl1pPr>
              <a:defRPr sz="3799"/>
            </a:lvl1pPr>
            <a:lvl2pPr>
              <a:defRPr sz="3257"/>
            </a:lvl2pPr>
            <a:lvl3pPr>
              <a:defRPr sz="2714"/>
            </a:lvl3pPr>
            <a:lvl4pPr>
              <a:defRPr sz="2442"/>
            </a:lvl4pPr>
            <a:lvl5pPr>
              <a:defRPr sz="2442"/>
            </a:lvl5pPr>
            <a:lvl6pPr>
              <a:defRPr sz="2442"/>
            </a:lvl6pPr>
            <a:lvl7pPr>
              <a:defRPr sz="2442"/>
            </a:lvl7pPr>
            <a:lvl8pPr>
              <a:defRPr sz="2442"/>
            </a:lvl8pPr>
            <a:lvl9pPr>
              <a:defRPr sz="2442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64784" y="7141193"/>
            <a:ext cx="2688590" cy="25204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CDFA9992-6ABC-4648-B021-40C360B16BA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24157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3F83-BDB3-994D-92E8-BC6425C9E8BE}" type="datetime1">
              <a:rPr lang="de-CH" smtClean="0"/>
              <a:t>24.07.24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FS23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E6DE-1589-8B41-B1EC-FDD6ACA24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7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5999" y="1509713"/>
            <a:ext cx="11582969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995" y="2197101"/>
            <a:ext cx="11582969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35666" y="7197725"/>
            <a:ext cx="1087649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23314" y="7197725"/>
            <a:ext cx="1085654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27995" y="7161213"/>
            <a:ext cx="11582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100">
              <a:solidFill>
                <a:srgbClr val="000000"/>
              </a:solidFill>
            </a:endParaRPr>
          </a:p>
        </p:txBody>
      </p:sp>
      <p:pic>
        <p:nvPicPr>
          <p:cNvPr id="9" name="Picture 6" descr="C:\Users\michael.maushart\Desktop\FHNW_PowerPointTemplates\fhnw_ht_e.jp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7" y="251104"/>
            <a:ext cx="5632308" cy="53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p:hf hdr="0" ftr="0" dt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emf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kennel.ch/" TargetMode="External"/><Relationship Id="rId2" Type="http://schemas.openxmlformats.org/officeDocument/2006/relationships/hyperlink" Target="mailto:Andrea.kennel@fhnw.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kennel.ch/" TargetMode="External"/><Relationship Id="rId2" Type="http://schemas.openxmlformats.org/officeDocument/2006/relationships/hyperlink" Target="mailto:Andrea.kennel@fhnw.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de-CH" b="1" dirty="0">
                <a:solidFill>
                  <a:srgbClr val="333333"/>
                </a:solidFill>
                <a:latin typeface="Open Sans" panose="020B0606030504020204" pitchFamily="34" charset="0"/>
              </a:rPr>
              <a:t>JSON oder relational </a:t>
            </a:r>
            <a:br>
              <a:rPr lang="de-CH" dirty="0">
                <a:solidFill>
                  <a:srgbClr val="333333"/>
                </a:solidFill>
                <a:latin typeface="Open Sans" panose="020B0606030504020204" pitchFamily="34" charset="0"/>
              </a:rPr>
            </a:br>
            <a:r>
              <a:rPr lang="de-CH" sz="4851" dirty="0">
                <a:solidFill>
                  <a:srgbClr val="333333"/>
                </a:solidFill>
                <a:latin typeface="Open Sans" panose="020B0606030504020204" pitchFamily="34" charset="0"/>
              </a:rPr>
              <a:t>wie flexibel sind die </a:t>
            </a:r>
            <a:r>
              <a:rPr lang="de-CH" sz="4851" dirty="0" err="1">
                <a:solidFill>
                  <a:srgbClr val="333333"/>
                </a:solidFill>
                <a:latin typeface="Open Sans" panose="020B0606030504020204" pitchFamily="34" charset="0"/>
              </a:rPr>
              <a:t>Duality</a:t>
            </a:r>
            <a:r>
              <a:rPr lang="de-CH" sz="4851" dirty="0">
                <a:solidFill>
                  <a:srgbClr val="333333"/>
                </a:solidFill>
                <a:latin typeface="Open Sans" panose="020B0606030504020204" pitchFamily="34" charset="0"/>
              </a:rPr>
              <a:t> Views?</a:t>
            </a:r>
            <a:endParaRPr lang="en-US" sz="4851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CH" altLang="x-none" dirty="0">
                <a:ea typeface="ＭＳ Ｐゴシック" charset="-128"/>
              </a:rPr>
              <a:t>Dr. Andrea Kennel</a:t>
            </a:r>
          </a:p>
          <a:p>
            <a:r>
              <a:rPr lang="de-CH" altLang="x-none" dirty="0" err="1">
                <a:ea typeface="ＭＳ Ｐゴシック" charset="-128"/>
              </a:rPr>
              <a:t>InfoPunkt</a:t>
            </a:r>
            <a:r>
              <a:rPr lang="de-CH" altLang="x-none" dirty="0">
                <a:ea typeface="ＭＳ Ｐゴシック" charset="-128"/>
              </a:rPr>
              <a:t> Kennel GmbH</a:t>
            </a:r>
          </a:p>
          <a:p>
            <a:r>
              <a:rPr lang="de-CH" altLang="x-none" dirty="0">
                <a:ea typeface="ＭＳ Ｐゴシック" charset="-128"/>
              </a:rPr>
              <a:t>Dübendorf-Schweiz</a:t>
            </a:r>
          </a:p>
          <a:p>
            <a:r>
              <a:rPr lang="de-CH" altLang="x-none" dirty="0">
                <a:ea typeface="ＭＳ Ｐゴシック" charset="-128"/>
              </a:rPr>
              <a:t>April 2024</a:t>
            </a:r>
            <a:endParaRPr lang="en-GB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808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CH" altLang="en-US" dirty="0"/>
              <a:t>Wir haben da ein neues Gerät</a:t>
            </a:r>
            <a:endParaRPr lang="en-GB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994FD4-C9F2-D2EA-AA67-9BEECEF88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506" y="2012835"/>
            <a:ext cx="6663640" cy="53450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{     "type": "router",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"name": "Hans B4",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"description": "4 port router",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"manufacturer": "XYZ",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"price": 800,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</a:t>
            </a:r>
            <a:r>
              <a:rPr lang="en-GB" sz="2205" dirty="0">
                <a:highlight>
                  <a:srgbClr val="00FF00"/>
                </a:highlight>
              </a:rPr>
              <a:t>"</a:t>
            </a:r>
            <a:r>
              <a:rPr lang="en-GB" sz="2205" dirty="0" err="1">
                <a:highlight>
                  <a:srgbClr val="00FF00"/>
                </a:highlight>
              </a:rPr>
              <a:t>port_group</a:t>
            </a:r>
            <a:r>
              <a:rPr lang="en-GB" sz="2205" dirty="0">
                <a:highlight>
                  <a:srgbClr val="00FF00"/>
                </a:highlight>
              </a:rPr>
              <a:t>": [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 {  "amount": 4,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     "type": "RJ45",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     "speeds": "100/1000"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 },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CH" sz="2205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CA38-8079-9F6D-7856-5309D4BD2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273" y="2012835"/>
            <a:ext cx="5549348" cy="4797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{  "amount": 2,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     "type": "SFP",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     "speeds": "1000/10000"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],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</a:t>
            </a:r>
            <a:r>
              <a:rPr lang="en-GB" sz="2205" dirty="0">
                <a:highlight>
                  <a:srgbClr val="FFFF00"/>
                </a:highlight>
              </a:rPr>
              <a:t>"routing": </a:t>
            </a:r>
            <a:r>
              <a:rPr lang="en-GB" sz="2205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 "protocols": "static OSPF",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 "</a:t>
            </a:r>
            <a:r>
              <a:rPr lang="en-GB" sz="2205" dirty="0" err="1"/>
              <a:t>table_size</a:t>
            </a:r>
            <a:r>
              <a:rPr lang="en-GB" sz="2205" dirty="0"/>
              <a:t>": 5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}</a:t>
            </a:r>
            <a:endParaRPr lang="en-CH" sz="2205" dirty="0"/>
          </a:p>
        </p:txBody>
      </p:sp>
    </p:spTree>
    <p:extLst>
      <p:ext uri="{BB962C8B-B14F-4D97-AF65-F5344CB8AC3E}">
        <p14:creationId xmlns:p14="http://schemas.microsoft.com/office/powerpoint/2010/main" val="22839812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CH" altLang="en-US" dirty="0"/>
              <a:t>Datenmodell erweitern</a:t>
            </a:r>
            <a:endParaRPr lang="en-GB" alt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924507" y="2012836"/>
            <a:ext cx="11593936" cy="4797552"/>
          </a:xfrm>
        </p:spPr>
        <p:txBody>
          <a:bodyPr>
            <a:normAutofit fontScale="85000" lnSpcReduction="20000"/>
          </a:bodyPr>
          <a:lstStyle/>
          <a:p>
            <a:pPr marL="258501" lvl="1" indent="0">
              <a:buNone/>
              <a:defRPr/>
            </a:pPr>
            <a:r>
              <a:rPr lang="de-CH" altLang="en-US" sz="3087" i="1" dirty="0"/>
              <a:t>Wir benötigen auch ein Routing:</a:t>
            </a:r>
          </a:p>
          <a:p>
            <a:pPr marL="258501" lvl="1" indent="0">
              <a:buNone/>
              <a:defRPr/>
            </a:pPr>
            <a:r>
              <a:rPr lang="de-CH" altLang="en-US" sz="3087" i="1" dirty="0"/>
              <a:t>2 mögliche Lösungen</a:t>
            </a:r>
          </a:p>
          <a:p>
            <a:pPr marL="258501" lvl="1" indent="0">
              <a:buNone/>
              <a:defRPr/>
            </a:pPr>
            <a:endParaRPr lang="de-CH" altLang="en-US" sz="3087" i="1" dirty="0"/>
          </a:p>
          <a:p>
            <a:pPr marL="258501" lvl="1" indent="0">
              <a:buNone/>
              <a:defRPr/>
            </a:pPr>
            <a:endParaRPr lang="de-CH" altLang="en-US" sz="3087" i="1" dirty="0"/>
          </a:p>
          <a:p>
            <a:pPr marL="258501" lvl="1" indent="0">
              <a:buNone/>
              <a:defRPr/>
            </a:pPr>
            <a:endParaRPr lang="de-CH" altLang="en-US" sz="3087" i="1" dirty="0"/>
          </a:p>
          <a:p>
            <a:pPr marL="258501" lvl="1" indent="0">
              <a:buNone/>
              <a:defRPr/>
            </a:pPr>
            <a:endParaRPr lang="de-CH" altLang="en-US" sz="3087" i="1" dirty="0"/>
          </a:p>
          <a:p>
            <a:pPr marL="258501" lvl="1" indent="0">
              <a:buNone/>
              <a:defRPr/>
            </a:pPr>
            <a:endParaRPr lang="de-CH" altLang="en-US" sz="3087" i="1" dirty="0"/>
          </a:p>
          <a:p>
            <a:pPr marL="258501" lvl="1" indent="0">
              <a:buNone/>
              <a:defRPr/>
            </a:pPr>
            <a:endParaRPr lang="de-CH" altLang="en-US" sz="3087" i="1" dirty="0"/>
          </a:p>
          <a:p>
            <a:pPr marL="258501" lvl="1" indent="0">
              <a:buNone/>
              <a:defRPr/>
            </a:pPr>
            <a:r>
              <a:rPr lang="de-CH" altLang="en-US" sz="3087" i="1" dirty="0"/>
              <a:t>							Zusätzliche Attribute</a:t>
            </a:r>
          </a:p>
          <a:p>
            <a:pPr marL="258501" lvl="1" indent="0">
              <a:buNone/>
              <a:defRPr/>
            </a:pPr>
            <a:r>
              <a:rPr lang="de-CH" altLang="en-US" sz="3087" i="1" dirty="0"/>
              <a:t>							sind einfacher</a:t>
            </a:r>
          </a:p>
        </p:txBody>
      </p:sp>
      <p:pic>
        <p:nvPicPr>
          <p:cNvPr id="2" name="Picture 2" descr="database table Icon 4711243">
            <a:extLst>
              <a:ext uri="{FF2B5EF4-FFF2-40B4-BE49-F238E27FC236}">
                <a16:creationId xmlns:a16="http://schemas.microsoft.com/office/drawing/2014/main" id="{EC57E034-B5B8-56CE-4438-8A4BC949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217" y="5697199"/>
            <a:ext cx="1461496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10BAA-03AD-0E88-140C-FD772DE0C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330" y="2970262"/>
            <a:ext cx="5447161" cy="4281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579139-9B8A-3380-974A-FE9E77C39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499" y="534033"/>
            <a:ext cx="4351739" cy="4872460"/>
          </a:xfrm>
          <a:prstGeom prst="rect">
            <a:avLst/>
          </a:prstGeom>
        </p:spPr>
      </p:pic>
      <p:pic>
        <p:nvPicPr>
          <p:cNvPr id="5" name="Picture 2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F113DBF7-F1A2-131C-608D-F28F252D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535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593C-72A8-0497-E0B6-A69034A2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0E7-B4BB-055D-033E-DC6A4F9A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Skript 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41DB8-1DDD-4149-6111-A64F23B75C47}"/>
              </a:ext>
            </a:extLst>
          </p:cNvPr>
          <p:cNvSpPr/>
          <p:nvPr/>
        </p:nvSpPr>
        <p:spPr>
          <a:xfrm rot="19995400">
            <a:off x="2830299" y="3120858"/>
            <a:ext cx="6791869" cy="1730580"/>
          </a:xfrm>
          <a:prstGeom prst="rect">
            <a:avLst/>
          </a:prstGeom>
          <a:noFill/>
        </p:spPr>
        <p:txBody>
          <a:bodyPr wrap="square" lIns="100817" tIns="50408" rIns="100817" bIns="50408">
            <a:spAutoFit/>
          </a:bodyPr>
          <a:lstStyle/>
          <a:p>
            <a:pPr algn="ctr"/>
            <a:r>
              <a:rPr lang="en-GB" sz="10584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3385010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4B2E-F9E5-19AE-63C6-C51908E7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en-US" dirty="0"/>
              <a:t>Wir haben wieder ein neues Gerät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CC5-B90F-F6C5-C1EF-8F851FA8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2050" name="Picture 2" descr="Schitzo Cat meme">
            <a:extLst>
              <a:ext uri="{FF2B5EF4-FFF2-40B4-BE49-F238E27FC236}">
                <a16:creationId xmlns:a16="http://schemas.microsoft.com/office/drawing/2014/main" id="{A8754827-0767-5826-B2B2-546148E42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627" y="1552842"/>
            <a:ext cx="7025673" cy="525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1C772B-78AA-EEEF-59B6-5AF40F2E2AA5}"/>
              </a:ext>
            </a:extLst>
          </p:cNvPr>
          <p:cNvSpPr txBox="1"/>
          <p:nvPr/>
        </p:nvSpPr>
        <p:spPr>
          <a:xfrm>
            <a:off x="888827" y="7141193"/>
            <a:ext cx="6726373" cy="448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315" dirty="0"/>
              <a:t>https://makeameme.org/meme/oh-no-not-6bc4c7</a:t>
            </a:r>
          </a:p>
        </p:txBody>
      </p:sp>
    </p:spTree>
    <p:extLst>
      <p:ext uri="{BB962C8B-B14F-4D97-AF65-F5344CB8AC3E}">
        <p14:creationId xmlns:p14="http://schemas.microsoft.com/office/powerpoint/2010/main" val="1074937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CH" altLang="en-US" dirty="0"/>
              <a:t>Wir haben da ein neues Gerät</a:t>
            </a:r>
            <a:endParaRPr lang="en-GB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994FD4-C9F2-D2EA-AA67-9BEECEF88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835" y="1764407"/>
            <a:ext cx="6663640" cy="534502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205" dirty="0">
                <a:cs typeface="Courier New" panose="02070309020205020404" pitchFamily="49" charset="0"/>
              </a:rPr>
              <a:t> </a:t>
            </a:r>
            <a:r>
              <a:rPr lang="en-GB" sz="2000" dirty="0">
                <a:cs typeface="Courier New" panose="02070309020205020404" pitchFamily="49" charset="0"/>
              </a:rPr>
              <a:t>{   "type": "network switch/layer3 switch",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"name": "Fritz C16",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"description": "16 port PoE layer 3 network switch",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"manufacturer": "ABC",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"price": 500,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"</a:t>
            </a:r>
            <a:r>
              <a:rPr lang="en-GB" sz="2000" dirty="0" err="1">
                <a:cs typeface="Courier New" panose="02070309020205020404" pitchFamily="49" charset="0"/>
              </a:rPr>
              <a:t>port_group</a:t>
            </a:r>
            <a:r>
              <a:rPr lang="en-GB" sz="2000" dirty="0">
                <a:cs typeface="Courier New" panose="02070309020205020404" pitchFamily="49" charset="0"/>
              </a:rPr>
              <a:t>": [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    {   "amount": 16,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        "type": "RJ45",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        "speeds": "10/100/1000",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FFFF00"/>
                </a:highlight>
                <a:cs typeface="Courier New" panose="02070309020205020404" pitchFamily="49" charset="0"/>
              </a:rPr>
              <a:t>                "</a:t>
            </a:r>
            <a:r>
              <a:rPr lang="en-GB" sz="2000" dirty="0" err="1">
                <a:highlight>
                  <a:srgbClr val="FFFF00"/>
                </a:highlight>
                <a:cs typeface="Courier New" panose="02070309020205020404" pitchFamily="49" charset="0"/>
              </a:rPr>
              <a:t>poe</a:t>
            </a:r>
            <a:r>
              <a:rPr lang="en-GB" sz="2000" dirty="0">
                <a:highlight>
                  <a:srgbClr val="FFFF00"/>
                </a:highlight>
                <a:cs typeface="Courier New" panose="02070309020205020404" pitchFamily="49" charset="0"/>
              </a:rPr>
              <a:t>": {"modes": ["active", "passive"],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FFFF00"/>
                </a:highlight>
                <a:cs typeface="Courier New" panose="02070309020205020404" pitchFamily="49" charset="0"/>
              </a:rPr>
              <a:t>                    "volt": [24, 48]}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    }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],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CA38-8079-9F6D-7856-5309D4BD2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7602" y="1764407"/>
            <a:ext cx="5549348" cy="479755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GB" sz="2205" dirty="0">
                <a:highlight>
                  <a:srgbClr val="FFFF00"/>
                </a:highlight>
              </a:rPr>
              <a:t> "feature": [</a:t>
            </a:r>
          </a:p>
          <a:p>
            <a:pPr>
              <a:spcBef>
                <a:spcPts val="0"/>
              </a:spcBef>
            </a:pPr>
            <a:r>
              <a:rPr lang="en-GB" sz="2205" dirty="0">
                <a:highlight>
                  <a:srgbClr val="FFFF00"/>
                </a:highlight>
              </a:rPr>
              <a:t>            {   "name": "VLAN",</a:t>
            </a:r>
          </a:p>
          <a:p>
            <a:pPr>
              <a:spcBef>
                <a:spcPts val="0"/>
              </a:spcBef>
            </a:pPr>
            <a:r>
              <a:rPr lang="en-GB" sz="2205" dirty="0">
                <a:highlight>
                  <a:srgbClr val="FFFF00"/>
                </a:highlight>
              </a:rPr>
              <a:t>                "amount": 4094},</a:t>
            </a:r>
          </a:p>
          <a:p>
            <a:pPr>
              <a:spcBef>
                <a:spcPts val="0"/>
              </a:spcBef>
            </a:pPr>
            <a:r>
              <a:rPr lang="en-GB" sz="2205" dirty="0">
                <a:highlight>
                  <a:srgbClr val="FFFF00"/>
                </a:highlight>
              </a:rPr>
              <a:t>            {    "name": "QoS",</a:t>
            </a:r>
          </a:p>
          <a:p>
            <a:pPr>
              <a:spcBef>
                <a:spcPts val="0"/>
              </a:spcBef>
            </a:pPr>
            <a:r>
              <a:rPr lang="en-GB" sz="2205" dirty="0">
                <a:highlight>
                  <a:srgbClr val="FFFF00"/>
                </a:highlight>
              </a:rPr>
              <a:t>                "amount": 8},</a:t>
            </a:r>
          </a:p>
          <a:p>
            <a:pPr>
              <a:spcBef>
                <a:spcPts val="0"/>
              </a:spcBef>
            </a:pPr>
            <a:r>
              <a:rPr lang="en-GB" sz="2205" dirty="0">
                <a:highlight>
                  <a:srgbClr val="FFFF00"/>
                </a:highlight>
              </a:rPr>
              <a:t>            {   "name": "network access control",</a:t>
            </a:r>
          </a:p>
          <a:p>
            <a:pPr>
              <a:spcBef>
                <a:spcPts val="0"/>
              </a:spcBef>
            </a:pPr>
            <a:r>
              <a:rPr lang="en-GB" sz="2205" dirty="0">
                <a:highlight>
                  <a:srgbClr val="FFFF00"/>
                </a:highlight>
              </a:rPr>
              <a:t>                "type": "MAC based authentication",</a:t>
            </a:r>
          </a:p>
          <a:p>
            <a:pPr>
              <a:spcBef>
                <a:spcPts val="0"/>
              </a:spcBef>
            </a:pPr>
            <a:r>
              <a:rPr lang="en-GB" sz="2205" dirty="0">
                <a:highlight>
                  <a:srgbClr val="FFFF00"/>
                </a:highlight>
              </a:rPr>
              <a:t>                "</a:t>
            </a:r>
            <a:r>
              <a:rPr lang="en-GB" sz="2205" dirty="0" err="1">
                <a:highlight>
                  <a:srgbClr val="FFFF00"/>
                </a:highlight>
              </a:rPr>
              <a:t>vlan_support</a:t>
            </a:r>
            <a:r>
              <a:rPr lang="en-GB" sz="2205" dirty="0">
                <a:highlight>
                  <a:srgbClr val="FFFF00"/>
                </a:highlight>
              </a:rPr>
              <a:t>": true},</a:t>
            </a:r>
          </a:p>
          <a:p>
            <a:pPr>
              <a:spcBef>
                <a:spcPts val="0"/>
              </a:spcBef>
            </a:pPr>
            <a:r>
              <a:rPr lang="en-GB" sz="2205" dirty="0">
                <a:highlight>
                  <a:srgbClr val="FFFF00"/>
                </a:highlight>
              </a:rPr>
              <a:t>            {   "name": "routing",</a:t>
            </a:r>
          </a:p>
          <a:p>
            <a:pPr>
              <a:spcBef>
                <a:spcPts val="0"/>
              </a:spcBef>
            </a:pPr>
            <a:r>
              <a:rPr lang="en-GB" sz="2205" dirty="0">
                <a:highlight>
                  <a:srgbClr val="FFFF00"/>
                </a:highlight>
              </a:rPr>
              <a:t>                "protocols": "static, RIP, OSPF, BGP",</a:t>
            </a:r>
          </a:p>
          <a:p>
            <a:pPr>
              <a:spcBef>
                <a:spcPts val="0"/>
              </a:spcBef>
            </a:pPr>
            <a:r>
              <a:rPr lang="en-GB" sz="2205" dirty="0">
                <a:highlight>
                  <a:srgbClr val="FFFF00"/>
                </a:highlight>
              </a:rPr>
              <a:t>                "</a:t>
            </a:r>
            <a:r>
              <a:rPr lang="en-GB" sz="2205" dirty="0" err="1">
                <a:highlight>
                  <a:srgbClr val="FFFF00"/>
                </a:highlight>
              </a:rPr>
              <a:t>table_size</a:t>
            </a:r>
            <a:r>
              <a:rPr lang="en-GB" sz="2205" dirty="0">
                <a:highlight>
                  <a:srgbClr val="FFFF00"/>
                </a:highlight>
              </a:rPr>
              <a:t>": 10}</a:t>
            </a:r>
          </a:p>
          <a:p>
            <a:pPr>
              <a:spcBef>
                <a:spcPts val="0"/>
              </a:spcBef>
            </a:pPr>
            <a:r>
              <a:rPr lang="en-GB" sz="2205" dirty="0"/>
              <a:t>        ]</a:t>
            </a:r>
          </a:p>
          <a:p>
            <a:pPr>
              <a:spcBef>
                <a:spcPts val="0"/>
              </a:spcBef>
            </a:pPr>
            <a:r>
              <a:rPr lang="en-GB" sz="2205" dirty="0"/>
              <a:t>    }</a:t>
            </a:r>
            <a:endParaRPr lang="en-CH" sz="2205" dirty="0"/>
          </a:p>
        </p:txBody>
      </p:sp>
    </p:spTree>
    <p:extLst>
      <p:ext uri="{BB962C8B-B14F-4D97-AF65-F5344CB8AC3E}">
        <p14:creationId xmlns:p14="http://schemas.microsoft.com/office/powerpoint/2010/main" val="41001630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DDB2A4-9E3E-1438-256B-4DE2E7BF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Dann müssen wir die Datenstruktur anpassen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3F83E-C8F5-3B44-BAA5-6446888D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Detail-Tabelle zu Port-Group und</a:t>
            </a:r>
          </a:p>
          <a:p>
            <a:r>
              <a:rPr lang="en-CH" dirty="0"/>
              <a:t>Feature als Generalisierung mit mehreren Spezialisierungen</a:t>
            </a:r>
          </a:p>
          <a:p>
            <a:r>
              <a:rPr lang="en-CH" dirty="0"/>
              <a:t>Wir wissen nicht, was noch kommt und fassen alle Attribute in der Generaliserung zusammen.</a:t>
            </a:r>
          </a:p>
          <a:p>
            <a:r>
              <a:rPr lang="en-CH" dirty="0"/>
              <a:t>Die Duality View muss entsprechend erweitert werden und neue Views erstellt werden</a:t>
            </a:r>
          </a:p>
          <a:p>
            <a:endParaRPr lang="en-CH" dirty="0"/>
          </a:p>
        </p:txBody>
      </p:sp>
      <p:pic>
        <p:nvPicPr>
          <p:cNvPr id="2" name="Picture 2" descr="database table Icon 4711243">
            <a:extLst>
              <a:ext uri="{FF2B5EF4-FFF2-40B4-BE49-F238E27FC236}">
                <a16:creationId xmlns:a16="http://schemas.microsoft.com/office/drawing/2014/main" id="{88EC6AFB-F7CE-671F-FBBE-2B104BCD3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217" y="5697199"/>
            <a:ext cx="1461496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945F2FB5-F497-F257-86EA-8CA075C41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042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de-CH" altLang="en-US" dirty="0"/>
              <a:t>Neue Datenstruktur</a:t>
            </a:r>
            <a:endParaRPr lang="en-GB" alt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924507" y="2012836"/>
            <a:ext cx="11593936" cy="4797552"/>
          </a:xfrm>
        </p:spPr>
        <p:txBody>
          <a:bodyPr>
            <a:normAutofit/>
          </a:bodyPr>
          <a:lstStyle/>
          <a:p>
            <a:pPr marL="258501" lvl="1" indent="0">
              <a:buNone/>
              <a:defRPr/>
            </a:pPr>
            <a:endParaRPr lang="de-CH" altLang="en-US" sz="3087" i="1" dirty="0"/>
          </a:p>
          <a:p>
            <a:pPr marL="258501" lvl="1" indent="0">
              <a:buNone/>
              <a:defRPr/>
            </a:pPr>
            <a:endParaRPr lang="de-CH" altLang="en-US" sz="3087" i="1" dirty="0"/>
          </a:p>
        </p:txBody>
      </p:sp>
      <p:pic>
        <p:nvPicPr>
          <p:cNvPr id="2" name="Picture 2" descr="database table Icon 4711243">
            <a:extLst>
              <a:ext uri="{FF2B5EF4-FFF2-40B4-BE49-F238E27FC236}">
                <a16:creationId xmlns:a16="http://schemas.microsoft.com/office/drawing/2014/main" id="{EC57E034-B5B8-56CE-4438-8A4BC949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217" y="5697199"/>
            <a:ext cx="1461496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08133CEC-255E-B167-2A03-AE17E4BE6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F495B1-878F-245A-923A-9DEAF648C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274" y="160120"/>
            <a:ext cx="5447073" cy="64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269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hammer and screws on a grey surface&#10;&#10;Description automatically generated">
            <a:extLst>
              <a:ext uri="{FF2B5EF4-FFF2-40B4-BE49-F238E27FC236}">
                <a16:creationId xmlns:a16="http://schemas.microsoft.com/office/drawing/2014/main" id="{26E92C68-7F29-AABA-78F4-C74542FC88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0"/>
          <a:stretch/>
        </p:blipFill>
        <p:spPr>
          <a:xfrm rot="5400000">
            <a:off x="43568" y="-43215"/>
            <a:ext cx="7561263" cy="7647691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E9AB8F0-1F09-CC2F-75F3-94D08DCC7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302" y="643512"/>
            <a:ext cx="4214140" cy="6166876"/>
          </a:xfrm>
        </p:spPr>
        <p:txBody>
          <a:bodyPr>
            <a:normAutofit/>
          </a:bodyPr>
          <a:lstStyle/>
          <a:p>
            <a:r>
              <a:rPr lang="en-US" dirty="0" err="1"/>
              <a:t>Passt</a:t>
            </a:r>
            <a:r>
              <a:rPr lang="en-US" dirty="0"/>
              <a:t> das </a:t>
            </a: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Problem?</a:t>
            </a:r>
          </a:p>
          <a:p>
            <a:endParaRPr lang="en-US" dirty="0"/>
          </a:p>
          <a:p>
            <a:r>
              <a:rPr lang="en-US" dirty="0"/>
              <a:t>Duality Views</a:t>
            </a:r>
          </a:p>
          <a:p>
            <a:r>
              <a:rPr lang="en-US" dirty="0" err="1"/>
              <a:t>Dieselben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JSON und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Tabellen</a:t>
            </a:r>
            <a:endParaRPr lang="en-US" dirty="0"/>
          </a:p>
          <a:p>
            <a:endParaRPr lang="en-US" dirty="0"/>
          </a:p>
          <a:p>
            <a:r>
              <a:rPr lang="en-US" dirty="0"/>
              <a:t>JSON </a:t>
            </a:r>
            <a:r>
              <a:rPr lang="en-US" dirty="0" err="1"/>
              <a:t>als</a:t>
            </a:r>
            <a:r>
              <a:rPr lang="en-US" dirty="0"/>
              <a:t> flexible </a:t>
            </a:r>
            <a:r>
              <a:rPr lang="en-US" dirty="0" err="1"/>
              <a:t>Datenstruktur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741F385-EFD5-7E21-1B53-9FF32DC044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447" y="3612603"/>
            <a:ext cx="336056" cy="33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817" tIns="50408" rIns="100817" bIns="50408" numCol="1" anchor="t" anchorCtr="0" compatLnSpc="1">
            <a:prstTxWarp prst="textNoShape">
              <a:avLst/>
            </a:prstTxWarp>
          </a:bodyPr>
          <a:lstStyle/>
          <a:p>
            <a:endParaRPr lang="en-CH" sz="2315"/>
          </a:p>
        </p:txBody>
      </p:sp>
    </p:spTree>
    <p:extLst>
      <p:ext uri="{BB962C8B-B14F-4D97-AF65-F5344CB8AC3E}">
        <p14:creationId xmlns:p14="http://schemas.microsoft.com/office/powerpoint/2010/main" val="24174507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8A10-1033-69BF-AE48-EDA22761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Wäre da nicht eine Dokument DB besser?</a:t>
            </a:r>
          </a:p>
        </p:txBody>
      </p:sp>
      <p:pic>
        <p:nvPicPr>
          <p:cNvPr id="4" name="Picture 4" descr="Data Icon 4065438">
            <a:extLst>
              <a:ext uri="{FF2B5EF4-FFF2-40B4-BE49-F238E27FC236}">
                <a16:creationId xmlns:a16="http://schemas.microsoft.com/office/drawing/2014/main" id="{919AFAAE-A49D-E6B8-33E7-AF3D744D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400" y="1396271"/>
            <a:ext cx="1835044" cy="183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AAEDBD-5A98-C5D1-C65C-0A7201AF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einfach</a:t>
            </a:r>
            <a:r>
              <a:rPr lang="en-GB" dirty="0"/>
              <a:t> alle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JSON </a:t>
            </a:r>
            <a:r>
              <a:rPr lang="en-GB" dirty="0" err="1"/>
              <a:t>speichern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Dann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volle</a:t>
            </a:r>
            <a:r>
              <a:rPr lang="en-GB" dirty="0"/>
              <a:t> </a:t>
            </a:r>
            <a:r>
              <a:rPr lang="en-GB" dirty="0" err="1"/>
              <a:t>Flexibilität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894238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593C-72A8-0497-E0B6-A69034A2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0E7-B4BB-055D-033E-DC6A4F9A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Skript 03, 04, 05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41DB8-1DDD-4149-6111-A64F23B75C47}"/>
              </a:ext>
            </a:extLst>
          </p:cNvPr>
          <p:cNvSpPr/>
          <p:nvPr/>
        </p:nvSpPr>
        <p:spPr>
          <a:xfrm rot="19995400">
            <a:off x="2830299" y="3120858"/>
            <a:ext cx="6791869" cy="1730580"/>
          </a:xfrm>
          <a:prstGeom prst="rect">
            <a:avLst/>
          </a:prstGeom>
          <a:noFill/>
        </p:spPr>
        <p:txBody>
          <a:bodyPr wrap="square" lIns="100817" tIns="50408" rIns="100817" bIns="50408">
            <a:spAutoFit/>
          </a:bodyPr>
          <a:lstStyle/>
          <a:p>
            <a:pPr algn="ctr"/>
            <a:r>
              <a:rPr lang="en-GB" sz="10584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F15C9-0533-DB44-A301-8A753EAD7CB0}"/>
              </a:ext>
            </a:extLst>
          </p:cNvPr>
          <p:cNvSpPr/>
          <p:nvPr/>
        </p:nvSpPr>
        <p:spPr>
          <a:xfrm>
            <a:off x="8929550" y="3849668"/>
            <a:ext cx="4222895" cy="2545033"/>
          </a:xfrm>
          <a:prstGeom prst="rect">
            <a:avLst/>
          </a:prstGeom>
          <a:noFill/>
        </p:spPr>
        <p:txBody>
          <a:bodyPr wrap="square" lIns="100817" tIns="50408" rIns="100817" bIns="50408">
            <a:spAutoFit/>
          </a:bodyPr>
          <a:lstStyle/>
          <a:p>
            <a:pPr algn="ctr"/>
            <a:r>
              <a:rPr lang="de-CH" sz="3969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Problem, </a:t>
            </a:r>
          </a:p>
          <a:p>
            <a:pPr algn="ctr"/>
            <a:r>
              <a:rPr lang="de-CH" sz="3969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wenn JSON ein Schreibfehler hat</a:t>
            </a:r>
          </a:p>
        </p:txBody>
      </p:sp>
      <p:pic>
        <p:nvPicPr>
          <p:cNvPr id="6" name="Picture 4" descr="Data Icon 4065438">
            <a:extLst>
              <a:ext uri="{FF2B5EF4-FFF2-40B4-BE49-F238E27FC236}">
                <a16:creationId xmlns:a16="http://schemas.microsoft.com/office/drawing/2014/main" id="{4B54B1C7-E992-D993-74C8-E99086D84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400" y="1396271"/>
            <a:ext cx="1835044" cy="183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415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5A5BC7A8-4BFF-4AD3-B72F-8DCD59F3E405}"/>
              </a:ext>
            </a:extLst>
          </p:cNvPr>
          <p:cNvSpPr txBox="1">
            <a:spLocks/>
          </p:cNvSpPr>
          <p:nvPr/>
        </p:nvSpPr>
        <p:spPr bwMode="auto">
          <a:xfrm>
            <a:off x="1062377" y="928576"/>
            <a:ext cx="11425908" cy="244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CH" sz="3968" kern="0" dirty="0">
                <a:latin typeface="Arial" charset="0"/>
              </a:rPr>
              <a:t>Dr. Andrea Kennel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A0F5F6-3AD1-AE9E-93FC-E3B6B7D1C784}"/>
              </a:ext>
            </a:extLst>
          </p:cNvPr>
          <p:cNvSpPr txBox="1">
            <a:spLocks/>
          </p:cNvSpPr>
          <p:nvPr/>
        </p:nvSpPr>
        <p:spPr bwMode="auto">
          <a:xfrm>
            <a:off x="1062677" y="3204816"/>
            <a:ext cx="6293904" cy="342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algn="l" defTabSz="1042988" rtl="0" eaLnBrk="1" fontAlgn="base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CH" sz="3087" kern="0" dirty="0">
              <a:latin typeface="Arial" charset="0"/>
            </a:endParaRPr>
          </a:p>
          <a:p>
            <a:r>
              <a:rPr lang="de-CH" sz="3087" kern="0" dirty="0">
                <a:latin typeface="Arial" charset="0"/>
              </a:rPr>
              <a:t>Consultant</a:t>
            </a:r>
          </a:p>
          <a:p>
            <a:r>
              <a:rPr lang="de-CH" sz="3087" kern="0" dirty="0">
                <a:latin typeface="Arial" charset="0"/>
              </a:rPr>
              <a:t>Dozentin für Datenbanken</a:t>
            </a:r>
          </a:p>
          <a:p>
            <a:r>
              <a:rPr lang="de-CH" sz="3087" kern="0" dirty="0">
                <a:latin typeface="Arial" charset="0"/>
              </a:rPr>
              <a:t>Coach für Project Management</a:t>
            </a:r>
          </a:p>
          <a:p>
            <a:r>
              <a:rPr lang="de-CH" sz="3087" kern="0" dirty="0">
                <a:latin typeface="Arial" charset="0"/>
              </a:rPr>
              <a:t>Fachhochschule Nordwestschweiz</a:t>
            </a:r>
          </a:p>
          <a:p>
            <a:r>
              <a:rPr lang="de-CH" sz="3087" kern="0" dirty="0">
                <a:latin typeface="Arial" charset="0"/>
              </a:rPr>
              <a:t>Brugg/Windisch, Schweiz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F5FEBA-B6DE-E15A-3E4E-5E3BBD4033C5}"/>
              </a:ext>
            </a:extLst>
          </p:cNvPr>
          <p:cNvSpPr txBox="1">
            <a:spLocks/>
          </p:cNvSpPr>
          <p:nvPr/>
        </p:nvSpPr>
        <p:spPr>
          <a:xfrm>
            <a:off x="7112309" y="1809797"/>
            <a:ext cx="5399369" cy="5079190"/>
          </a:xfrm>
          <a:prstGeom prst="rect">
            <a:avLst/>
          </a:prstGeom>
        </p:spPr>
        <p:txBody>
          <a:bodyPr>
            <a:normAutofit/>
          </a:bodyPr>
          <a:lstStyle>
            <a:lvl1pPr marL="422041" indent="-42204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954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2031" indent="-357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954">
                <a:solidFill>
                  <a:schemeClr val="tx1"/>
                </a:solidFill>
                <a:latin typeface="+mn-lt"/>
              </a:defRPr>
            </a:lvl2pPr>
            <a:lvl3pPr marL="1172337" indent="-34584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62">
                <a:solidFill>
                  <a:schemeClr val="tx1"/>
                </a:solidFill>
                <a:latin typeface="+mn-lt"/>
              </a:defRPr>
            </a:lvl3pPr>
            <a:lvl4pPr marL="1764368" indent="-357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344674" indent="-34584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1969">
                <a:solidFill>
                  <a:schemeClr val="tx1"/>
                </a:solidFill>
                <a:latin typeface="+mn-lt"/>
              </a:defRPr>
            </a:lvl5pPr>
            <a:lvl6pPr marL="2907396" indent="-34584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1969">
                <a:solidFill>
                  <a:schemeClr val="tx1"/>
                </a:solidFill>
                <a:latin typeface="+mn-lt"/>
              </a:defRPr>
            </a:lvl6pPr>
            <a:lvl7pPr marL="3470118" indent="-34584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1969">
                <a:solidFill>
                  <a:schemeClr val="tx1"/>
                </a:solidFill>
                <a:latin typeface="+mn-lt"/>
              </a:defRPr>
            </a:lvl7pPr>
            <a:lvl8pPr marL="4032839" indent="-34584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1969">
                <a:solidFill>
                  <a:schemeClr val="tx1"/>
                </a:solidFill>
                <a:latin typeface="+mn-lt"/>
              </a:defRPr>
            </a:lvl8pPr>
            <a:lvl9pPr marL="4595561" indent="-34584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1969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defRPr/>
            </a:pPr>
            <a:endParaRPr lang="de-CH" sz="10583" kern="0"/>
          </a:p>
          <a:p>
            <a:pPr marL="0" indent="0">
              <a:spcBef>
                <a:spcPts val="0"/>
              </a:spcBef>
              <a:defRPr/>
            </a:pPr>
            <a:endParaRPr lang="de-CH" sz="10583" kern="0"/>
          </a:p>
          <a:p>
            <a:pPr marL="0" indent="0">
              <a:spcBef>
                <a:spcPts val="0"/>
              </a:spcBef>
              <a:defRPr/>
            </a:pPr>
            <a:r>
              <a:rPr lang="de-CH" sz="3257" kern="0">
                <a:hlinkClick r:id="rId2"/>
              </a:rPr>
              <a:t>andrea.kennel@fhnw.ch</a:t>
            </a:r>
            <a:endParaRPr lang="de-CH" sz="3257" kern="0">
              <a:hlinkClick r:id="" action="ppaction://noaction"/>
            </a:endParaRPr>
          </a:p>
          <a:p>
            <a:pPr marL="0" indent="0">
              <a:spcBef>
                <a:spcPts val="0"/>
              </a:spcBef>
              <a:defRPr/>
            </a:pPr>
            <a:r>
              <a:rPr lang="de-CH" sz="3257" kern="0">
                <a:hlinkClick r:id="" action="ppaction://noaction"/>
              </a:rPr>
              <a:t>andrea@infokennel.ch</a:t>
            </a:r>
            <a:endParaRPr lang="de-CH" sz="3257" kern="0"/>
          </a:p>
          <a:p>
            <a:pPr marL="0" indent="0">
              <a:spcBef>
                <a:spcPts val="0"/>
              </a:spcBef>
              <a:defRPr/>
            </a:pPr>
            <a:r>
              <a:rPr lang="de-CH" sz="3257" kern="0">
                <a:hlinkClick r:id="rId3"/>
              </a:rPr>
              <a:t>www.infokennel.ch</a:t>
            </a:r>
            <a:endParaRPr lang="de-CH" sz="3257" kern="0"/>
          </a:p>
          <a:p>
            <a:pPr marL="0" indent="0">
              <a:spcBef>
                <a:spcPts val="0"/>
              </a:spcBef>
              <a:defRPr/>
            </a:pPr>
            <a:endParaRPr lang="de-CH" sz="3257" kern="0"/>
          </a:p>
          <a:p>
            <a:pPr marL="0" indent="0">
              <a:spcBef>
                <a:spcPts val="0"/>
              </a:spcBef>
              <a:defRPr/>
            </a:pPr>
            <a:endParaRPr lang="de-CH" sz="3257" kern="0"/>
          </a:p>
          <a:p>
            <a:pPr marL="0" indent="0">
              <a:spcBef>
                <a:spcPts val="0"/>
              </a:spcBef>
              <a:defRPr/>
            </a:pPr>
            <a:endParaRPr lang="de-CH" sz="10583" kern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4806D5-958E-5D70-7A3F-5C0C05B55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43" y="660092"/>
            <a:ext cx="4200481" cy="4200481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ED80041-294B-C330-0143-184D14E26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51" y="2505613"/>
            <a:ext cx="2999105" cy="1170449"/>
          </a:xfrm>
          <a:prstGeom prst="rect">
            <a:avLst/>
          </a:prstGeom>
        </p:spPr>
      </p:pic>
      <p:pic>
        <p:nvPicPr>
          <p:cNvPr id="2" name="Picture 1" descr="A white circle with a spade symbol&#10;&#10;Description automatically generated">
            <a:extLst>
              <a:ext uri="{FF2B5EF4-FFF2-40B4-BE49-F238E27FC236}">
                <a16:creationId xmlns:a16="http://schemas.microsoft.com/office/drawing/2014/main" id="{3142426D-9D55-F930-149C-B2D38BE66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1297" y="1997686"/>
            <a:ext cx="1901659" cy="19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07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09FC-76B6-27D0-3167-C9899B5E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en-US" dirty="0"/>
              <a:t>Gäbe es da noch andere Lösungen?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6ACA-C6BD-09D7-3AAE-35EA8BB9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07" y="2012836"/>
            <a:ext cx="3215446" cy="4797552"/>
          </a:xfrm>
        </p:spPr>
        <p:txBody>
          <a:bodyPr>
            <a:normAutofit/>
          </a:bodyPr>
          <a:lstStyle/>
          <a:p>
            <a:endParaRPr lang="en-CH" dirty="0"/>
          </a:p>
          <a:p>
            <a:endParaRPr lang="de-CH" dirty="0"/>
          </a:p>
          <a:p>
            <a:r>
              <a:rPr lang="en-CH"/>
              <a:t>JSON </a:t>
            </a:r>
            <a:r>
              <a:rPr lang="en-CH" dirty="0"/>
              <a:t>in Attribut</a:t>
            </a:r>
          </a:p>
          <a:p>
            <a:endParaRPr lang="en-CH" dirty="0"/>
          </a:p>
          <a:p>
            <a:endParaRPr lang="en-CH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E66BAFF-CDC3-C668-41DE-B61AD5020EA0}"/>
              </a:ext>
            </a:extLst>
          </p:cNvPr>
          <p:cNvGraphicFramePr>
            <a:graphicFrameLocks noGrp="1"/>
          </p:cNvGraphicFramePr>
          <p:nvPr/>
        </p:nvGraphicFramePr>
        <p:xfrm>
          <a:off x="924507" y="2012836"/>
          <a:ext cx="2081888" cy="1315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946">
                  <a:extLst>
                    <a:ext uri="{9D8B030D-6E8A-4147-A177-3AD203B41FA5}">
                      <a16:colId xmlns:a16="http://schemas.microsoft.com/office/drawing/2014/main" val="2437257768"/>
                    </a:ext>
                  </a:extLst>
                </a:gridCol>
                <a:gridCol w="428742">
                  <a:extLst>
                    <a:ext uri="{9D8B030D-6E8A-4147-A177-3AD203B41FA5}">
                      <a16:colId xmlns:a16="http://schemas.microsoft.com/office/drawing/2014/main" val="2490262826"/>
                    </a:ext>
                  </a:extLst>
                </a:gridCol>
                <a:gridCol w="500200">
                  <a:extLst>
                    <a:ext uri="{9D8B030D-6E8A-4147-A177-3AD203B41FA5}">
                      <a16:colId xmlns:a16="http://schemas.microsoft.com/office/drawing/2014/main" val="1269726416"/>
                    </a:ext>
                  </a:extLst>
                </a:gridCol>
              </a:tblGrid>
              <a:tr h="504084">
                <a:tc>
                  <a:txBody>
                    <a:bodyPr/>
                    <a:lstStyle/>
                    <a:p>
                      <a:r>
                        <a:rPr lang="en-CH" sz="2600" dirty="0"/>
                        <a:t>Table</a:t>
                      </a:r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51216"/>
                  </a:ext>
                </a:extLst>
              </a:tr>
              <a:tr h="403267"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extLst>
                  <a:ext uri="{0D108BD9-81ED-4DB2-BD59-A6C34878D82A}">
                    <a16:rowId xmlns:a16="http://schemas.microsoft.com/office/drawing/2014/main" val="1010338006"/>
                  </a:ext>
                </a:extLst>
              </a:tr>
              <a:tr h="403267">
                <a:tc>
                  <a:txBody>
                    <a:bodyPr/>
                    <a:lstStyle/>
                    <a:p>
                      <a:endParaRPr lang="en-CH" sz="200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extLst>
                  <a:ext uri="{0D108BD9-81ED-4DB2-BD59-A6C34878D82A}">
                    <a16:rowId xmlns:a16="http://schemas.microsoft.com/office/drawing/2014/main" val="30713268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0918B1D-C3C2-3D45-12CA-02D1736C4502}"/>
              </a:ext>
            </a:extLst>
          </p:cNvPr>
          <p:cNvSpPr/>
          <p:nvPr/>
        </p:nvSpPr>
        <p:spPr>
          <a:xfrm>
            <a:off x="1149289" y="2397387"/>
            <a:ext cx="2121414" cy="932797"/>
          </a:xfrm>
          <a:prstGeom prst="rect">
            <a:avLst/>
          </a:prstGeom>
          <a:noFill/>
        </p:spPr>
        <p:txBody>
          <a:bodyPr wrap="square" lIns="100817" tIns="50408" rIns="100817" bIns="50408">
            <a:spAutoFit/>
          </a:bodyPr>
          <a:lstStyle/>
          <a:p>
            <a:pPr algn="ctr"/>
            <a:r>
              <a:rPr lang="en-GB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F5274-5C5F-F6C9-D813-9308842E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30" y="1864062"/>
            <a:ext cx="6437978" cy="4519848"/>
          </a:xfrm>
          <a:prstGeom prst="rect">
            <a:avLst/>
          </a:prstGeom>
        </p:spPr>
      </p:pic>
      <p:pic>
        <p:nvPicPr>
          <p:cNvPr id="6" name="Picture 5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A3E01380-A218-5FD9-197C-D0CC525B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94CB56-44B3-1DAB-AEB8-27D0CA024901}"/>
              </a:ext>
            </a:extLst>
          </p:cNvPr>
          <p:cNvSpPr txBox="1">
            <a:spLocks/>
          </p:cNvSpPr>
          <p:nvPr/>
        </p:nvSpPr>
        <p:spPr>
          <a:xfrm>
            <a:off x="9078215" y="2012836"/>
            <a:ext cx="3215446" cy="4797552"/>
          </a:xfrm>
          <a:prstGeom prst="rect">
            <a:avLst/>
          </a:prstGeom>
        </p:spPr>
        <p:txBody>
          <a:bodyPr vert="horz" lIns="100817" tIns="50408" rIns="100817" bIns="5040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H" sz="3087" dirty="0"/>
          </a:p>
          <a:p>
            <a:pPr marL="0" indent="0">
              <a:buNone/>
            </a:pPr>
            <a:endParaRPr lang="en-CH" sz="3087" dirty="0"/>
          </a:p>
          <a:p>
            <a:pPr marL="0" indent="0">
              <a:buNone/>
            </a:pPr>
            <a:endParaRPr lang="en-CH" sz="3087" dirty="0"/>
          </a:p>
          <a:p>
            <a:pPr marL="0" indent="0">
              <a:buNone/>
            </a:pPr>
            <a:endParaRPr lang="en-CH" sz="3087" dirty="0"/>
          </a:p>
          <a:p>
            <a:pPr marL="0" indent="0">
              <a:buNone/>
            </a:pPr>
            <a:endParaRPr lang="en-CH" sz="3087" dirty="0"/>
          </a:p>
          <a:p>
            <a:pPr marL="0" indent="0">
              <a:buNone/>
            </a:pPr>
            <a:endParaRPr lang="en-CH" sz="3087" dirty="0"/>
          </a:p>
          <a:p>
            <a:pPr marL="0" indent="0">
              <a:buNone/>
            </a:pPr>
            <a:r>
              <a:rPr lang="en-CH" sz="3087" dirty="0"/>
              <a:t>Schnittstelle muss neu definiert werden</a:t>
            </a:r>
          </a:p>
          <a:p>
            <a:pPr marL="0" indent="0">
              <a:buNone/>
            </a:pPr>
            <a:endParaRPr lang="en-CH" sz="3087" dirty="0"/>
          </a:p>
          <a:p>
            <a:pPr marL="0" indent="0">
              <a:buNone/>
            </a:pPr>
            <a:endParaRPr lang="en-CH" sz="3087" dirty="0"/>
          </a:p>
        </p:txBody>
      </p:sp>
    </p:spTree>
    <p:extLst>
      <p:ext uri="{BB962C8B-B14F-4D97-AF65-F5344CB8AC3E}">
        <p14:creationId xmlns:p14="http://schemas.microsoft.com/office/powerpoint/2010/main" val="416347349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593C-72A8-0497-E0B6-A69034A2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0E7-B4BB-055D-033E-DC6A4F9A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                Skript 06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41DB8-1DDD-4149-6111-A64F23B75C47}"/>
              </a:ext>
            </a:extLst>
          </p:cNvPr>
          <p:cNvSpPr/>
          <p:nvPr/>
        </p:nvSpPr>
        <p:spPr>
          <a:xfrm rot="19995400">
            <a:off x="2830299" y="3120858"/>
            <a:ext cx="6791869" cy="1730580"/>
          </a:xfrm>
          <a:prstGeom prst="rect">
            <a:avLst/>
          </a:prstGeom>
          <a:noFill/>
        </p:spPr>
        <p:txBody>
          <a:bodyPr wrap="square" lIns="100817" tIns="50408" rIns="100817" bIns="50408">
            <a:spAutoFit/>
          </a:bodyPr>
          <a:lstStyle/>
          <a:p>
            <a:pPr algn="ctr"/>
            <a:r>
              <a:rPr lang="en-GB" sz="10584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 4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ABCE85-7D0D-3215-ADF6-493B4A8F808E}"/>
              </a:ext>
            </a:extLst>
          </p:cNvPr>
          <p:cNvGraphicFramePr>
            <a:graphicFrameLocks noGrp="1"/>
          </p:cNvGraphicFramePr>
          <p:nvPr/>
        </p:nvGraphicFramePr>
        <p:xfrm>
          <a:off x="924507" y="2012836"/>
          <a:ext cx="2081888" cy="1315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946">
                  <a:extLst>
                    <a:ext uri="{9D8B030D-6E8A-4147-A177-3AD203B41FA5}">
                      <a16:colId xmlns:a16="http://schemas.microsoft.com/office/drawing/2014/main" val="2437257768"/>
                    </a:ext>
                  </a:extLst>
                </a:gridCol>
                <a:gridCol w="428742">
                  <a:extLst>
                    <a:ext uri="{9D8B030D-6E8A-4147-A177-3AD203B41FA5}">
                      <a16:colId xmlns:a16="http://schemas.microsoft.com/office/drawing/2014/main" val="2490262826"/>
                    </a:ext>
                  </a:extLst>
                </a:gridCol>
                <a:gridCol w="500200">
                  <a:extLst>
                    <a:ext uri="{9D8B030D-6E8A-4147-A177-3AD203B41FA5}">
                      <a16:colId xmlns:a16="http://schemas.microsoft.com/office/drawing/2014/main" val="1269726416"/>
                    </a:ext>
                  </a:extLst>
                </a:gridCol>
              </a:tblGrid>
              <a:tr h="504084">
                <a:tc>
                  <a:txBody>
                    <a:bodyPr/>
                    <a:lstStyle/>
                    <a:p>
                      <a:r>
                        <a:rPr lang="en-CH" sz="2600" dirty="0"/>
                        <a:t>Table</a:t>
                      </a:r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51216"/>
                  </a:ext>
                </a:extLst>
              </a:tr>
              <a:tr h="403267"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extLst>
                  <a:ext uri="{0D108BD9-81ED-4DB2-BD59-A6C34878D82A}">
                    <a16:rowId xmlns:a16="http://schemas.microsoft.com/office/drawing/2014/main" val="1010338006"/>
                  </a:ext>
                </a:extLst>
              </a:tr>
              <a:tr h="403267">
                <a:tc>
                  <a:txBody>
                    <a:bodyPr/>
                    <a:lstStyle/>
                    <a:p>
                      <a:endParaRPr lang="en-CH" sz="200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extLst>
                  <a:ext uri="{0D108BD9-81ED-4DB2-BD59-A6C34878D82A}">
                    <a16:rowId xmlns:a16="http://schemas.microsoft.com/office/drawing/2014/main" val="3071326834"/>
                  </a:ext>
                </a:extLst>
              </a:tr>
            </a:tbl>
          </a:graphicData>
        </a:graphic>
      </p:graphicFrame>
      <p:pic>
        <p:nvPicPr>
          <p:cNvPr id="10" name="Picture 9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CD3DF95A-AA23-F17A-88D4-120E7E692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97A15A3C-8F48-BE06-D88D-365EC1F41ABF}"/>
              </a:ext>
            </a:extLst>
          </p:cNvPr>
          <p:cNvSpPr/>
          <p:nvPr/>
        </p:nvSpPr>
        <p:spPr>
          <a:xfrm>
            <a:off x="1149289" y="2397387"/>
            <a:ext cx="2121414" cy="932797"/>
          </a:xfrm>
          <a:prstGeom prst="rect">
            <a:avLst/>
          </a:prstGeom>
          <a:noFill/>
        </p:spPr>
        <p:txBody>
          <a:bodyPr wrap="square" lIns="100817" tIns="50408" rIns="100817" bIns="50408">
            <a:spAutoFit/>
          </a:bodyPr>
          <a:lstStyle/>
          <a:p>
            <a:pPr algn="ctr"/>
            <a:r>
              <a:rPr lang="en-GB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300317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AC68-377D-0BDC-7978-EB50651A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01FC-89EF-C665-DBAF-FF3E05E709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sz="2800" dirty="0"/>
          </a:p>
          <a:p>
            <a:endParaRPr lang="de-CH" sz="2800" dirty="0"/>
          </a:p>
          <a:p>
            <a:r>
              <a:rPr lang="en-CH" sz="2800"/>
              <a:t>Tabelle </a:t>
            </a:r>
            <a:r>
              <a:rPr lang="en-CH" sz="2800" dirty="0"/>
              <a:t>mit JSON</a:t>
            </a:r>
          </a:p>
          <a:p>
            <a:endParaRPr lang="en-CH" sz="2800" dirty="0"/>
          </a:p>
          <a:p>
            <a:r>
              <a:rPr lang="en-CH" sz="2800" dirty="0"/>
              <a:t>Duality View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6CE68E-5766-49EF-338A-B9C0EF807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H" sz="2800" dirty="0"/>
              <a:t>Dokument </a:t>
            </a:r>
            <a:br>
              <a:rPr lang="en-CH" sz="2800" dirty="0"/>
            </a:br>
            <a:r>
              <a:rPr lang="en-CH" sz="2800" dirty="0"/>
              <a:t>Datenbank</a:t>
            </a:r>
          </a:p>
          <a:p>
            <a:endParaRPr lang="de-CH" sz="2800" dirty="0"/>
          </a:p>
          <a:p>
            <a:endParaRPr lang="en-CH" sz="2800" dirty="0"/>
          </a:p>
          <a:p>
            <a:r>
              <a:rPr lang="en-CH" sz="2800"/>
              <a:t>Relationale </a:t>
            </a:r>
            <a:br>
              <a:rPr lang="en-CH" sz="2800" dirty="0"/>
            </a:br>
            <a:r>
              <a:rPr lang="en-CH" sz="2800" dirty="0"/>
              <a:t>Datenbank</a:t>
            </a:r>
          </a:p>
          <a:p>
            <a:endParaRPr lang="en-CH" dirty="0"/>
          </a:p>
        </p:txBody>
      </p:sp>
      <p:pic>
        <p:nvPicPr>
          <p:cNvPr id="9" name="Picture 2" descr="database table Icon 4711243">
            <a:extLst>
              <a:ext uri="{FF2B5EF4-FFF2-40B4-BE49-F238E27FC236}">
                <a16:creationId xmlns:a16="http://schemas.microsoft.com/office/drawing/2014/main" id="{11CFC3C2-5CA9-CB67-0469-B522EA01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217" y="5697199"/>
            <a:ext cx="1461496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ata Icon 4065438">
            <a:extLst>
              <a:ext uri="{FF2B5EF4-FFF2-40B4-BE49-F238E27FC236}">
                <a16:creationId xmlns:a16="http://schemas.microsoft.com/office/drawing/2014/main" id="{5C034CC7-14D7-2870-40D4-EF538662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400" y="1396271"/>
            <a:ext cx="1835044" cy="183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22ABA86D-232D-C208-7427-8380827EBCA5}"/>
              </a:ext>
            </a:extLst>
          </p:cNvPr>
          <p:cNvGraphicFramePr>
            <a:graphicFrameLocks noGrp="1"/>
          </p:cNvGraphicFramePr>
          <p:nvPr/>
        </p:nvGraphicFramePr>
        <p:xfrm>
          <a:off x="924507" y="2012836"/>
          <a:ext cx="2081888" cy="1315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946">
                  <a:extLst>
                    <a:ext uri="{9D8B030D-6E8A-4147-A177-3AD203B41FA5}">
                      <a16:colId xmlns:a16="http://schemas.microsoft.com/office/drawing/2014/main" val="2437257768"/>
                    </a:ext>
                  </a:extLst>
                </a:gridCol>
                <a:gridCol w="428742">
                  <a:extLst>
                    <a:ext uri="{9D8B030D-6E8A-4147-A177-3AD203B41FA5}">
                      <a16:colId xmlns:a16="http://schemas.microsoft.com/office/drawing/2014/main" val="2490262826"/>
                    </a:ext>
                  </a:extLst>
                </a:gridCol>
                <a:gridCol w="500200">
                  <a:extLst>
                    <a:ext uri="{9D8B030D-6E8A-4147-A177-3AD203B41FA5}">
                      <a16:colId xmlns:a16="http://schemas.microsoft.com/office/drawing/2014/main" val="1269726416"/>
                    </a:ext>
                  </a:extLst>
                </a:gridCol>
              </a:tblGrid>
              <a:tr h="504084">
                <a:tc>
                  <a:txBody>
                    <a:bodyPr/>
                    <a:lstStyle/>
                    <a:p>
                      <a:r>
                        <a:rPr lang="en-CH" sz="2600" dirty="0"/>
                        <a:t>Table</a:t>
                      </a:r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51216"/>
                  </a:ext>
                </a:extLst>
              </a:tr>
              <a:tr h="403267"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extLst>
                  <a:ext uri="{0D108BD9-81ED-4DB2-BD59-A6C34878D82A}">
                    <a16:rowId xmlns:a16="http://schemas.microsoft.com/office/drawing/2014/main" val="1010338006"/>
                  </a:ext>
                </a:extLst>
              </a:tr>
              <a:tr h="403267">
                <a:tc>
                  <a:txBody>
                    <a:bodyPr/>
                    <a:lstStyle/>
                    <a:p>
                      <a:endParaRPr lang="en-CH" sz="200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extLst>
                  <a:ext uri="{0D108BD9-81ED-4DB2-BD59-A6C34878D82A}">
                    <a16:rowId xmlns:a16="http://schemas.microsoft.com/office/drawing/2014/main" val="30713268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2F0413-7A4C-39BC-D55E-FEBD16FC22B1}"/>
              </a:ext>
            </a:extLst>
          </p:cNvPr>
          <p:cNvSpPr txBox="1"/>
          <p:nvPr/>
        </p:nvSpPr>
        <p:spPr>
          <a:xfrm>
            <a:off x="2794188" y="7115792"/>
            <a:ext cx="7854574" cy="1161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315" dirty="0"/>
              <a:t>Quelle </a:t>
            </a:r>
            <a:r>
              <a:rPr lang="en-GB" sz="2315" dirty="0"/>
              <a:t>https://</a:t>
            </a:r>
            <a:r>
              <a:rPr lang="en-GB" sz="2315" dirty="0" err="1"/>
              <a:t>thenounproject.com</a:t>
            </a:r>
            <a:r>
              <a:rPr lang="en-GB" sz="2315" dirty="0"/>
              <a:t>/browse/icons/term/database-table/</a:t>
            </a:r>
            <a:endParaRPr lang="en-CH" sz="2315" dirty="0"/>
          </a:p>
        </p:txBody>
      </p:sp>
      <p:pic>
        <p:nvPicPr>
          <p:cNvPr id="1026" name="Picture 2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9BB140C4-071D-EBAF-CD99-C7405AD5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84DBAD6-BD5D-4AF1-CAFE-E8E3B8C0FB54}"/>
              </a:ext>
            </a:extLst>
          </p:cNvPr>
          <p:cNvSpPr/>
          <p:nvPr/>
        </p:nvSpPr>
        <p:spPr>
          <a:xfrm>
            <a:off x="1149289" y="2397387"/>
            <a:ext cx="2121414" cy="932797"/>
          </a:xfrm>
          <a:prstGeom prst="rect">
            <a:avLst/>
          </a:prstGeom>
          <a:noFill/>
        </p:spPr>
        <p:txBody>
          <a:bodyPr wrap="square" lIns="100817" tIns="50408" rIns="100817" bIns="50408">
            <a:spAutoFit/>
          </a:bodyPr>
          <a:lstStyle/>
          <a:p>
            <a:pPr algn="ctr"/>
            <a:r>
              <a:rPr lang="en-GB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9539827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AC68-377D-0BDC-7978-EB50651A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Fazit: Duality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01FC-89EF-C665-DBAF-FF3E05E709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Duality View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6CE68E-5766-49EF-338A-B9C0EF807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br>
              <a:rPr lang="en-CH" sz="2800" dirty="0"/>
            </a:br>
            <a:endParaRPr lang="en-CH" sz="2800" dirty="0"/>
          </a:p>
          <a:p>
            <a:endParaRPr lang="en-CH" sz="2800" dirty="0"/>
          </a:p>
          <a:p>
            <a:endParaRPr lang="en-CH" sz="2800" dirty="0"/>
          </a:p>
          <a:p>
            <a:r>
              <a:rPr lang="en-CH" sz="2800" dirty="0"/>
              <a:t>Relationale </a:t>
            </a:r>
            <a:br>
              <a:rPr lang="en-CH" sz="2800" dirty="0"/>
            </a:br>
            <a:r>
              <a:rPr lang="en-CH" sz="2800" dirty="0"/>
              <a:t>Datenbank</a:t>
            </a:r>
          </a:p>
          <a:p>
            <a:endParaRPr lang="en-CH" dirty="0"/>
          </a:p>
        </p:txBody>
      </p:sp>
      <p:pic>
        <p:nvPicPr>
          <p:cNvPr id="9" name="Picture 2" descr="database table Icon 4711243">
            <a:extLst>
              <a:ext uri="{FF2B5EF4-FFF2-40B4-BE49-F238E27FC236}">
                <a16:creationId xmlns:a16="http://schemas.microsoft.com/office/drawing/2014/main" id="{11CFC3C2-5CA9-CB67-0469-B522EA01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217" y="5697199"/>
            <a:ext cx="1461496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2F0413-7A4C-39BC-D55E-FEBD16FC22B1}"/>
              </a:ext>
            </a:extLst>
          </p:cNvPr>
          <p:cNvSpPr txBox="1"/>
          <p:nvPr/>
        </p:nvSpPr>
        <p:spPr>
          <a:xfrm>
            <a:off x="2794188" y="7115792"/>
            <a:ext cx="7854574" cy="1161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315" dirty="0"/>
              <a:t>Quelle </a:t>
            </a:r>
            <a:r>
              <a:rPr lang="en-GB" sz="2315" dirty="0"/>
              <a:t>https://</a:t>
            </a:r>
            <a:r>
              <a:rPr lang="en-GB" sz="2315" dirty="0" err="1"/>
              <a:t>thenounproject.com</a:t>
            </a:r>
            <a:r>
              <a:rPr lang="en-GB" sz="2315" dirty="0"/>
              <a:t>/browse/icons/term/database-table/</a:t>
            </a:r>
            <a:endParaRPr lang="en-CH" sz="2315" dirty="0"/>
          </a:p>
        </p:txBody>
      </p:sp>
      <p:pic>
        <p:nvPicPr>
          <p:cNvPr id="1026" name="Picture 2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9BB140C4-071D-EBAF-CD99-C7405AD5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46A22-4D89-AF01-659D-8CC39C07C57B}"/>
              </a:ext>
            </a:extLst>
          </p:cNvPr>
          <p:cNvSpPr txBox="1"/>
          <p:nvPr/>
        </p:nvSpPr>
        <p:spPr>
          <a:xfrm>
            <a:off x="1054347" y="2012836"/>
            <a:ext cx="959441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087" dirty="0"/>
              <a:t>Ideal bei fixer Datenstruktur, die sowohl als JSON als auch als T</a:t>
            </a:r>
            <a:r>
              <a:rPr lang="en-GB" sz="3087" dirty="0"/>
              <a:t>a</a:t>
            </a:r>
            <a:r>
              <a:rPr lang="en-CH" sz="3087" dirty="0"/>
              <a:t>belle geschrieben und gelesen wird.</a:t>
            </a:r>
          </a:p>
        </p:txBody>
      </p:sp>
    </p:spTree>
    <p:extLst>
      <p:ext uri="{BB962C8B-B14F-4D97-AF65-F5344CB8AC3E}">
        <p14:creationId xmlns:p14="http://schemas.microsoft.com/office/powerpoint/2010/main" val="17854381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AC68-377D-0BDC-7978-EB50651A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Fazit: Dokument Datenbank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6CE68E-5766-49EF-338A-B9C0EF807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H" dirty="0"/>
              <a:t>Dokument </a:t>
            </a:r>
            <a:br>
              <a:rPr lang="en-CH" dirty="0"/>
            </a:br>
            <a:r>
              <a:rPr lang="en-CH" dirty="0"/>
              <a:t>Datenbank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pic>
        <p:nvPicPr>
          <p:cNvPr id="10" name="Picture 4" descr="Data Icon 4065438">
            <a:extLst>
              <a:ext uri="{FF2B5EF4-FFF2-40B4-BE49-F238E27FC236}">
                <a16:creationId xmlns:a16="http://schemas.microsoft.com/office/drawing/2014/main" id="{5C034CC7-14D7-2870-40D4-EF538662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400" y="1396271"/>
            <a:ext cx="1835044" cy="183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2F0413-7A4C-39BC-D55E-FEBD16FC22B1}"/>
              </a:ext>
            </a:extLst>
          </p:cNvPr>
          <p:cNvSpPr txBox="1"/>
          <p:nvPr/>
        </p:nvSpPr>
        <p:spPr>
          <a:xfrm>
            <a:off x="2794188" y="7115792"/>
            <a:ext cx="7854574" cy="1161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315" dirty="0"/>
              <a:t>Quelle </a:t>
            </a:r>
            <a:r>
              <a:rPr lang="en-GB" sz="2315" dirty="0"/>
              <a:t>https://</a:t>
            </a:r>
            <a:r>
              <a:rPr lang="en-GB" sz="2315" dirty="0" err="1"/>
              <a:t>thenounproject.com</a:t>
            </a:r>
            <a:r>
              <a:rPr lang="en-GB" sz="2315" dirty="0"/>
              <a:t>/browse/icons/term/database-table/</a:t>
            </a:r>
            <a:endParaRPr lang="en-CH" sz="2315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AB7B1-8F45-6C4F-F041-014B5A3278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H" dirty="0"/>
              <a:t>Ideal, wenn volle Flexiblität benötigt wird</a:t>
            </a:r>
          </a:p>
        </p:txBody>
      </p:sp>
    </p:spTree>
    <p:extLst>
      <p:ext uri="{BB962C8B-B14F-4D97-AF65-F5344CB8AC3E}">
        <p14:creationId xmlns:p14="http://schemas.microsoft.com/office/powerpoint/2010/main" val="42115144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AC68-377D-0BDC-7978-EB50651A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Fazit: Duality View mit Flexibilität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01FC-89EF-C665-DBAF-FF3E05E709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H" sz="2800" dirty="0"/>
          </a:p>
          <a:p>
            <a:endParaRPr lang="en-CH" sz="2800" dirty="0"/>
          </a:p>
          <a:p>
            <a:r>
              <a:rPr lang="en-CH" sz="2800" dirty="0"/>
              <a:t>Tabelle mit JSON</a:t>
            </a:r>
          </a:p>
          <a:p>
            <a:endParaRPr lang="en-CH" sz="2800" dirty="0"/>
          </a:p>
          <a:p>
            <a:r>
              <a:rPr lang="en-CH" sz="2800" dirty="0"/>
              <a:t>Duality View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6CE68E-5766-49EF-338A-B9C0EF807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H" sz="2800" dirty="0"/>
              <a:t>Fixe und flexible Teile können im JSON kombiniert werden.</a:t>
            </a:r>
          </a:p>
          <a:p>
            <a:r>
              <a:rPr lang="en-CH" sz="2800" dirty="0"/>
              <a:t>So kann die Anforderung nach fixen und flexible Strukturen gelöst werden.</a:t>
            </a:r>
          </a:p>
          <a:p>
            <a:endParaRPr lang="en-CH" sz="2800" dirty="0"/>
          </a:p>
          <a:p>
            <a:r>
              <a:rPr lang="en-CH" sz="2800" dirty="0"/>
              <a:t>Schnittstelle muss jedoch “fixiert” werden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22ABA86D-232D-C208-7427-8380827EBCA5}"/>
              </a:ext>
            </a:extLst>
          </p:cNvPr>
          <p:cNvGraphicFramePr>
            <a:graphicFrameLocks noGrp="1"/>
          </p:cNvGraphicFramePr>
          <p:nvPr/>
        </p:nvGraphicFramePr>
        <p:xfrm>
          <a:off x="924507" y="2012836"/>
          <a:ext cx="2081888" cy="1315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946">
                  <a:extLst>
                    <a:ext uri="{9D8B030D-6E8A-4147-A177-3AD203B41FA5}">
                      <a16:colId xmlns:a16="http://schemas.microsoft.com/office/drawing/2014/main" val="2437257768"/>
                    </a:ext>
                  </a:extLst>
                </a:gridCol>
                <a:gridCol w="428742">
                  <a:extLst>
                    <a:ext uri="{9D8B030D-6E8A-4147-A177-3AD203B41FA5}">
                      <a16:colId xmlns:a16="http://schemas.microsoft.com/office/drawing/2014/main" val="2490262826"/>
                    </a:ext>
                  </a:extLst>
                </a:gridCol>
                <a:gridCol w="500200">
                  <a:extLst>
                    <a:ext uri="{9D8B030D-6E8A-4147-A177-3AD203B41FA5}">
                      <a16:colId xmlns:a16="http://schemas.microsoft.com/office/drawing/2014/main" val="1269726416"/>
                    </a:ext>
                  </a:extLst>
                </a:gridCol>
              </a:tblGrid>
              <a:tr h="504084">
                <a:tc>
                  <a:txBody>
                    <a:bodyPr/>
                    <a:lstStyle/>
                    <a:p>
                      <a:r>
                        <a:rPr lang="en-CH" sz="2600" dirty="0"/>
                        <a:t>Table</a:t>
                      </a:r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51216"/>
                  </a:ext>
                </a:extLst>
              </a:tr>
              <a:tr h="403267"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extLst>
                  <a:ext uri="{0D108BD9-81ED-4DB2-BD59-A6C34878D82A}">
                    <a16:rowId xmlns:a16="http://schemas.microsoft.com/office/drawing/2014/main" val="1010338006"/>
                  </a:ext>
                </a:extLst>
              </a:tr>
              <a:tr h="403267">
                <a:tc>
                  <a:txBody>
                    <a:bodyPr/>
                    <a:lstStyle/>
                    <a:p>
                      <a:endParaRPr lang="en-CH" sz="200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extLst>
                  <a:ext uri="{0D108BD9-81ED-4DB2-BD59-A6C34878D82A}">
                    <a16:rowId xmlns:a16="http://schemas.microsoft.com/office/drawing/2014/main" val="3071326834"/>
                  </a:ext>
                </a:extLst>
              </a:tr>
            </a:tbl>
          </a:graphicData>
        </a:graphic>
      </p:graphicFrame>
      <p:pic>
        <p:nvPicPr>
          <p:cNvPr id="1026" name="Picture 2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9BB140C4-071D-EBAF-CD99-C7405AD5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83F9F1D-55BB-265D-C0C9-8012FCAABBA2}"/>
              </a:ext>
            </a:extLst>
          </p:cNvPr>
          <p:cNvSpPr/>
          <p:nvPr/>
        </p:nvSpPr>
        <p:spPr>
          <a:xfrm>
            <a:off x="1149289" y="2397387"/>
            <a:ext cx="2121414" cy="932797"/>
          </a:xfrm>
          <a:prstGeom prst="rect">
            <a:avLst/>
          </a:prstGeom>
          <a:noFill/>
        </p:spPr>
        <p:txBody>
          <a:bodyPr wrap="square" lIns="100817" tIns="50408" rIns="100817" bIns="50408">
            <a:spAutoFit/>
          </a:bodyPr>
          <a:lstStyle/>
          <a:p>
            <a:pPr algn="ctr"/>
            <a:r>
              <a:rPr lang="en-GB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0534442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09FC-76B6-27D0-3167-C9899B5E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en-US" dirty="0"/>
              <a:t>Gäbe es da noch andere Lösungen?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6ACA-C6BD-09D7-3AAE-35EA8BB9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07" y="2012836"/>
            <a:ext cx="3215446" cy="4797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CH" dirty="0"/>
          </a:p>
          <a:p>
            <a:pPr>
              <a:lnSpc>
                <a:spcPct val="150000"/>
              </a:lnSpc>
            </a:pPr>
            <a:endParaRPr lang="en-CH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H" dirty="0"/>
              <a:t>JSON in Attribut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dirty="0"/>
              <a:t>u</a:t>
            </a:r>
            <a:r>
              <a:rPr lang="en-CH" dirty="0"/>
              <a:t>nd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H" dirty="0"/>
              <a:t>@flex</a:t>
            </a:r>
          </a:p>
          <a:p>
            <a:endParaRPr lang="en-CH" dirty="0"/>
          </a:p>
          <a:p>
            <a:endParaRPr lang="en-CH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E66BAFF-CDC3-C668-41DE-B61AD5020EA0}"/>
              </a:ext>
            </a:extLst>
          </p:cNvPr>
          <p:cNvGraphicFramePr>
            <a:graphicFrameLocks noGrp="1"/>
          </p:cNvGraphicFramePr>
          <p:nvPr/>
        </p:nvGraphicFramePr>
        <p:xfrm>
          <a:off x="924507" y="2012836"/>
          <a:ext cx="2081888" cy="1315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946">
                  <a:extLst>
                    <a:ext uri="{9D8B030D-6E8A-4147-A177-3AD203B41FA5}">
                      <a16:colId xmlns:a16="http://schemas.microsoft.com/office/drawing/2014/main" val="2437257768"/>
                    </a:ext>
                  </a:extLst>
                </a:gridCol>
                <a:gridCol w="428742">
                  <a:extLst>
                    <a:ext uri="{9D8B030D-6E8A-4147-A177-3AD203B41FA5}">
                      <a16:colId xmlns:a16="http://schemas.microsoft.com/office/drawing/2014/main" val="2490262826"/>
                    </a:ext>
                  </a:extLst>
                </a:gridCol>
                <a:gridCol w="500200">
                  <a:extLst>
                    <a:ext uri="{9D8B030D-6E8A-4147-A177-3AD203B41FA5}">
                      <a16:colId xmlns:a16="http://schemas.microsoft.com/office/drawing/2014/main" val="1269726416"/>
                    </a:ext>
                  </a:extLst>
                </a:gridCol>
              </a:tblGrid>
              <a:tr h="504084">
                <a:tc>
                  <a:txBody>
                    <a:bodyPr/>
                    <a:lstStyle/>
                    <a:p>
                      <a:r>
                        <a:rPr lang="en-CH" sz="2600" dirty="0"/>
                        <a:t>Table</a:t>
                      </a:r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51216"/>
                  </a:ext>
                </a:extLst>
              </a:tr>
              <a:tr h="403267"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extLst>
                  <a:ext uri="{0D108BD9-81ED-4DB2-BD59-A6C34878D82A}">
                    <a16:rowId xmlns:a16="http://schemas.microsoft.com/office/drawing/2014/main" val="1010338006"/>
                  </a:ext>
                </a:extLst>
              </a:tr>
              <a:tr h="403267">
                <a:tc>
                  <a:txBody>
                    <a:bodyPr/>
                    <a:lstStyle/>
                    <a:p>
                      <a:endParaRPr lang="en-CH" sz="200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marL="100817" marR="100817" marT="50408" marB="50408"/>
                </a:tc>
                <a:extLst>
                  <a:ext uri="{0D108BD9-81ED-4DB2-BD59-A6C34878D82A}">
                    <a16:rowId xmlns:a16="http://schemas.microsoft.com/office/drawing/2014/main" val="307132683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9DF5274-5C5F-F6C9-D813-9308842E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30" y="1864062"/>
            <a:ext cx="6437978" cy="4519848"/>
          </a:xfrm>
          <a:prstGeom prst="rect">
            <a:avLst/>
          </a:prstGeom>
        </p:spPr>
      </p:pic>
      <p:pic>
        <p:nvPicPr>
          <p:cNvPr id="6" name="Picture 5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A3E01380-A218-5FD9-197C-D0CC525B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94CB56-44B3-1DAB-AEB8-27D0CA024901}"/>
              </a:ext>
            </a:extLst>
          </p:cNvPr>
          <p:cNvSpPr txBox="1">
            <a:spLocks/>
          </p:cNvSpPr>
          <p:nvPr/>
        </p:nvSpPr>
        <p:spPr>
          <a:xfrm>
            <a:off x="9078215" y="2012836"/>
            <a:ext cx="3215446" cy="4797552"/>
          </a:xfrm>
          <a:prstGeom prst="rect">
            <a:avLst/>
          </a:prstGeom>
        </p:spPr>
        <p:txBody>
          <a:bodyPr vert="horz" lIns="100817" tIns="50408" rIns="100817" bIns="5040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H" sz="3087" dirty="0"/>
          </a:p>
          <a:p>
            <a:pPr marL="0" indent="0">
              <a:buNone/>
            </a:pPr>
            <a:endParaRPr lang="en-CH" sz="3087" dirty="0"/>
          </a:p>
          <a:p>
            <a:pPr marL="0" indent="0">
              <a:buNone/>
            </a:pPr>
            <a:endParaRPr lang="en-CH" sz="3087" dirty="0"/>
          </a:p>
          <a:p>
            <a:pPr marL="0" indent="0">
              <a:buNone/>
            </a:pPr>
            <a:endParaRPr lang="en-CH" sz="3087" dirty="0"/>
          </a:p>
          <a:p>
            <a:pPr marL="0" indent="0">
              <a:buNone/>
            </a:pPr>
            <a:endParaRPr lang="en-CH" sz="3087" dirty="0"/>
          </a:p>
          <a:p>
            <a:pPr marL="0" indent="0">
              <a:buNone/>
            </a:pPr>
            <a:endParaRPr lang="en-CH" sz="3087" dirty="0"/>
          </a:p>
          <a:p>
            <a:pPr marL="0" indent="0">
              <a:buNone/>
            </a:pPr>
            <a:r>
              <a:rPr lang="en-CH" sz="3087" dirty="0"/>
              <a:t>Geht auch ohne Anpassung der Schnittstelle</a:t>
            </a:r>
          </a:p>
          <a:p>
            <a:pPr marL="0" indent="0">
              <a:buNone/>
            </a:pPr>
            <a:endParaRPr lang="en-CH" sz="3087" dirty="0"/>
          </a:p>
          <a:p>
            <a:pPr marL="0" indent="0">
              <a:buNone/>
            </a:pPr>
            <a:endParaRPr lang="en-CH" sz="3087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A4CC087-5CFF-C289-4041-604D6DFB9661}"/>
              </a:ext>
            </a:extLst>
          </p:cNvPr>
          <p:cNvSpPr/>
          <p:nvPr/>
        </p:nvSpPr>
        <p:spPr>
          <a:xfrm>
            <a:off x="1149289" y="2397387"/>
            <a:ext cx="2121414" cy="932797"/>
          </a:xfrm>
          <a:prstGeom prst="rect">
            <a:avLst/>
          </a:prstGeom>
          <a:noFill/>
        </p:spPr>
        <p:txBody>
          <a:bodyPr wrap="square" lIns="100817" tIns="50408" rIns="100817" bIns="50408">
            <a:spAutoFit/>
          </a:bodyPr>
          <a:lstStyle/>
          <a:p>
            <a:pPr algn="ctr"/>
            <a:r>
              <a:rPr lang="en-GB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58195737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593C-72A8-0497-E0B6-A69034A2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0E7-B4BB-055D-033E-DC6A4F9A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                 Skript 07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41DB8-1DDD-4149-6111-A64F23B75C47}"/>
              </a:ext>
            </a:extLst>
          </p:cNvPr>
          <p:cNvSpPr/>
          <p:nvPr/>
        </p:nvSpPr>
        <p:spPr>
          <a:xfrm rot="19995400">
            <a:off x="2830299" y="3120858"/>
            <a:ext cx="6791869" cy="1730580"/>
          </a:xfrm>
          <a:prstGeom prst="rect">
            <a:avLst/>
          </a:prstGeom>
          <a:noFill/>
        </p:spPr>
        <p:txBody>
          <a:bodyPr wrap="square" lIns="100817" tIns="50408" rIns="100817" bIns="50408">
            <a:spAutoFit/>
          </a:bodyPr>
          <a:lstStyle/>
          <a:p>
            <a:pPr algn="ctr"/>
            <a:r>
              <a:rPr lang="en-GB" sz="10584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 5</a:t>
            </a:r>
          </a:p>
        </p:txBody>
      </p:sp>
      <p:pic>
        <p:nvPicPr>
          <p:cNvPr id="10" name="Picture 9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CD3DF95A-AA23-F17A-88D4-120E7E692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9814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CH" altLang="en-US" dirty="0"/>
              <a:t>Wir haben da ein neues Gerät</a:t>
            </a:r>
            <a:endParaRPr lang="en-GB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994FD4-C9F2-D2EA-AA67-9BEECEF88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8827" y="1764407"/>
            <a:ext cx="6663640" cy="534502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205" dirty="0">
                <a:cs typeface="Courier New" panose="02070309020205020404" pitchFamily="49" charset="0"/>
              </a:rPr>
              <a:t> </a:t>
            </a:r>
            <a:r>
              <a:rPr lang="en-GB" sz="2000" dirty="0">
                <a:cs typeface="Courier New" panose="02070309020205020404" pitchFamily="49" charset="0"/>
              </a:rPr>
              <a:t>{   "type": "network switch/layer3 switch",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"name": "Fritz C16",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"description": "16 port PoE layer 3 network switch",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"manufacturer": "ABC",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"price": 500,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"</a:t>
            </a:r>
            <a:r>
              <a:rPr lang="en-GB" sz="2000" dirty="0" err="1">
                <a:cs typeface="Courier New" panose="02070309020205020404" pitchFamily="49" charset="0"/>
              </a:rPr>
              <a:t>port_group</a:t>
            </a:r>
            <a:r>
              <a:rPr lang="en-GB" sz="2000" dirty="0">
                <a:cs typeface="Courier New" panose="02070309020205020404" pitchFamily="49" charset="0"/>
              </a:rPr>
              <a:t>": [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    {   "amount": 16,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        "type": "RJ45",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        "speeds": "10/100/1000",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FFFF00"/>
                </a:highlight>
                <a:cs typeface="Courier New" panose="02070309020205020404" pitchFamily="49" charset="0"/>
              </a:rPr>
              <a:t>                "</a:t>
            </a:r>
            <a:r>
              <a:rPr lang="en-GB" sz="2000" dirty="0" err="1">
                <a:highlight>
                  <a:srgbClr val="FFFF00"/>
                </a:highlight>
                <a:cs typeface="Courier New" panose="02070309020205020404" pitchFamily="49" charset="0"/>
              </a:rPr>
              <a:t>poe</a:t>
            </a:r>
            <a:r>
              <a:rPr lang="en-GB" sz="2000" dirty="0">
                <a:highlight>
                  <a:srgbClr val="FFFF00"/>
                </a:highlight>
                <a:cs typeface="Courier New" panose="02070309020205020404" pitchFamily="49" charset="0"/>
              </a:rPr>
              <a:t>": {"modes": ["active", "passive"],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FFFF00"/>
                </a:highlight>
                <a:cs typeface="Courier New" panose="02070309020205020404" pitchFamily="49" charset="0"/>
              </a:rPr>
              <a:t>                    "volt": [24, 48]}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    }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        ],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ts val="0"/>
              </a:spcBef>
            </a:pPr>
            <a:endParaRPr lang="en-GB" sz="2000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GB" sz="2205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CA38-8079-9F6D-7856-5309D4BD2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75594" y="1764407"/>
            <a:ext cx="5549348" cy="479755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00FFFF"/>
                </a:highlight>
              </a:rPr>
              <a:t> "feature": [</a:t>
            </a:r>
          </a:p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00FFFF"/>
                </a:highlight>
              </a:rPr>
              <a:t>            {   "name": "VLAN",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00FFFF"/>
                </a:highlight>
              </a:rPr>
              <a:t>                "amount": 4094},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00FFFF"/>
                </a:highlight>
              </a:rPr>
              <a:t>            {    "name": "QoS",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00FFFF"/>
                </a:highlight>
              </a:rPr>
              <a:t>                "amount": 8},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00FFFF"/>
                </a:highlight>
              </a:rPr>
              <a:t>            {   "name": "network access control",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00FFFF"/>
                </a:highlight>
              </a:rPr>
              <a:t>                "type": "MAC based authentication",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00FFFF"/>
                </a:highlight>
              </a:rPr>
              <a:t>                "</a:t>
            </a:r>
            <a:r>
              <a:rPr lang="en-GB" sz="2000" dirty="0" err="1">
                <a:highlight>
                  <a:srgbClr val="00FFFF"/>
                </a:highlight>
              </a:rPr>
              <a:t>vlan_support</a:t>
            </a:r>
            <a:r>
              <a:rPr lang="en-GB" sz="2000" dirty="0">
                <a:highlight>
                  <a:srgbClr val="00FFFF"/>
                </a:highlight>
              </a:rPr>
              <a:t>": true},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00FFFF"/>
                </a:highlight>
              </a:rPr>
              <a:t>            {   "name": "routing",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00FFFF"/>
                </a:highlight>
              </a:rPr>
              <a:t>                "protocols": "static, RIP, OSPF, BGP",</a:t>
            </a:r>
          </a:p>
          <a:p>
            <a:pPr>
              <a:spcBef>
                <a:spcPts val="0"/>
              </a:spcBef>
            </a:pPr>
            <a:r>
              <a:rPr lang="en-GB" sz="2000" dirty="0">
                <a:highlight>
                  <a:srgbClr val="00FFFF"/>
                </a:highlight>
              </a:rPr>
              <a:t>                "</a:t>
            </a:r>
            <a:r>
              <a:rPr lang="en-GB" sz="2000" dirty="0" err="1">
                <a:highlight>
                  <a:srgbClr val="00FFFF"/>
                </a:highlight>
              </a:rPr>
              <a:t>table_size</a:t>
            </a:r>
            <a:r>
              <a:rPr lang="en-GB" sz="2000" dirty="0">
                <a:highlight>
                  <a:srgbClr val="00FFFF"/>
                </a:highlight>
              </a:rPr>
              <a:t>": 10}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        ]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    }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54731102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AC68-377D-0BDC-7978-EB50651A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Fazit: Duality View mit @flex für “Overflow”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01FC-89EF-C665-DBAF-FF3E05E709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H" sz="2800" dirty="0"/>
          </a:p>
          <a:p>
            <a:endParaRPr lang="de-CH" sz="2800" dirty="0"/>
          </a:p>
          <a:p>
            <a:endParaRPr lang="en-CH" sz="2800" dirty="0"/>
          </a:p>
          <a:p>
            <a:endParaRPr lang="en-CH" sz="2800" dirty="0"/>
          </a:p>
          <a:p>
            <a:r>
              <a:rPr lang="en-CH" sz="2800" dirty="0"/>
              <a:t>Duality View</a:t>
            </a:r>
          </a:p>
          <a:p>
            <a:endParaRPr lang="en-CH" sz="2800" dirty="0"/>
          </a:p>
          <a:p>
            <a:endParaRPr lang="en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6CE68E-5766-49EF-338A-B9C0EF807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br>
              <a:rPr lang="en-CH" sz="2800" dirty="0"/>
            </a:br>
            <a:endParaRPr lang="en-CH" sz="2800" dirty="0"/>
          </a:p>
          <a:p>
            <a:endParaRPr lang="en-CH" sz="2800" dirty="0"/>
          </a:p>
          <a:p>
            <a:endParaRPr lang="en-CH" sz="2800" dirty="0"/>
          </a:p>
          <a:p>
            <a:r>
              <a:rPr lang="en-CH" sz="2800" dirty="0"/>
              <a:t>Relationale </a:t>
            </a:r>
            <a:br>
              <a:rPr lang="en-CH" sz="2800" dirty="0"/>
            </a:br>
            <a:r>
              <a:rPr lang="en-CH" sz="2800" dirty="0"/>
              <a:t>Datenbank</a:t>
            </a:r>
          </a:p>
          <a:p>
            <a:endParaRPr lang="en-CH" dirty="0"/>
          </a:p>
        </p:txBody>
      </p:sp>
      <p:pic>
        <p:nvPicPr>
          <p:cNvPr id="9" name="Picture 2" descr="database table Icon 4711243">
            <a:extLst>
              <a:ext uri="{FF2B5EF4-FFF2-40B4-BE49-F238E27FC236}">
                <a16:creationId xmlns:a16="http://schemas.microsoft.com/office/drawing/2014/main" id="{11CFC3C2-5CA9-CB67-0469-B522EA01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217" y="5697199"/>
            <a:ext cx="1461496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9BB140C4-071D-EBAF-CD99-C7405AD5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46A22-4D89-AF01-659D-8CC39C07C57B}"/>
              </a:ext>
            </a:extLst>
          </p:cNvPr>
          <p:cNvSpPr txBox="1"/>
          <p:nvPr/>
        </p:nvSpPr>
        <p:spPr>
          <a:xfrm>
            <a:off x="1054347" y="2012837"/>
            <a:ext cx="9594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800" dirty="0"/>
              <a:t>Ideal bei </a:t>
            </a:r>
            <a:r>
              <a:rPr lang="en-CH" sz="2800" b="1" dirty="0"/>
              <a:t>beliebiger</a:t>
            </a:r>
            <a:r>
              <a:rPr lang="en-CH" sz="2800" dirty="0"/>
              <a:t> Datenstruktur, die sowohl als JSON als auch als T</a:t>
            </a:r>
            <a:r>
              <a:rPr lang="en-GB" sz="2800" dirty="0"/>
              <a:t>a</a:t>
            </a:r>
            <a:r>
              <a:rPr lang="en-CH" sz="2800" dirty="0"/>
              <a:t>belle geschrieben und gelesen wird.</a:t>
            </a:r>
          </a:p>
          <a:p>
            <a:pPr algn="l"/>
            <a:r>
              <a:rPr lang="en-CH" sz="2800" dirty="0"/>
              <a:t>Danke fixem und flexiblem Teil.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3AD3-E5D3-8C38-45EF-32B673428379}"/>
              </a:ext>
            </a:extLst>
          </p:cNvPr>
          <p:cNvSpPr/>
          <p:nvPr/>
        </p:nvSpPr>
        <p:spPr>
          <a:xfrm>
            <a:off x="788313" y="3845262"/>
            <a:ext cx="5889006" cy="1018077"/>
          </a:xfrm>
          <a:prstGeom prst="rect">
            <a:avLst/>
          </a:prstGeom>
          <a:noFill/>
        </p:spPr>
        <p:txBody>
          <a:bodyPr wrap="none" lIns="100817" tIns="50408" rIns="100817" bIns="50408">
            <a:spAutoFit/>
          </a:bodyPr>
          <a:lstStyle/>
          <a:p>
            <a:pPr algn="ctr"/>
            <a:r>
              <a:rPr lang="en-GB" sz="5954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Ab Version 23.3</a:t>
            </a:r>
          </a:p>
        </p:txBody>
      </p:sp>
    </p:spTree>
    <p:extLst>
      <p:ext uri="{BB962C8B-B14F-4D97-AF65-F5344CB8AC3E}">
        <p14:creationId xmlns:p14="http://schemas.microsoft.com/office/powerpoint/2010/main" val="6323522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CH" altLang="en-US" dirty="0"/>
              <a:t>Ausgangslage</a:t>
            </a:r>
            <a:endParaRPr lang="en-GB" alt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924507" y="2012836"/>
            <a:ext cx="11593936" cy="4797552"/>
          </a:xfrm>
        </p:spPr>
        <p:txBody>
          <a:bodyPr>
            <a:normAutofit/>
          </a:bodyPr>
          <a:lstStyle/>
          <a:p>
            <a:pPr marL="258501" lvl="1" indent="0">
              <a:buNone/>
              <a:defRPr/>
            </a:pPr>
            <a:r>
              <a:rPr lang="de-CH" sz="3087" dirty="0"/>
              <a:t>Ein neues Start-Up will einen </a:t>
            </a:r>
            <a:r>
              <a:rPr lang="de-CH" sz="3087" b="1" dirty="0"/>
              <a:t>Web-Shop</a:t>
            </a:r>
            <a:r>
              <a:rPr lang="de-CH" sz="3087" dirty="0"/>
              <a:t> für </a:t>
            </a:r>
            <a:r>
              <a:rPr lang="de-CH" sz="3087" b="1" dirty="0"/>
              <a:t>Netzwerkgeräte</a:t>
            </a:r>
            <a:r>
              <a:rPr lang="de-CH" sz="3087" dirty="0"/>
              <a:t> aufbauen. Wir sind für die Datenbank zuständig, wo die Daten abgelegt werden.</a:t>
            </a:r>
            <a:endParaRPr lang="de-CH" altLang="en-US" sz="3087" dirty="0"/>
          </a:p>
          <a:p>
            <a:pPr marL="258501" lvl="1" indent="0">
              <a:buNone/>
              <a:defRPr/>
            </a:pPr>
            <a:endParaRPr lang="de-CH" altLang="en-US" sz="3087" dirty="0"/>
          </a:p>
          <a:p>
            <a:pPr marL="258501" lvl="1" indent="0">
              <a:buNone/>
              <a:defRPr/>
            </a:pPr>
            <a:r>
              <a:rPr lang="de-CH" altLang="en-US" sz="3087" dirty="0"/>
              <a:t>Der Web-Shop wird mit Java-Skript programmiert und die Daten zu den Netzwerkgeräten werden uns als </a:t>
            </a:r>
            <a:r>
              <a:rPr lang="de-CH" altLang="en-US" sz="3087" b="1" dirty="0"/>
              <a:t>JSON</a:t>
            </a:r>
            <a:r>
              <a:rPr lang="de-CH" altLang="en-US" sz="3087" dirty="0"/>
              <a:t> geliefert. </a:t>
            </a:r>
          </a:p>
          <a:p>
            <a:pPr marL="258501" lvl="1" indent="0">
              <a:buNone/>
              <a:defRPr/>
            </a:pPr>
            <a:endParaRPr lang="de-CH" altLang="en-US" sz="3087" dirty="0"/>
          </a:p>
          <a:p>
            <a:pPr marL="258501" lvl="1" indent="0">
              <a:buNone/>
              <a:defRPr/>
            </a:pPr>
            <a:r>
              <a:rPr lang="de-CH" altLang="en-US" sz="3087" dirty="0"/>
              <a:t>Da liegt der Einsatz von </a:t>
            </a:r>
            <a:r>
              <a:rPr lang="de-CH" altLang="en-US" sz="3087" dirty="0" err="1"/>
              <a:t>Duality</a:t>
            </a:r>
            <a:r>
              <a:rPr lang="de-CH" altLang="en-US" sz="3087" dirty="0"/>
              <a:t> Views wohl auf der Hand.</a:t>
            </a:r>
          </a:p>
          <a:p>
            <a:pPr marL="258501" lvl="1" indent="0">
              <a:buNone/>
              <a:defRPr/>
            </a:pPr>
            <a:endParaRPr lang="de-CH" altLang="en-US" sz="3087" i="1" dirty="0"/>
          </a:p>
          <a:p>
            <a:pPr marL="258501" lvl="1" indent="0">
              <a:buNone/>
              <a:defRPr/>
            </a:pPr>
            <a:endParaRPr lang="de-CH" altLang="en-US" sz="3087" i="1" dirty="0"/>
          </a:p>
        </p:txBody>
      </p:sp>
    </p:spTree>
    <p:extLst>
      <p:ext uri="{BB962C8B-B14F-4D97-AF65-F5344CB8AC3E}">
        <p14:creationId xmlns:p14="http://schemas.microsoft.com/office/powerpoint/2010/main" val="42114701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5A5BC7A8-4BFF-4AD3-B72F-8DCD59F3E405}"/>
              </a:ext>
            </a:extLst>
          </p:cNvPr>
          <p:cNvSpPr txBox="1">
            <a:spLocks/>
          </p:cNvSpPr>
          <p:nvPr/>
        </p:nvSpPr>
        <p:spPr bwMode="auto">
          <a:xfrm>
            <a:off x="1062377" y="928576"/>
            <a:ext cx="11425908" cy="244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CH" sz="3968" kern="0" dirty="0">
                <a:latin typeface="Arial" charset="0"/>
              </a:rPr>
              <a:t>Dr. Andrea Kennel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A0F5F6-3AD1-AE9E-93FC-E3B6B7D1C784}"/>
              </a:ext>
            </a:extLst>
          </p:cNvPr>
          <p:cNvSpPr txBox="1">
            <a:spLocks/>
          </p:cNvSpPr>
          <p:nvPr/>
        </p:nvSpPr>
        <p:spPr bwMode="auto">
          <a:xfrm>
            <a:off x="1062677" y="3204816"/>
            <a:ext cx="6293904" cy="342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algn="l" defTabSz="1042988" rtl="0" eaLnBrk="1" fontAlgn="base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CH" sz="3087" kern="0" dirty="0">
              <a:latin typeface="Arial" charset="0"/>
            </a:endParaRPr>
          </a:p>
          <a:p>
            <a:r>
              <a:rPr lang="de-CH" sz="3087" kern="0" dirty="0">
                <a:latin typeface="Arial" charset="0"/>
              </a:rPr>
              <a:t>Consultant</a:t>
            </a:r>
          </a:p>
          <a:p>
            <a:r>
              <a:rPr lang="de-CH" sz="3087" kern="0" dirty="0">
                <a:latin typeface="Arial" charset="0"/>
              </a:rPr>
              <a:t>Dozentin für Datenbanken</a:t>
            </a:r>
          </a:p>
          <a:p>
            <a:r>
              <a:rPr lang="de-CH" sz="3087" kern="0" dirty="0">
                <a:latin typeface="Arial" charset="0"/>
              </a:rPr>
              <a:t>Coach für Project Management</a:t>
            </a:r>
          </a:p>
          <a:p>
            <a:r>
              <a:rPr lang="de-CH" sz="3087" kern="0" dirty="0">
                <a:latin typeface="Arial" charset="0"/>
              </a:rPr>
              <a:t>Fachhochschule Nordwestschweiz</a:t>
            </a:r>
          </a:p>
          <a:p>
            <a:r>
              <a:rPr lang="de-CH" sz="3087" kern="0" dirty="0">
                <a:latin typeface="Arial" charset="0"/>
              </a:rPr>
              <a:t>Brugg/Windisch, Schweiz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F5FEBA-B6DE-E15A-3E4E-5E3BBD4033C5}"/>
              </a:ext>
            </a:extLst>
          </p:cNvPr>
          <p:cNvSpPr txBox="1">
            <a:spLocks/>
          </p:cNvSpPr>
          <p:nvPr/>
        </p:nvSpPr>
        <p:spPr>
          <a:xfrm>
            <a:off x="7112309" y="1809797"/>
            <a:ext cx="5399369" cy="5079190"/>
          </a:xfrm>
          <a:prstGeom prst="rect">
            <a:avLst/>
          </a:prstGeom>
        </p:spPr>
        <p:txBody>
          <a:bodyPr>
            <a:normAutofit/>
          </a:bodyPr>
          <a:lstStyle>
            <a:lvl1pPr marL="422041" indent="-42204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954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2031" indent="-357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954">
                <a:solidFill>
                  <a:schemeClr val="tx1"/>
                </a:solidFill>
                <a:latin typeface="+mn-lt"/>
              </a:defRPr>
            </a:lvl2pPr>
            <a:lvl3pPr marL="1172337" indent="-34584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62">
                <a:solidFill>
                  <a:schemeClr val="tx1"/>
                </a:solidFill>
                <a:latin typeface="+mn-lt"/>
              </a:defRPr>
            </a:lvl3pPr>
            <a:lvl4pPr marL="1764368" indent="-357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344674" indent="-34584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1969">
                <a:solidFill>
                  <a:schemeClr val="tx1"/>
                </a:solidFill>
                <a:latin typeface="+mn-lt"/>
              </a:defRPr>
            </a:lvl5pPr>
            <a:lvl6pPr marL="2907396" indent="-34584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1969">
                <a:solidFill>
                  <a:schemeClr val="tx1"/>
                </a:solidFill>
                <a:latin typeface="+mn-lt"/>
              </a:defRPr>
            </a:lvl6pPr>
            <a:lvl7pPr marL="3470118" indent="-34584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1969">
                <a:solidFill>
                  <a:schemeClr val="tx1"/>
                </a:solidFill>
                <a:latin typeface="+mn-lt"/>
              </a:defRPr>
            </a:lvl7pPr>
            <a:lvl8pPr marL="4032839" indent="-34584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1969">
                <a:solidFill>
                  <a:schemeClr val="tx1"/>
                </a:solidFill>
                <a:latin typeface="+mn-lt"/>
              </a:defRPr>
            </a:lvl8pPr>
            <a:lvl9pPr marL="4595561" indent="-34584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1969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defRPr/>
            </a:pPr>
            <a:endParaRPr lang="de-CH" sz="10583" kern="0"/>
          </a:p>
          <a:p>
            <a:pPr marL="0" indent="0">
              <a:spcBef>
                <a:spcPts val="0"/>
              </a:spcBef>
              <a:defRPr/>
            </a:pPr>
            <a:endParaRPr lang="de-CH" sz="10583" kern="0"/>
          </a:p>
          <a:p>
            <a:pPr marL="0" indent="0">
              <a:spcBef>
                <a:spcPts val="0"/>
              </a:spcBef>
              <a:defRPr/>
            </a:pPr>
            <a:r>
              <a:rPr lang="de-CH" sz="3257" kern="0">
                <a:hlinkClick r:id="rId2"/>
              </a:rPr>
              <a:t>andrea.kennel@fhnw.ch</a:t>
            </a:r>
            <a:endParaRPr lang="de-CH" sz="3257" kern="0">
              <a:hlinkClick r:id="" action="ppaction://noaction"/>
            </a:endParaRPr>
          </a:p>
          <a:p>
            <a:pPr marL="0" indent="0">
              <a:spcBef>
                <a:spcPts val="0"/>
              </a:spcBef>
              <a:defRPr/>
            </a:pPr>
            <a:r>
              <a:rPr lang="de-CH" sz="3257" kern="0">
                <a:hlinkClick r:id="" action="ppaction://noaction"/>
              </a:rPr>
              <a:t>andrea@infokennel.ch</a:t>
            </a:r>
            <a:endParaRPr lang="de-CH" sz="3257" kern="0"/>
          </a:p>
          <a:p>
            <a:pPr marL="0" indent="0">
              <a:spcBef>
                <a:spcPts val="0"/>
              </a:spcBef>
              <a:defRPr/>
            </a:pPr>
            <a:r>
              <a:rPr lang="de-CH" sz="3257" kern="0">
                <a:hlinkClick r:id="rId3"/>
              </a:rPr>
              <a:t>www.infokennel.ch</a:t>
            </a:r>
            <a:endParaRPr lang="de-CH" sz="3257" kern="0"/>
          </a:p>
          <a:p>
            <a:pPr marL="0" indent="0">
              <a:spcBef>
                <a:spcPts val="0"/>
              </a:spcBef>
              <a:defRPr/>
            </a:pPr>
            <a:endParaRPr lang="de-CH" sz="3257" kern="0"/>
          </a:p>
          <a:p>
            <a:pPr marL="0" indent="0">
              <a:spcBef>
                <a:spcPts val="0"/>
              </a:spcBef>
              <a:defRPr/>
            </a:pPr>
            <a:endParaRPr lang="de-CH" sz="3257" kern="0"/>
          </a:p>
          <a:p>
            <a:pPr marL="0" indent="0">
              <a:spcBef>
                <a:spcPts val="0"/>
              </a:spcBef>
              <a:defRPr/>
            </a:pPr>
            <a:endParaRPr lang="de-CH" sz="10583" kern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4806D5-958E-5D70-7A3F-5C0C05B55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43" y="660092"/>
            <a:ext cx="4200481" cy="4200481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ED80041-294B-C330-0143-184D14E26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51" y="2505613"/>
            <a:ext cx="2999105" cy="1170449"/>
          </a:xfrm>
          <a:prstGeom prst="rect">
            <a:avLst/>
          </a:prstGeom>
        </p:spPr>
      </p:pic>
      <p:pic>
        <p:nvPicPr>
          <p:cNvPr id="2" name="Picture 1" descr="A white circle with a spade symbol&#10;&#10;Description automatically generated">
            <a:extLst>
              <a:ext uri="{FF2B5EF4-FFF2-40B4-BE49-F238E27FC236}">
                <a16:creationId xmlns:a16="http://schemas.microsoft.com/office/drawing/2014/main" id="{A7C6F841-C47D-30AF-BC96-138379632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1297" y="1997686"/>
            <a:ext cx="1901659" cy="19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43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593C-72A8-0497-E0B6-A69034A2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0E7-B4BB-055D-033E-DC6A4F9A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41DB8-1DDD-4149-6111-A64F23B75C47}"/>
              </a:ext>
            </a:extLst>
          </p:cNvPr>
          <p:cNvSpPr/>
          <p:nvPr/>
        </p:nvSpPr>
        <p:spPr>
          <a:xfrm rot="19995400">
            <a:off x="2830299" y="3120858"/>
            <a:ext cx="6791869" cy="1730580"/>
          </a:xfrm>
          <a:prstGeom prst="rect">
            <a:avLst/>
          </a:prstGeom>
          <a:noFill/>
        </p:spPr>
        <p:txBody>
          <a:bodyPr wrap="square" lIns="100817" tIns="50408" rIns="100817" bIns="50408">
            <a:spAutoFit/>
          </a:bodyPr>
          <a:lstStyle/>
          <a:p>
            <a:pPr algn="ctr"/>
            <a:r>
              <a:rPr lang="en-GB" sz="10584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36424593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4644-EEC6-DD2A-0ADF-F1FFAD54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Datenmodell als Tabellen umsetzen</a:t>
            </a:r>
          </a:p>
        </p:txBody>
      </p:sp>
      <p:pic>
        <p:nvPicPr>
          <p:cNvPr id="4" name="Picture 2" descr="database table Icon 4711243">
            <a:extLst>
              <a:ext uri="{FF2B5EF4-FFF2-40B4-BE49-F238E27FC236}">
                <a16:creationId xmlns:a16="http://schemas.microsoft.com/office/drawing/2014/main" id="{349B9A5D-1EA8-3E93-228F-468ADD6A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217" y="5697199"/>
            <a:ext cx="1461496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1285CE-F5B0-F3AA-C867-2D091D8ED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869" y="1494888"/>
            <a:ext cx="9350641" cy="479755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5CA78-FD43-8A29-D02E-BC4D1B7D5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68" y="6311940"/>
            <a:ext cx="8569431" cy="12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7840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4644-EEC6-DD2A-0ADF-F1FFAD54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Daten einfügen und als JSON selektieren</a:t>
            </a:r>
          </a:p>
        </p:txBody>
      </p:sp>
      <p:pic>
        <p:nvPicPr>
          <p:cNvPr id="4" name="Picture 2" descr="database table Icon 4711243">
            <a:extLst>
              <a:ext uri="{FF2B5EF4-FFF2-40B4-BE49-F238E27FC236}">
                <a16:creationId xmlns:a16="http://schemas.microsoft.com/office/drawing/2014/main" id="{349B9A5D-1EA8-3E93-228F-468ADD6A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217" y="5697199"/>
            <a:ext cx="1461496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539BBC-1B51-4156-8C1F-5B57C53DB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4507" y="1428196"/>
            <a:ext cx="10784748" cy="291795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05A950-B8F5-BBFF-2269-1E4BDD9A3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06" y="3780631"/>
            <a:ext cx="9884964" cy="34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231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4644-EEC6-DD2A-0ADF-F1FFAD54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DUALITY VIEW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3DA742-88AE-4596-5799-5A106A0EB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2810" y="1370887"/>
            <a:ext cx="11421485" cy="4333151"/>
          </a:xfrm>
        </p:spPr>
      </p:pic>
      <p:pic>
        <p:nvPicPr>
          <p:cNvPr id="12" name="Picture 2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8238EF1C-C6BB-BE4B-402F-4C62A138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689FDB-B88F-A25C-0D12-344C58325A41}"/>
              </a:ext>
            </a:extLst>
          </p:cNvPr>
          <p:cNvSpPr txBox="1"/>
          <p:nvPr/>
        </p:nvSpPr>
        <p:spPr>
          <a:xfrm>
            <a:off x="2671114" y="5857899"/>
            <a:ext cx="1022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H" sz="2000">
                <a:solidFill>
                  <a:srgbClr val="C00000"/>
                </a:solidFill>
              </a:rPr>
              <a:t>ORA-40607</a:t>
            </a:r>
            <a:r>
              <a:rPr lang="en-CH" sz="2000" dirty="0">
                <a:solidFill>
                  <a:srgbClr val="C00000"/>
                </a:solidFill>
              </a:rPr>
              <a:t>: Cannot create JSON Relational Duality View 'PRODUCT_DV': All primary or unique key columns of table 'PRODUCT' must be selected.</a:t>
            </a:r>
          </a:p>
        </p:txBody>
      </p:sp>
    </p:spTree>
    <p:extLst>
      <p:ext uri="{BB962C8B-B14F-4D97-AF65-F5344CB8AC3E}">
        <p14:creationId xmlns:p14="http://schemas.microsoft.com/office/powerpoint/2010/main" val="177504257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4644-EEC6-DD2A-0ADF-F1FFAD54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DUALITY VIEW zum Zweiten</a:t>
            </a:r>
          </a:p>
        </p:txBody>
      </p:sp>
      <p:pic>
        <p:nvPicPr>
          <p:cNvPr id="12" name="Picture 2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8238EF1C-C6BB-BE4B-402F-4C62A138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12AE77-1B34-0517-AC2B-0A70E3933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507" y="1357600"/>
            <a:ext cx="11593936" cy="5006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C0FC5-F378-6EBB-E6FB-2BF80F1AAAA5}"/>
              </a:ext>
            </a:extLst>
          </p:cNvPr>
          <p:cNvSpPr txBox="1"/>
          <p:nvPr/>
        </p:nvSpPr>
        <p:spPr>
          <a:xfrm>
            <a:off x="8932370" y="6587373"/>
            <a:ext cx="3961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H" sz="2000" dirty="0">
                <a:solidFill>
                  <a:srgbClr val="00B050"/>
                </a:solidFill>
              </a:rPr>
              <a:t>Json RELATIONAL created.</a:t>
            </a:r>
          </a:p>
        </p:txBody>
      </p:sp>
    </p:spTree>
    <p:extLst>
      <p:ext uri="{BB962C8B-B14F-4D97-AF65-F5344CB8AC3E}">
        <p14:creationId xmlns:p14="http://schemas.microsoft.com/office/powerpoint/2010/main" val="32625305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4644-EEC6-DD2A-0ADF-F1FFAD54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DUALITY VIEW : Daten einfügen</a:t>
            </a:r>
          </a:p>
        </p:txBody>
      </p:sp>
      <p:pic>
        <p:nvPicPr>
          <p:cNvPr id="12" name="Picture 2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8238EF1C-C6BB-BE4B-402F-4C62A138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847F4D-941E-6479-91EE-482945839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150" y="1547627"/>
            <a:ext cx="10354424" cy="48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1653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4644-EEC6-DD2A-0ADF-F1FFAD54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07" y="972319"/>
            <a:ext cx="11593936" cy="1663069"/>
          </a:xfrm>
        </p:spPr>
        <p:txBody>
          <a:bodyPr/>
          <a:lstStyle/>
          <a:p>
            <a:r>
              <a:rPr lang="en-CH" dirty="0"/>
              <a:t>DUALITY VIEW </a:t>
            </a:r>
            <a:r>
              <a:rPr lang="en-CH"/>
              <a:t>: </a:t>
            </a:r>
            <a:br>
              <a:rPr lang="de-CH" dirty="0"/>
            </a:br>
            <a:r>
              <a:rPr lang="en-CH"/>
              <a:t>Daten </a:t>
            </a:r>
            <a:r>
              <a:rPr lang="en-CH" dirty="0"/>
              <a:t>lesen</a:t>
            </a:r>
          </a:p>
        </p:txBody>
      </p:sp>
      <p:pic>
        <p:nvPicPr>
          <p:cNvPr id="12" name="Picture 2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8238EF1C-C6BB-BE4B-402F-4C62A138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8D45A6-6836-44AF-9505-0CC3164F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62" y="2440342"/>
            <a:ext cx="6584099" cy="1132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46CDD4-9033-46EC-63C8-843CA551D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646" y="128232"/>
            <a:ext cx="6245043" cy="69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5515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4644-EEC6-DD2A-0ADF-F1FFAD54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</a:t>
            </a:r>
            <a:r>
              <a:rPr lang="en-GB" dirty="0"/>
              <a:t>a</a:t>
            </a:r>
            <a:r>
              <a:rPr lang="en-CH" dirty="0"/>
              <a:t>ten aus Tabellen lesen</a:t>
            </a:r>
          </a:p>
        </p:txBody>
      </p:sp>
      <p:pic>
        <p:nvPicPr>
          <p:cNvPr id="4" name="Picture 2" descr="database table Icon 4711243">
            <a:extLst>
              <a:ext uri="{FF2B5EF4-FFF2-40B4-BE49-F238E27FC236}">
                <a16:creationId xmlns:a16="http://schemas.microsoft.com/office/drawing/2014/main" id="{349B9A5D-1EA8-3E93-228F-468ADD6A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217" y="5697199"/>
            <a:ext cx="1461496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4AC405-03C0-A817-E9BC-8753AD6D3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4507" y="1397055"/>
            <a:ext cx="5278881" cy="121820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2CB095-D194-78C2-26F2-D1ED77AE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08" y="5090956"/>
            <a:ext cx="7601059" cy="8191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9B85E8-0BC8-483D-3FC9-C4500C2DE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06" y="3065494"/>
            <a:ext cx="10127266" cy="7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867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roduktbild">
            <a:extLst>
              <a:ext uri="{FF2B5EF4-FFF2-40B4-BE49-F238E27FC236}">
                <a16:creationId xmlns:a16="http://schemas.microsoft.com/office/drawing/2014/main" id="{E31C26FE-D81A-D091-3329-4CB3FFB89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17" y="3821961"/>
            <a:ext cx="3626059" cy="36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34AA0-05D0-9DAB-CF1F-F2C65C95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300" y="1509713"/>
            <a:ext cx="11582361" cy="515143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433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433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        "type": "network switch",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        "name": "Fritz A16",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        "description": "unmanaged 16 port network switch",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        "manufacturer": "ABC",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        "price": 100,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        "</a:t>
            </a:r>
            <a:r>
              <a:rPr lang="en-GB" sz="1433" b="1" dirty="0" err="1"/>
              <a:t>port_group</a:t>
            </a:r>
            <a:r>
              <a:rPr lang="en-GB" sz="1433" b="1" dirty="0"/>
              <a:t>": [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                "amount": 16,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                "type": "RJ45",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                "speeds": "10/100/1000"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        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33" b="1" dirty="0"/>
              <a:t>}</a:t>
            </a:r>
          </a:p>
        </p:txBody>
      </p:sp>
      <p:pic>
        <p:nvPicPr>
          <p:cNvPr id="1026" name="Picture 2" descr="Produktbild">
            <a:extLst>
              <a:ext uri="{FF2B5EF4-FFF2-40B4-BE49-F238E27FC236}">
                <a16:creationId xmlns:a16="http://schemas.microsoft.com/office/drawing/2014/main" id="{6833B004-2307-4FE5-D0ED-C852F352B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19" y="1184275"/>
            <a:ext cx="3417691" cy="341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YXEL USG Flex 50 (Business, 350 Mbit/s)">
            <a:extLst>
              <a:ext uri="{FF2B5EF4-FFF2-40B4-BE49-F238E27FC236}">
                <a16:creationId xmlns:a16="http://schemas.microsoft.com/office/drawing/2014/main" id="{0F076BD7-85A3-5719-AEE0-E2E269AF6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247" y="361412"/>
            <a:ext cx="3417691" cy="341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035E3CC-179C-41DA-ECD2-0665A9FE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5010CD-5507-E89B-B9B8-36AF9F619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783" y="843122"/>
            <a:ext cx="12006019" cy="78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CH" altLang="en-US" sz="3600" dirty="0"/>
              <a:t>Wir analysieren das JSON</a:t>
            </a:r>
            <a:endParaRPr lang="en-GB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55350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CH" altLang="en-US" dirty="0"/>
              <a:t>Wie sehen die Geräte aus?</a:t>
            </a:r>
            <a:endParaRPr lang="en-GB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994FD4-C9F2-D2EA-AA67-9BEECEF88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505" y="2012835"/>
            <a:ext cx="8078614" cy="53450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{      "type": "network switch",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"name": "Fritz A16",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"description": "unmanaged 16 port network switch",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"manufacturer": "ABC",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"price": 100,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</a:t>
            </a:r>
            <a:r>
              <a:rPr lang="en-GB" sz="2205" dirty="0">
                <a:highlight>
                  <a:srgbClr val="FFFF00"/>
                </a:highlight>
              </a:rPr>
              <a:t>"</a:t>
            </a:r>
            <a:r>
              <a:rPr lang="en-GB" sz="2205" dirty="0" err="1">
                <a:highlight>
                  <a:srgbClr val="FFFF00"/>
                </a:highlight>
              </a:rPr>
              <a:t>port_group</a:t>
            </a:r>
            <a:r>
              <a:rPr lang="en-GB" sz="2205" dirty="0">
                <a:highlight>
                  <a:srgbClr val="FFFF00"/>
                </a:highlight>
              </a:rPr>
              <a:t>": </a:t>
            </a:r>
            <a:r>
              <a:rPr lang="en-GB" sz="2205" dirty="0"/>
              <a:t>[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     "amount": 16,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     "type": "RJ45",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     "speeds": "10/100/1000"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        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205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CH" sz="2205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874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CH" altLang="en-US" dirty="0"/>
              <a:t>Das Datenbankmodell</a:t>
            </a:r>
            <a:endParaRPr lang="en-GB" alt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924507" y="2012836"/>
            <a:ext cx="11593936" cy="4797552"/>
          </a:xfrm>
        </p:spPr>
        <p:txBody>
          <a:bodyPr>
            <a:normAutofit/>
          </a:bodyPr>
          <a:lstStyle/>
          <a:p>
            <a:pPr marL="258501" lvl="1" indent="0">
              <a:buNone/>
              <a:defRPr/>
            </a:pPr>
            <a:r>
              <a:rPr lang="de-CH" altLang="en-US" sz="3087" i="1" dirty="0"/>
              <a:t>Für einen Web-shop, der Netzwerkgeräte verkauft, müssen die Daten zu den Netzwerkgeräten in einer Datenbank gespeichert werden.</a:t>
            </a:r>
          </a:p>
          <a:p>
            <a:pPr marL="258501" lvl="1" indent="0">
              <a:buNone/>
              <a:defRPr/>
            </a:pPr>
            <a:r>
              <a:rPr lang="de-CH" altLang="en-US" sz="3087" i="1" dirty="0"/>
              <a:t>Die Daten liegen als </a:t>
            </a:r>
          </a:p>
          <a:p>
            <a:pPr marL="258501" lvl="1" indent="0">
              <a:buNone/>
              <a:defRPr/>
            </a:pPr>
            <a:r>
              <a:rPr lang="de-CH" altLang="en-US" sz="3087" i="1" dirty="0"/>
              <a:t>JSON vor, das Modell </a:t>
            </a:r>
          </a:p>
          <a:p>
            <a:pPr marL="258501" lvl="1" indent="0">
              <a:buNone/>
              <a:defRPr/>
            </a:pPr>
            <a:r>
              <a:rPr lang="de-CH" altLang="en-US" sz="3087" i="1" dirty="0"/>
              <a:t>Ist relativ einfach:</a:t>
            </a:r>
          </a:p>
          <a:p>
            <a:pPr marL="258501" lvl="1" indent="0">
              <a:buNone/>
              <a:defRPr/>
            </a:pPr>
            <a:endParaRPr lang="de-CH" altLang="en-US" sz="3087" i="1" dirty="0"/>
          </a:p>
          <a:p>
            <a:pPr marL="258501" lvl="1" indent="0">
              <a:buNone/>
              <a:defRPr/>
            </a:pPr>
            <a:endParaRPr lang="de-CH" altLang="en-US" sz="3087" i="1" dirty="0"/>
          </a:p>
        </p:txBody>
      </p:sp>
      <p:pic>
        <p:nvPicPr>
          <p:cNvPr id="2" name="Picture 2" descr="database table Icon 4711243">
            <a:extLst>
              <a:ext uri="{FF2B5EF4-FFF2-40B4-BE49-F238E27FC236}">
                <a16:creationId xmlns:a16="http://schemas.microsoft.com/office/drawing/2014/main" id="{EC57E034-B5B8-56CE-4438-8A4BC949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217" y="5697199"/>
            <a:ext cx="1461496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47D8C9-88C4-8A15-DE09-404F5CC6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23" y="2959364"/>
            <a:ext cx="4480748" cy="4360031"/>
          </a:xfrm>
          <a:prstGeom prst="rect">
            <a:avLst/>
          </a:prstGeom>
        </p:spPr>
      </p:pic>
      <p:pic>
        <p:nvPicPr>
          <p:cNvPr id="5" name="Picture 2" descr="ODP.NET JSON Relational Duality and Oracle Database 23c Free | by Alex Keh  | Oracle Developers | Medium">
            <a:extLst>
              <a:ext uri="{FF2B5EF4-FFF2-40B4-BE49-F238E27FC236}">
                <a16:creationId xmlns:a16="http://schemas.microsoft.com/office/drawing/2014/main" id="{8DD34BFA-8BC6-83BA-1E3D-DE3AA314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2" y="5857899"/>
            <a:ext cx="2271069" cy="1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6058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593C-72A8-0497-E0B6-A69034A2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0E7-B4BB-055D-033E-DC6A4F9A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Skript 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41DB8-1DDD-4149-6111-A64F23B75C47}"/>
              </a:ext>
            </a:extLst>
          </p:cNvPr>
          <p:cNvSpPr/>
          <p:nvPr/>
        </p:nvSpPr>
        <p:spPr>
          <a:xfrm rot="19995400">
            <a:off x="2830299" y="3120858"/>
            <a:ext cx="6791869" cy="1730580"/>
          </a:xfrm>
          <a:prstGeom prst="rect">
            <a:avLst/>
          </a:prstGeom>
          <a:noFill/>
        </p:spPr>
        <p:txBody>
          <a:bodyPr wrap="square" lIns="100817" tIns="50408" rIns="100817" bIns="50408">
            <a:spAutoFit/>
          </a:bodyPr>
          <a:lstStyle/>
          <a:p>
            <a:pPr algn="ctr"/>
            <a:r>
              <a:rPr lang="en-GB" sz="10584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42897360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CH" altLang="en-US" dirty="0"/>
              <a:t>Wir haben weitere Daten</a:t>
            </a:r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9E48-253F-E444-9F9F-541E46E81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07" y="1476635"/>
            <a:ext cx="8569431" cy="46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55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CH" altLang="en-US" dirty="0"/>
              <a:t>Wir haben weitere Daten</a:t>
            </a:r>
            <a:endParaRPr lang="en-GB" alt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18FB3A3-69AF-D67F-41E4-6824D9C37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51" y="1395137"/>
            <a:ext cx="8569431" cy="4770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F057D-A782-3DCD-A3C7-E3A28D299D4F}"/>
              </a:ext>
            </a:extLst>
          </p:cNvPr>
          <p:cNvSpPr txBox="1"/>
          <p:nvPr/>
        </p:nvSpPr>
        <p:spPr>
          <a:xfrm>
            <a:off x="1055350" y="6425806"/>
            <a:ext cx="12098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H" sz="1800" dirty="0"/>
              <a:t>ORA-40944: Cannot insert into JSON Relational Duality View 'PRODUCT_DV': </a:t>
            </a:r>
            <a:r>
              <a:rPr lang="en-CH" sz="1800" dirty="0">
                <a:solidFill>
                  <a:srgbClr val="FF0000"/>
                </a:solidFill>
              </a:rPr>
              <a:t>The input JSON document is invalid.</a:t>
            </a:r>
          </a:p>
        </p:txBody>
      </p:sp>
    </p:spTree>
    <p:extLst>
      <p:ext uri="{BB962C8B-B14F-4D97-AF65-F5344CB8AC3E}">
        <p14:creationId xmlns:p14="http://schemas.microsoft.com/office/powerpoint/2010/main" val="11779000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TPP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PPE.potx" id="{2F53D6F8-933B-4E95-B85A-CA4B820C66F1}" vid="{95047094-E423-4AC5-A43C-959A5B60CCE1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Englisch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Props1.xml><?xml version="1.0" encoding="utf-8"?>
<ds:datastoreItem xmlns:ds="http://schemas.openxmlformats.org/officeDocument/2006/customXml" ds:itemID="{7005E7E5-CCBF-44E0-8E84-BE9A73A6EC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D70EE5-50F1-416E-BB57-1A9A24CDC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B0D4CA-187D-4056-ADE4-5BA4E3A87073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HTPPE</Template>
  <TotalTime>0</TotalTime>
  <Words>1615</Words>
  <Application>Microsoft Macintosh PowerPoint</Application>
  <PresentationFormat>Benutzerdefiniert</PresentationFormat>
  <Paragraphs>376</Paragraphs>
  <Slides>38</Slides>
  <Notes>28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Open Sans</vt:lpstr>
      <vt:lpstr>ＭＳ Ｐゴシック</vt:lpstr>
      <vt:lpstr>Arial</vt:lpstr>
      <vt:lpstr>Courier New</vt:lpstr>
      <vt:lpstr>HTPPE</vt:lpstr>
      <vt:lpstr>JSON oder relational  wie flexibel sind die Duality Views?</vt:lpstr>
      <vt:lpstr>PowerPoint-Präsentation</vt:lpstr>
      <vt:lpstr>Ausgangslage</vt:lpstr>
      <vt:lpstr>PowerPoint-Präsentation</vt:lpstr>
      <vt:lpstr>Wie sehen die Geräte aus?</vt:lpstr>
      <vt:lpstr>Das Datenbankmodell</vt:lpstr>
      <vt:lpstr>PowerPoint-Präsentation</vt:lpstr>
      <vt:lpstr>Wir haben weitere Daten</vt:lpstr>
      <vt:lpstr>Wir haben weitere Daten</vt:lpstr>
      <vt:lpstr>Wir haben da ein neues Gerät</vt:lpstr>
      <vt:lpstr>Datenmodell erweitern</vt:lpstr>
      <vt:lpstr>PowerPoint-Präsentation</vt:lpstr>
      <vt:lpstr>Wir haben wieder ein neues Gerät</vt:lpstr>
      <vt:lpstr>Wir haben da ein neues Gerät</vt:lpstr>
      <vt:lpstr>Dann müssen wir die Datenstruktur anpassen</vt:lpstr>
      <vt:lpstr>Neue Datenstruktur</vt:lpstr>
      <vt:lpstr>PowerPoint-Präsentation</vt:lpstr>
      <vt:lpstr>Wäre da nicht eine Dokument DB besser?</vt:lpstr>
      <vt:lpstr>PowerPoint-Präsentation</vt:lpstr>
      <vt:lpstr>Gäbe es da noch andere Lösungen?</vt:lpstr>
      <vt:lpstr>PowerPoint-Präsentation</vt:lpstr>
      <vt:lpstr>Fazit</vt:lpstr>
      <vt:lpstr>Fazit: Duality View</vt:lpstr>
      <vt:lpstr>Fazit: Dokument Datenbank</vt:lpstr>
      <vt:lpstr>Fazit: Duality View mit Flexibilität</vt:lpstr>
      <vt:lpstr>Gäbe es da noch andere Lösungen?</vt:lpstr>
      <vt:lpstr>PowerPoint-Präsentation</vt:lpstr>
      <vt:lpstr>Wir haben da ein neues Gerät</vt:lpstr>
      <vt:lpstr>Fazit: Duality View mit @flex für “Overflow”</vt:lpstr>
      <vt:lpstr>PowerPoint-Präsentation</vt:lpstr>
      <vt:lpstr>PowerPoint-Präsentation</vt:lpstr>
      <vt:lpstr>Datenmodell als Tabellen umsetzen</vt:lpstr>
      <vt:lpstr>Daten einfügen und als JSON selektieren</vt:lpstr>
      <vt:lpstr>DUALITY VIEW</vt:lpstr>
      <vt:lpstr>DUALITY VIEW zum Zweiten</vt:lpstr>
      <vt:lpstr>DUALITY VIEW : Daten einfügen</vt:lpstr>
      <vt:lpstr>DUALITY VIEW :  Daten lesen</vt:lpstr>
      <vt:lpstr>Daten aus Tabellen lesen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the climate in a room with IoT and OCI </dc:title>
  <dc:creator>Andrea Kennel</dc:creator>
  <cp:lastModifiedBy>Andrea Kennel</cp:lastModifiedBy>
  <cp:revision>41</cp:revision>
  <dcterms:created xsi:type="dcterms:W3CDTF">2022-05-11T13:41:11Z</dcterms:created>
  <dcterms:modified xsi:type="dcterms:W3CDTF">2024-07-25T12:02:51Z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