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/>
    <p:restoredTop sz="94629"/>
  </p:normalViewPr>
  <p:slideViewPr>
    <p:cSldViewPr snapToGrid="0" snapToObjects="1">
      <p:cViewPr>
        <p:scale>
          <a:sx n="254" d="100"/>
          <a:sy n="254" d="100"/>
        </p:scale>
        <p:origin x="-5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E7A1C-FC62-5B4E-AC31-8A5CC182CE5E}" type="datetimeFigureOut"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D1580-04C7-D44A-A430-F30F9CDB9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4705-9E62-A944-AEBF-B773509E0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9570-C257-E642-B57E-A072578A4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FF73-84F1-C645-88C0-14E2CED7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2225-6C24-D144-93F7-68D5C380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7CA2-FBD0-E246-80E4-4A0B15EF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D1A8-0566-2048-8BF6-B46940F4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39A3-C57E-954D-A97C-1717D95E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EE8F-1E7A-5A46-BB6D-8494C439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0D96-2293-8649-9D3A-DC253D4D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1EFB-5F95-EB41-A294-69B544A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1E8B-163B-8646-A369-7C32A92BA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101BB-BE4B-D748-9F0A-C54C78FC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93D5-6958-D44B-8958-56F92A28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A8CE-9EDE-C848-87D7-054B4441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69D6-2141-5F41-96C2-B5EC7A6E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38E9-E730-7F49-9392-64207B23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4146-EC1E-C943-B323-1F9B83D0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634C-F90C-E04B-9E98-5FF50EF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C337-C70E-3042-AF7C-49E540B2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6A41-44A3-DD43-863F-B3119411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E169-41D6-C54B-8321-83816F3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A9E14-BF27-E44A-93BE-074C4E55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F310-8A9E-4842-853E-0BE75429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7A31-9AB5-E747-9BED-0B724195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2321-2C05-FE4B-88A3-CB3EA9A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BB89-16C9-DA4B-B790-9ED77477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0AB1-8DA5-0B47-94BD-38367068A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05D0-0E89-1045-A4C7-2BD71205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53CB9-7DEF-6E4A-BAB8-88DDD792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53E3-7504-7F49-B3A9-F3DD6802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4419-D0C4-A441-9C54-9AA8CBCD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7956-F2BE-E64D-813D-B2E1BA4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9C57-76EF-CF49-B996-FB47AD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31340-6138-7847-BB0A-529B90FC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66FDC-A408-114D-8E40-F3FEAD44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51088-1619-7A4B-97BE-475E90036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C474F-FF4B-0040-BF7B-77C7B15D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3EE4F-2072-F346-8403-3DF06A69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A926C-1293-2C4C-9386-2119A42D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E43D-7078-9448-9EDA-29E18FBA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F5819-F01C-D24F-9B08-436E80A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94256-D75A-A846-91AE-F10F397E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E7E48-C362-2244-8B0A-E9285A3F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E0107-C1EC-D24A-8CA8-4116070A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3AF50-5C96-8B4C-A2C6-D75430D0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725D-3DB3-0449-AC26-67F2A11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70B7-BBFD-F644-BFB0-2DD327E8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F402-B4B5-864A-8F6A-2D656FD0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E47A-61F8-6A4A-98B2-7D93D8801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2BB2-6436-F248-A0EC-FC61A310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28D0-038D-9E4E-91B2-1D011CA3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7E15-A156-1542-8260-AACC04A8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513-ABA6-3D4C-9A14-81395113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1B4A9-4A7A-7C48-B402-3E259D92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1D44A-4193-C047-89D6-521B5D58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68D7E-4844-244D-A486-F4455388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043C2-8E82-6E43-B051-35A5D6BC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F9B3-5802-1742-B4A5-3CCFB2AE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E4A75-D6EA-B04A-BA94-18501152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7597-D4C6-0E40-B13C-72132734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00BE-5AB2-8847-8DB1-37FFE559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2DFD-BC6D-964B-9280-4FF7D9E3D23C}" type="datetimeFigureOut"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EEB42-5E38-4F48-B475-5BBD1B5DF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42EE-1F1F-EC49-869B-7BC8969E6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66BB-4C1D-8440-939A-179FC542F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687" y="58890"/>
            <a:ext cx="4613189" cy="291236"/>
          </a:xfrm>
        </p:spPr>
        <p:txBody>
          <a:bodyPr>
            <a:normAutofit/>
          </a:bodyPr>
          <a:lstStyle/>
          <a:p>
            <a:r>
              <a:rPr lang="en-US" sz="1143" b="1" dirty="0"/>
              <a:t>Research Direction 2 (section: Dictionaries)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9BF0932-032A-B848-AD3B-62D5ACF9B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900772"/>
                  </p:ext>
                </p:extLst>
              </p:nvPr>
            </p:nvGraphicFramePr>
            <p:xfrm>
              <a:off x="373779" y="394491"/>
              <a:ext cx="1671640" cy="32306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Learning to Understand Phrases by Embedding the Dictionary (DictRep)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F.Hill et al., 2015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500743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Training a LSTM-RNN, 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with input == dictionary definitions 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and output == Word2Vec word embeddings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to create a reverse dictionary that can also be exploited to answer crosswords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018211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LSTM: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gates: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600" i="0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new</a:t>
                          </a:r>
                          <a:r>
                            <a:rPr lang="en-US" sz="600" i="0" baseline="0" dirty="0"/>
                            <a:t> contribution</a:t>
                          </a:r>
                          <a:r>
                            <a:rPr lang="en-US" sz="600" i="0" dirty="0"/>
                            <a:t>:</a:t>
                          </a:r>
                          <a:r>
                            <a:rPr lang="en-US" sz="6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memory cell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600" i="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output: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br>
                            <a:rPr lang="da-DK" sz="600" i="0" dirty="0"/>
                          </a:br>
                          <a:endParaRPr lang="en-US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Training input = encoding of the sentence </a:t>
                          </a:r>
                          <a:r>
                            <a:rPr lang="en-US" sz="600" i="1" dirty="0"/>
                            <a:t>s</a:t>
                          </a:r>
                          <a:r>
                            <a:rPr lang="en-US" sz="600" i="1" baseline="-25000" dirty="0"/>
                            <a:t>c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(the dictionary definition) 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Training output: word embedding </a:t>
                          </a:r>
                          <a:r>
                            <a:rPr lang="en-US" sz="600" i="1" dirty="0"/>
                            <a:t>v</a:t>
                          </a:r>
                          <a:r>
                            <a:rPr lang="en-US" sz="600" i="1" baseline="-25000" dirty="0"/>
                            <a:t>c</a:t>
                          </a:r>
                          <a:r>
                            <a:rPr lang="en-US" sz="600" i="0" baseline="0" dirty="0"/>
                            <a:t> 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(Word2Vec-CBOW, 8 bln words of online text)</a:t>
                          </a:r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600" i="0" dirty="0"/>
                            <a:t>Reverse dictionary: returns the word that is closest to Map(</a:t>
                          </a:r>
                          <a:r>
                            <a:rPr lang="en-US" sz="600" i="1" dirty="0"/>
                            <a:t>s</a:t>
                          </a:r>
                          <a:r>
                            <a:rPr lang="en-US" sz="600" i="1" baseline="-25000" dirty="0"/>
                            <a:t>c</a:t>
                          </a:r>
                          <a:r>
                            <a:rPr lang="en-US" sz="600" i="0" dirty="0"/>
                            <a:t>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Using several dictionaries, and the 1</a:t>
                          </a:r>
                          <a:r>
                            <a:rPr lang="en-US" sz="600" i="0" baseline="30000" dirty="0"/>
                            <a:t>st</a:t>
                          </a:r>
                          <a:r>
                            <a:rPr lang="en-US" sz="600" i="0" dirty="0"/>
                            <a:t> sentence in a Wikipedia article</a:t>
                          </a:r>
                          <a:br>
                            <a:rPr lang="en-US" sz="600" i="0" dirty="0"/>
                          </a:br>
                          <a:endParaRPr lang="en-US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Cross-lingual reverse dictionaries: 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create a bilingual embedding space with any of the known methods;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train from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𝐸𝑁𝐺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600" i="0" dirty="0"/>
                            <a:t> to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𝐸𝑁𝐺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600" i="0" baseline="0" dirty="0"/>
                            <a:t> in the </a:t>
                          </a:r>
                          <a:r>
                            <a:rPr lang="en-US" sz="600" i="0" dirty="0"/>
                            <a:t>bilingual embedding space. Get the nearest neighbor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𝐹𝑅𝐸</m:t>
                                  </m:r>
                                </m:sup>
                              </m:sSubSup>
                            </m:oMath>
                          </a14:m>
                          <a:endParaRPr lang="en-US" sz="600" i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9BF0932-032A-B848-AD3B-62D5ACF9B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900772"/>
                  </p:ext>
                </p:extLst>
              </p:nvPr>
            </p:nvGraphicFramePr>
            <p:xfrm>
              <a:off x="373779" y="394491"/>
              <a:ext cx="1671640" cy="32306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Learning to Understand Phrases by Embedding the Dictionary (DictRep)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F.Hill et al., 2015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52251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Training a LSTM-RNN, 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with input == dictionary definitions 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and output == Word2Vec word embeddings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to create a reverse dictionary that can also be exploited to answer crosswords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98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2" t="-41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13FE74-00DE-0447-BDAC-F520D023D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441652"/>
                  </p:ext>
                </p:extLst>
              </p:nvPr>
            </p:nvGraphicFramePr>
            <p:xfrm>
              <a:off x="324148" y="3715553"/>
              <a:ext cx="2234455" cy="309336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3445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Building word embeddings from dictionary definitions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Ács et al., 2017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39486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Mechanism to build word embeddings from the graph of dictionary definitions. It also aims to improve the rendition of rare words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734140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Word vectors are defined not by count distributions, but by interconnections between words in the dictionary.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b="0" i="0" baseline="0" dirty="0"/>
                            <a:t>Steps:</a:t>
                          </a:r>
                        </a:p>
                        <a:p>
                          <a:pPr marL="396000" lvl="1" indent="-228600">
                            <a:buFont typeface="+mj-lt"/>
                            <a:buAutoNum type="arabicPeriod"/>
                          </a:pPr>
                          <a:r>
                            <a:rPr lang="en-US" sz="600" i="0" dirty="0"/>
                            <a:t>We preprocess the dictionary and convert it into the Definition Graph.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“A :  b c d…” =</a:t>
                          </a:r>
                          <a:r>
                            <a:rPr lang="en-US" sz="600" i="0" dirty="0">
                              <a:sym typeface="Wingdings" pitchFamily="2" charset="2"/>
                            </a:rPr>
                            <a:t>=&gt;</a:t>
                          </a:r>
                          <a:r>
                            <a:rPr lang="en-US" sz="600" i="0" dirty="0"/>
                            <a:t>  b </a:t>
                          </a:r>
                          <a:r>
                            <a:rPr lang="en-US" sz="600" i="0" dirty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sz="600" i="0" dirty="0"/>
                            <a:t>A</a:t>
                          </a:r>
                        </a:p>
                        <a:p>
                          <a:pPr marL="396000" lvl="1" indent="-228600">
                            <a:buFont typeface="+mj-lt"/>
                            <a:buAutoNum type="arabicPeriod"/>
                          </a:pPr>
                          <a:r>
                            <a:rPr lang="en-US" sz="600" i="0" dirty="0"/>
                            <a:t>Apply iterative algorithm to find the Ouroboros set: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the entire vocabulary can be defined in terms of it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It defines itself fully (self-contained)</a:t>
                          </a:r>
                        </a:p>
                        <a:p>
                          <a:pPr marL="396000" lvl="1" indent="-228600">
                            <a:buFont typeface="+mj-lt"/>
                            <a:buAutoNum type="arabicPeriod"/>
                          </a:pPr>
                          <a:r>
                            <a:rPr lang="en-US" sz="600" i="0" dirty="0"/>
                            <a:t>Vectors in </a:t>
                          </a:r>
                          <a:r>
                            <a:rPr lang="el-GR" sz="600" i="0" dirty="0"/>
                            <a:t>Ω</a:t>
                          </a:r>
                          <a:r>
                            <a:rPr lang="en-US" sz="600" i="0" dirty="0"/>
                            <a:t> </a:t>
                          </a:r>
                          <a:r>
                            <a:rPr lang="en-US" sz="600" i="0" dirty="0">
                              <a:sym typeface="Wingdings" pitchFamily="2" charset="2"/>
                            </a:rPr>
                            <a:t>= basis of the vector space,</a:t>
                          </a:r>
                          <a:br>
                            <a:rPr lang="en-US" sz="600" i="0" dirty="0">
                              <a:sym typeface="Wingdings" pitchFamily="2" charset="2"/>
                            </a:rPr>
                          </a:br>
                          <a:r>
                            <a:rPr lang="en-US" sz="600" i="0" dirty="0">
                              <a:sym typeface="Wingdings" pitchFamily="2" charset="2"/>
                            </a:rPr>
                            <a:t>Map words onto V</a:t>
                          </a:r>
                          <a:br>
                            <a:rPr lang="en-US" sz="600" i="0" dirty="0">
                              <a:sym typeface="Wingdings" pitchFamily="2" charset="2"/>
                            </a:rPr>
                          </a:br>
                          <a:endParaRPr lang="en-US" sz="600" i="0" dirty="0"/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To deal with cycles in step (2):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For each cycle we spot, pick a ‘defining node’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All the edges that go from the outside of the Defining Set to the inside of it are removed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In (3), the vector of a non-basis word </a:t>
                          </a:r>
                          <a:r>
                            <a:rPr lang="en-US" sz="600" i="1" dirty="0"/>
                            <a:t>w</a:t>
                          </a:r>
                          <a:r>
                            <a:rPr lang="en-US" sz="600" i="0" dirty="0"/>
                            <a:t> is set to be the weighted sum of its direct predecessors: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600" i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587829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Notes: 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merging the entries of multi-sense words, by simply concatenating the definitions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the iterative algorithm eliminates nodes, connecting directly predecessors to successors (…)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can use weighted edges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3967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13FE74-00DE-0447-BDAC-F520D023D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441652"/>
                  </p:ext>
                </p:extLst>
              </p:nvPr>
            </p:nvGraphicFramePr>
            <p:xfrm>
              <a:off x="324148" y="3715553"/>
              <a:ext cx="2234455" cy="309336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3445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Building word embeddings from dictionary definitions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Ács et al., 2017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4819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Mechanism to build word embeddings from the graph of dictionary definitions. It also aims to improve the rendition of rare words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908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5" t="-30464" b="-33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613954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Notes: 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merging the entries of multi-sense words, by simply concatenating the definitions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the iterative algorithm eliminates nodes, connecting directly predecessors to successors (…)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- can use weighted edges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3967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F64E3D-F725-524B-9459-73F97DF4D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95143"/>
              </p:ext>
            </p:extLst>
          </p:nvPr>
        </p:nvGraphicFramePr>
        <p:xfrm>
          <a:off x="2558603" y="3715554"/>
          <a:ext cx="1064318" cy="12017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4318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Building word embeddings from dictionary definitions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i="1" dirty="0"/>
                        <a:t>What about using a Graph Neural Network?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r>
                        <a:rPr lang="en-US" sz="600" b="0" i="0" dirty="0"/>
                        <a:t>“Another avenue of research </a:t>
                      </a:r>
                    </a:p>
                    <a:p>
                      <a:r>
                        <a:rPr lang="en-US" sz="600" b="0" i="0" dirty="0"/>
                        <a:t>we intend to pursue is to consolidate prediction- and dictionary-based  embeddings into a hybrid model that combines the advantages of both.”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AD5CAF5-4D0A-6B4D-B67A-6AC5AFE286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9546342"/>
                  </p:ext>
                </p:extLst>
              </p:nvPr>
            </p:nvGraphicFramePr>
            <p:xfrm>
              <a:off x="2489213" y="388861"/>
              <a:ext cx="2234454" cy="306875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34454">
                      <a:extLst>
                        <a:ext uri="{9D8B030D-6E8A-4147-A177-3AD203B41FA5}">
                          <a16:colId xmlns:a16="http://schemas.microsoft.com/office/drawing/2014/main" val="2243564191"/>
                        </a:ext>
                      </a:extLst>
                    </a:gridCol>
                  </a:tblGrid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Embedding Senses via Dictionary Bootstrapping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3236857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Kang &amp; Sohn, 2016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310213"/>
                      </a:ext>
                    </a:extLst>
                  </a:tr>
                  <a:tr h="239486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Uses a message-passing framework and regression training to create word embeddings that deal with multiple meanings 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266266"/>
                      </a:ext>
                    </a:extLst>
                  </a:tr>
                  <a:tr h="2295434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Vocabulary V of disambiguated words + Set O of plain words in the definitions;</a:t>
                          </a:r>
                          <a:r>
                            <a:rPr lang="da-DK" sz="600" i="0" baseline="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m:rPr>
                                  <m:sty m:val="p"/>
                                </m:rPr>
                                <a:rPr lang="da-DK" sz="6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defString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Each word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600" i="0" dirty="0"/>
                            <a:t> is disambiguated: </a:t>
                          </a:r>
                          <a:r>
                            <a:rPr lang="en-US" sz="600" b="0" i="0" dirty="0">
                              <a:latin typeface="+mj-lt"/>
                            </a:rPr>
                            <a:t>w.POS.n_sense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Objective of DiBoot: From </a:t>
                          </a:r>
                          <a:r>
                            <a:rPr lang="en-US" sz="600" i="1" dirty="0"/>
                            <a:t>D=(V,O,d()),</a:t>
                          </a:r>
                          <a:r>
                            <a:rPr lang="en-US" sz="600" i="0" dirty="0"/>
                            <a:t> compute the </a:t>
                          </a:r>
                          <a:r>
                            <a:rPr lang="en-US" sz="600" i="1" dirty="0"/>
                            <a:t>e</a:t>
                          </a:r>
                          <a:r>
                            <a:rPr lang="en-US" sz="600" i="1" baseline="-25000" dirty="0"/>
                            <a:t>i</a:t>
                          </a:r>
                          <a:r>
                            <a:rPr lang="en-US" sz="600" i="0" dirty="0"/>
                            <a:t>-s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600" i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Resolving ambiguities: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600" i="0" dirty="0"/>
                            <a:t>Final representation of a plain word = learned combination of its disambiguations</a:t>
                          </a:r>
                          <a:br>
                            <a:rPr lang="en-US" sz="6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sz="600" i="0" dirty="0"/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600" i="0" dirty="0"/>
                            <a:t>The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600" i="0" dirty="0"/>
                            <a:t> can be computed exploiting Bayes’ Theorem:</a:t>
                          </a:r>
                          <a:r>
                            <a:rPr lang="en-US" sz="600" i="0" baseline="0" dirty="0"/>
                            <a:t> uniform or exponential prior, and the following posterior:</a:t>
                          </a:r>
                          <a:br>
                            <a:rPr lang="en-US" sz="600" i="0" baseline="0" dirty="0"/>
                          </a:b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600" b="0" i="0" baseline="0" dirty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𝑣𝑗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600" i="0" dirty="0"/>
                            <a:t> = exp{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600" i="0" dirty="0"/>
                            <a:t> }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>
                              <a:solidFill>
                                <a:schemeClr val="tx1"/>
                              </a:solidFill>
                            </a:rPr>
                            <a:t>The trainset has solution embeddings; train by linear regression (minimizing the distance, with a regularization term)</a:t>
                          </a:r>
                          <a:br>
                            <a:rPr lang="en-US" sz="600" i="0" dirty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da-DK" sz="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da-DK" sz="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6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6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da-DK" sz="600" b="0" i="1" baseline="-250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  <m:d>
                                        <m:dPr>
                                          <m:ctrlPr>
                                            <a:rPr lang="da-DK" sz="6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6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da-DK" sz="600" b="0" i="1" baseline="-250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da-DK" sz="6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a-DK" sz="6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e>
                                  </m:d>
                                  <m:r>
                                    <a:rPr lang="da-DK" sz="600" b="0" i="1" baseline="30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l-GR" sz="6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600" b="0" i="1" baseline="-25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6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6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da-DK" sz="600" b="0" i="1" baseline="-250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en-US" sz="600" i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600" i="0" dirty="0"/>
                            <a:t>-s must be linearly combined to update 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600" i="0" dirty="0"/>
                            <a:t> :</a:t>
                          </a:r>
                          <a:br>
                            <a:rPr lang="en-US" sz="6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600" b="0" i="1" baseline="-250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𝑣𝑖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a-DK" sz="600" b="0" i="1" baseline="-25000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nary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600" b="0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The training, alternatively: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600" i="0" dirty="0"/>
                            <a:t>Freezes the v</a:t>
                          </a:r>
                          <a:r>
                            <a:rPr lang="en-US" sz="600" i="0" baseline="-25000" dirty="0">
                              <a:latin typeface="+mn-lt"/>
                            </a:rPr>
                            <a:t>i</a:t>
                          </a:r>
                          <a:r>
                            <a:rPr lang="en-US" sz="600" i="0" dirty="0"/>
                            <a:t>-s and updates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da-DK" sz="600" b="0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a14:m>
                          <a:endParaRPr lang="da-DK" sz="600" b="0" i="0" dirty="0">
                            <a:ea typeface="Cambria Math" panose="02040503050406030204" pitchFamily="18" charset="0"/>
                          </a:endParaRP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600" i="0" dirty="0"/>
                            <a:t>Updates the v</a:t>
                          </a:r>
                          <a:r>
                            <a:rPr lang="en-US" sz="600" i="0" baseline="-25000" dirty="0">
                              <a:latin typeface="+mn-lt"/>
                            </a:rPr>
                            <a:t>i</a:t>
                          </a:r>
                          <a:r>
                            <a:rPr lang="en-US" sz="600" i="0" dirty="0"/>
                            <a:t>-s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10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AD5CAF5-4D0A-6B4D-B67A-6AC5AFE286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9546342"/>
                  </p:ext>
                </p:extLst>
              </p:nvPr>
            </p:nvGraphicFramePr>
            <p:xfrm>
              <a:off x="2489213" y="388861"/>
              <a:ext cx="2234454" cy="306875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34454">
                      <a:extLst>
                        <a:ext uri="{9D8B030D-6E8A-4147-A177-3AD203B41FA5}">
                          <a16:colId xmlns:a16="http://schemas.microsoft.com/office/drawing/2014/main" val="2243564191"/>
                        </a:ext>
                      </a:extLst>
                    </a:gridCol>
                  </a:tblGrid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Embedding Senses via Dictionary Bootstrapping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3236857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Kang &amp; Sohn, 2016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310213"/>
                      </a:ext>
                    </a:extLst>
                  </a:tr>
                  <a:tr h="24819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Uses a message-passing framework and regression training to create word embeddings that deal with multiple meanings 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266266"/>
                      </a:ext>
                    </a:extLst>
                  </a:tr>
                  <a:tr h="24983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8" t="-23232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0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504305C-842E-E44F-9C85-864DAB675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08673"/>
                  </p:ext>
                </p:extLst>
              </p:nvPr>
            </p:nvGraphicFramePr>
            <p:xfrm>
              <a:off x="7645056" y="4550972"/>
              <a:ext cx="1671640" cy="182505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HybridVec: Hybrid Distributional and Definitional Word Vectors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Iyer &amp; Mei,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39486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Experiments with a RNN, Seq2Seq and Variational AutoEncoder in order to include definitional WVs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027884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LSTM baseline: standard LM with softmax over the definition. Weights are not tied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Seq2Seq: 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- each definition word is embedded and passed through a 2-LSTM encoder </a:t>
                          </a:r>
                          <a:r>
                            <a:rPr lang="da-DK" sz="600" i="0" dirty="0">
                              <a:sym typeface="Wingdings" pitchFamily="2" charset="2"/>
                            </a:rPr>
                            <a:t> definitional embedding</a:t>
                          </a:r>
                          <a:r>
                            <a:rPr lang="da-DK" sz="600" i="0" dirty="0"/>
                            <a:t> </a:t>
                          </a:r>
                          <a:r>
                            <a:rPr lang="da-DK" sz="600" i="1" dirty="0"/>
                            <a:t>h</a:t>
                          </a:r>
                          <a:r>
                            <a:rPr lang="da-DK" sz="600" i="0" dirty="0"/>
                            <a:t> 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- 2-LSTM decoder: neg-log-likelihood between the predicted def.word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600" i="0" dirty="0"/>
                            <a:t> and the solution for each word</a:t>
                          </a:r>
                          <a:r>
                            <a:rPr lang="da-DK" sz="600" i="0" baseline="0" dirty="0"/>
                            <a:t> in the def., </a:t>
                          </a:r>
                          <a:r>
                            <a:rPr lang="da-DK" sz="600" i="1" baseline="0" dirty="0"/>
                            <a:t>d</a:t>
                          </a:r>
                          <a:r>
                            <a:rPr lang="da-DK" sz="600" i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b="0" i="0" dirty="0"/>
                            <a:t>Variational AutoEncoder </a:t>
                          </a:r>
                          <a:endParaRPr lang="en-US" sz="600" i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504305C-842E-E44F-9C85-864DAB675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08673"/>
                  </p:ext>
                </p:extLst>
              </p:nvPr>
            </p:nvGraphicFramePr>
            <p:xfrm>
              <a:off x="7645056" y="4550972"/>
              <a:ext cx="1671640" cy="182505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HybridVec: Hybrid Distributional and Definitional Word Vectors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Iyer &amp; Mei,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963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Experiments with a RNN, Seq2Seq and Variational AutoEncoder in order to include definitional WVs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076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7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8597076-75EF-B143-B0AB-5F09C93318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441768"/>
                  </p:ext>
                </p:extLst>
              </p:nvPr>
            </p:nvGraphicFramePr>
            <p:xfrm>
              <a:off x="5260180" y="391713"/>
              <a:ext cx="1671640" cy="264325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Learning Distributed Representations of Sentences from Unlabelled Data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F.Hill et al., 2016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26571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Devising 2 methods (SDAE and FastSent) to get sentence embeddings from unsupervised data. Comparison of several methods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545953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SkipTought: 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Encoder-decoder with an RNN. The given sentence S</a:t>
                          </a:r>
                          <a:r>
                            <a:rPr lang="da-DK" sz="600" i="0" baseline="-25000" dirty="0"/>
                            <a:t>i</a:t>
                          </a:r>
                          <a:r>
                            <a:rPr lang="da-DK" sz="600" i="0" dirty="0"/>
                            <a:t> is encoded, and 2 decoders (with teacher-forcing on each word) predict S</a:t>
                          </a:r>
                          <a:r>
                            <a:rPr lang="da-DK" sz="600" i="0" baseline="-25000" dirty="0"/>
                            <a:t>i-1</a:t>
                          </a:r>
                          <a:r>
                            <a:rPr lang="da-DK" sz="600" i="0" dirty="0"/>
                            <a:t> and S</a:t>
                          </a:r>
                          <a:r>
                            <a:rPr lang="da-DK" sz="600" i="0" baseline="-25000" dirty="0"/>
                            <a:t>i+1</a:t>
                          </a:r>
                          <a:r>
                            <a:rPr lang="da-DK" sz="600" i="0" dirty="0"/>
                            <a:t>. The final result/purpose of the model is the encoder.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Paragraph Vector; DictRep; CaptionRep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Sequential Denoising Autoencoder: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LSTM-based encoder-decoder. Trained to predict the original source sentence S, given a corrupted version N(S|p</a:t>
                          </a:r>
                          <a:r>
                            <a:rPr lang="da-DK" sz="600" i="0" baseline="-25000" dirty="0"/>
                            <a:t>0</a:t>
                          </a:r>
                          <a:r>
                            <a:rPr lang="da-DK" sz="600" i="0" dirty="0"/>
                            <a:t>, p</a:t>
                          </a:r>
                          <a:r>
                            <a:rPr lang="da-DK" sz="600" i="0" baseline="-25000" dirty="0"/>
                            <a:t>x</a:t>
                          </a:r>
                          <a:r>
                            <a:rPr lang="da-DK" sz="600" i="0" dirty="0"/>
                            <a:t>). 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p</a:t>
                          </a:r>
                          <a:r>
                            <a:rPr lang="da-DK" sz="600" i="0" baseline="-25000" dirty="0"/>
                            <a:t>0</a:t>
                          </a:r>
                          <a:r>
                            <a:rPr lang="da-DK" sz="600" i="0" baseline="0" dirty="0"/>
                            <a:t> =</a:t>
                          </a:r>
                          <a:r>
                            <a:rPr lang="da-DK" sz="600" i="0" baseline="-25000" dirty="0"/>
                            <a:t> </a:t>
                          </a:r>
                          <a:r>
                            <a:rPr lang="da-DK" sz="600" i="0" baseline="0" dirty="0"/>
                            <a:t>P. of dropping </a:t>
                          </a:r>
                          <a:r>
                            <a:rPr lang="da-DK" sz="600" i="1" baseline="0" dirty="0"/>
                            <a:t>w</a:t>
                          </a:r>
                          <a:r>
                            <a:rPr lang="da-DK" sz="600" i="0" baseline="0" dirty="0"/>
                            <a:t> ; </a:t>
                          </a:r>
                          <a:br>
                            <a:rPr lang="da-DK" sz="600" i="0" baseline="0" dirty="0"/>
                          </a:br>
                          <a:r>
                            <a:rPr lang="da-DK" sz="600" i="0" dirty="0"/>
                            <a:t>p</a:t>
                          </a:r>
                          <a:r>
                            <a:rPr lang="da-DK" sz="600" i="0" baseline="-25000" dirty="0"/>
                            <a:t>x </a:t>
                          </a:r>
                          <a:r>
                            <a:rPr lang="da-DK" sz="600" i="0" baseline="0" dirty="0"/>
                            <a:t>= P. of swapping (non-overlapping) bigrams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baseline="0" dirty="0"/>
                            <a:t>FastSent: Operate on </a:t>
                          </a:r>
                          <a:r>
                            <a:rPr lang="da-DK" sz="600" i="0" dirty="0"/>
                            <a:t>S</a:t>
                          </a:r>
                          <a:r>
                            <a:rPr lang="da-DK" sz="600" i="0" baseline="-25000" dirty="0"/>
                            <a:t>i</a:t>
                          </a:r>
                          <a:r>
                            <a:rPr lang="da-DK" sz="600" i="0" baseline="0" dirty="0"/>
                            <a:t> ,</a:t>
                          </a:r>
                          <a:r>
                            <a:rPr lang="da-DK" sz="600" i="0" dirty="0"/>
                            <a:t>S</a:t>
                          </a:r>
                          <a:r>
                            <a:rPr lang="da-DK" sz="600" i="0" baseline="-25000" dirty="0"/>
                            <a:t>i-1</a:t>
                          </a:r>
                          <a:r>
                            <a:rPr lang="da-DK" sz="600" i="0" dirty="0"/>
                            <a:t> and S</a:t>
                          </a:r>
                          <a:r>
                            <a:rPr lang="da-DK" sz="600" i="0" baseline="-25000" dirty="0"/>
                            <a:t>i+1</a:t>
                          </a:r>
                          <a:r>
                            <a:rPr lang="da-DK" sz="600" i="0" baseline="0" dirty="0"/>
                            <a:t> as BOWs.</a:t>
                          </a:r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Using word embeddings, since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𝑆𝑖</m:t>
                                  </m:r>
                                </m:sub>
                                <m:sup/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da-DK" sz="600" i="0" baseline="0" dirty="0"/>
                            <a:t> </a:t>
                          </a:r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600" i="0" dirty="0"/>
                            <a:t>Using the Toronto Books Corpus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8597076-75EF-B143-B0AB-5F09C93318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441768"/>
                  </p:ext>
                </p:extLst>
              </p:nvPr>
            </p:nvGraphicFramePr>
            <p:xfrm>
              <a:off x="5260180" y="391713"/>
              <a:ext cx="1671640" cy="264325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Learning Distributed Representations of Sentences from Unlabelled Data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F.Hill et al., 2016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963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Devising 2 methods (SDAE and FastSent) to get sentence embeddings from unsupervised data. Comparison of several methods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8943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58" t="-39333" r="-758" b="-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58398D7-0E64-8147-BA93-E08CB29ED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302723"/>
                  </p:ext>
                </p:extLst>
              </p:nvPr>
            </p:nvGraphicFramePr>
            <p:xfrm>
              <a:off x="7645056" y="394563"/>
              <a:ext cx="1671640" cy="306305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>
                              <a:solidFill>
                                <a:schemeClr val="tx1"/>
                              </a:solidFill>
                            </a:rPr>
                            <a:t>Auto-Encoding Dictionary Definitions into Consistent Word Embeddings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Bosc &amp; Vincent,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26571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Creating Word Embeddings by autoencoding the definition, with a Consistency Penalized AutoEncoder. 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944234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Defined words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600" i="0" dirty="0"/>
                            <a:t> ; in-def words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600" i="0" baseline="0" dirty="0"/>
                            <a:t> </a:t>
                          </a:r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Create the definition embedding </a:t>
                          </a:r>
                          <a:r>
                            <a:rPr lang="da-DK" sz="600" i="1" dirty="0"/>
                            <a:t>h</a:t>
                          </a:r>
                          <a:r>
                            <a:rPr lang="da-DK" sz="600" i="0" dirty="0"/>
                            <a:t> with a LSTM: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𝐿𝑆𝑇𝑀𝐸</m:t>
                              </m:r>
                              <m:r>
                                <a:rPr lang="da-DK" sz="6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600" b="0" i="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a-DK" sz="6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oMath>
                          </a14:m>
                          <a:endParaRPr lang="da-DK" sz="600" b="0" i="0" dirty="0">
                            <a:ea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1" dirty="0"/>
                            <a:t>E</a:t>
                          </a:r>
                          <a:r>
                            <a:rPr lang="da-DK" sz="600" i="0" dirty="0"/>
                            <a:t> = input embeddings for in-def words. We can use the model to refine pre-trained embeddings</a:t>
                          </a:r>
                          <a:br>
                            <a:rPr lang="da-DK" sz="600" i="0" dirty="0"/>
                          </a:br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Autoencoder training objective: get the original definition, as a Bag-Of-Words. </a:t>
                          </a:r>
                          <a:br>
                            <a:rPr lang="da-DK" sz="600" i="0" dirty="0"/>
                          </a:br>
                          <a:r>
                            <a:rPr lang="da-DK" sz="600" i="0" dirty="0"/>
                            <a:t>Generates words 1 by 1 with a softmax on </a:t>
                          </a:r>
                          <a:r>
                            <a:rPr lang="da-DK" sz="600" i="1" dirty="0"/>
                            <a:t>E’</a:t>
                          </a:r>
                          <a:r>
                            <a:rPr lang="da-DK" sz="600" i="0" dirty="0"/>
                            <a:t>, although we are interested in </a:t>
                          </a:r>
                          <a:r>
                            <a:rPr lang="da-DK" sz="600" i="1" dirty="0"/>
                            <a:t>h</a:t>
                          </a:r>
                          <a:r>
                            <a:rPr lang="da-DK" sz="600" i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Soft weight-tying between E and H (Consistncy Penalty):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sSup>
                                    <m:sSupPr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a-DK" sz="600" b="0" i="1" baseline="-2500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da-DK" sz="600" b="0" i="1" baseline="-250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(…)</m:t>
                              </m:r>
                            </m:oMath>
                          </a14:m>
                          <a:endParaRPr lang="da-DK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1 embedding per word (no multi-sense), multiple definitions are concatenated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The model should produce similar embeddings for words with similar definitions</a:t>
                          </a:r>
                          <a:endParaRPr lang="en-US" sz="600" i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58398D7-0E64-8147-BA93-E08CB29ED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302723"/>
                  </p:ext>
                </p:extLst>
              </p:nvPr>
            </p:nvGraphicFramePr>
            <p:xfrm>
              <a:off x="7645056" y="394563"/>
              <a:ext cx="1671640" cy="306305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>
                              <a:solidFill>
                                <a:schemeClr val="tx1"/>
                              </a:solidFill>
                            </a:rPr>
                            <a:t>Auto-Encoding Dictionary Definitions into Consistent Word Embeddings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Bosc &amp; Vincent, 2018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963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Creating Word Embeddings by autoencoding the definition, with a Consistency Penalized AutoEncoder. 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3141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E10E36D-8C63-1747-AABB-09E6809F0F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567"/>
                  </p:ext>
                </p:extLst>
              </p:nvPr>
            </p:nvGraphicFramePr>
            <p:xfrm>
              <a:off x="5708491" y="3429000"/>
              <a:ext cx="1671640" cy="335985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2394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Dict2vec : LearningWord Embeddings using Lexical Dictionaries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Tissier et al., 2017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500743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Starting from Word2Vec-SkipGram, adding: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- Moving vectors closer, if there is a co-occurrence in their dictionary definitions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- Moving vectors apart, based on random negative sampling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1969226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Skip-gram: it iterates over all (target, context) pairs (w</a:t>
                          </a:r>
                          <a:r>
                            <a:rPr lang="en-US" sz="600" i="0" baseline="-25000" dirty="0"/>
                            <a:t>t</a:t>
                          </a:r>
                          <a:r>
                            <a:rPr lang="en-US" sz="600" i="0" dirty="0"/>
                            <a:t>,w</a:t>
                          </a:r>
                          <a:r>
                            <a:rPr lang="en-US" sz="600" i="0" baseline="-25000" dirty="0"/>
                            <a:t>c</a:t>
                          </a:r>
                          <a:r>
                            <a:rPr lang="en-US" sz="600" i="0" dirty="0"/>
                            <a:t>) from every window of the corpus, and tries to predict w</a:t>
                          </a:r>
                          <a:r>
                            <a:rPr lang="en-US" sz="600" i="0" normalizeH="0" baseline="-25000" dirty="0"/>
                            <a:t>c</a:t>
                          </a:r>
                          <a:r>
                            <a:rPr lang="en-US" sz="600" i="0" dirty="0"/>
                            <a:t> knowing w</a:t>
                          </a:r>
                          <a:r>
                            <a:rPr lang="en-US" sz="600" i="0" baseline="-25000" dirty="0"/>
                            <a:t>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baseline="0" dirty="0"/>
                            <a:t>Strong pairs if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600" i="0" baseline="0" dirty="0"/>
                          </a:b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da-DK" sz="600" b="0" i="0" baseline="0" dirty="0"/>
                                <m:t>Weak</m:t>
                              </m:r>
                              <m:r>
                                <m:rPr>
                                  <m:nor/>
                                </m:rPr>
                                <a:rPr lang="en-US" sz="600" i="0" baseline="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600" i="0" baseline="0" dirty="0"/>
                                <m:t>pairs</m:t>
                              </m:r>
                              <m:r>
                                <m:rPr>
                                  <m:nor/>
                                </m:rPr>
                                <a:rPr lang="en-US" sz="600" i="0" baseline="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600" i="0" baseline="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600" i="0" baseline="0" dirty="0"/>
                                <m:t> : 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𝑋𝑂𝑅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Promotion to strong pair if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da-DK" sz="6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𝐾𝑁𝑁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600" i="0" baseline="0" dirty="0"/>
                            <a:t> (using cosine_sim on pretrained embeddings)</a:t>
                          </a:r>
                          <a:br>
                            <a:rPr lang="en-US" sz="600" i="0" baseline="0" dirty="0"/>
                          </a:br>
                          <a:endParaRPr lang="en-US" sz="6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,</m:t>
                              </m:r>
                              <m:sSub>
                                <m:sSubPr>
                                  <m:ctrlPr>
                                    <a:rPr lang="en-US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Cost function for positive sampling (gravity):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br>
                            <a:rPr lang="da-DK" sz="600" b="0" i="1" baseline="0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6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  <m:d>
                                    <m:d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</m:e>
                              </m:nary>
                            </m:oMath>
                          </a14:m>
                          <a:br>
                            <a:rPr lang="da-DK" sz="600" b="0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6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  <m:d>
                                    <m:d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endParaRPr lang="en-US" sz="6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baseline="0" dirty="0"/>
                            <a:t>Cost function for negative sampling (dispersion):</a:t>
                          </a:r>
                          <a:br>
                            <a:rPr lang="en-US" sz="6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𝑙𝑓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600" i="0" baseline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E10E36D-8C63-1747-AABB-09E6809F0F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567"/>
                  </p:ext>
                </p:extLst>
              </p:nvPr>
            </p:nvGraphicFramePr>
            <p:xfrm>
              <a:off x="5708491" y="3429000"/>
              <a:ext cx="1671640" cy="335985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71640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Dict2vec : LearningWord Embeddings using Lexical Dictionaries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Tissier et al., 2017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52251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Starting from Word2Vec-SkipGram, adding: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- Moving vectors closer, if there is a co-occurrence in their dictionary definitions</a:t>
                          </a:r>
                          <a:br>
                            <a:rPr lang="en-US" sz="600" b="0" i="1" dirty="0"/>
                          </a:br>
                          <a:r>
                            <a:rPr lang="en-US" sz="600" b="0" i="1" dirty="0"/>
                            <a:t>- Moving vectors apart, based on random negative sampling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24280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752" t="-38542" b="-16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7B7A6CB-EB46-7C4B-AAB1-1B5C49C0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297441"/>
                  </p:ext>
                </p:extLst>
              </p:nvPr>
            </p:nvGraphicFramePr>
            <p:xfrm>
              <a:off x="9686254" y="388861"/>
              <a:ext cx="1929106" cy="325812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29106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1924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Retrofitting Word Vectors into Sense Level Representations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SDU’s IMADA,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239486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Leveraging the antonyms to locate the synonims, and the synonims to refine each word sense.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2260555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baseline="0" dirty="0"/>
                            <a:t>LC(w</a:t>
                          </a:r>
                          <a:r>
                            <a:rPr lang="da-DK" sz="600" i="0" baseline="-25000" dirty="0"/>
                            <a:t>i</a:t>
                          </a:r>
                          <a:r>
                            <a:rPr lang="da-DK" sz="600" i="0" baseline="0" dirty="0"/>
                            <a:t>) = {w</a:t>
                          </a:r>
                          <a:r>
                            <a:rPr lang="da-DK" sz="600" i="0" baseline="-25000" dirty="0"/>
                            <a:t>ij</a:t>
                          </a:r>
                          <a:r>
                            <a:rPr lang="da-DK" sz="600" i="0" baseline="0" dirty="0"/>
                            <a:t>, syn(w</a:t>
                          </a:r>
                          <a:r>
                            <a:rPr lang="da-DK" sz="600" i="0" baseline="-25000" dirty="0"/>
                            <a:t>ij</a:t>
                          </a:r>
                          <a:r>
                            <a:rPr lang="da-DK" sz="600" i="0" baseline="0" dirty="0"/>
                            <a:t>), ant(w</a:t>
                          </a:r>
                          <a:r>
                            <a:rPr lang="da-DK" sz="600" i="0" baseline="-25000" dirty="0"/>
                            <a:t>ij</a:t>
                          </a:r>
                          <a:r>
                            <a:rPr lang="da-DK" sz="600" i="0" baseline="0" dirty="0"/>
                            <a:t>)}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baseline="0" dirty="0"/>
                            <a:t>Target word label function: L</a:t>
                          </a:r>
                          <a:r>
                            <a:rPr lang="en-US" sz="600" i="0" baseline="30000" dirty="0"/>
                            <a:t>w</a:t>
                          </a:r>
                          <a:r>
                            <a:rPr lang="en-US" sz="600" i="0" baseline="0" dirty="0"/>
                            <a:t>(u) = 1 if u==w, else 0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baseline="0" dirty="0"/>
                            <a:t>Ns-sv (considering the syn.s individually) has better results than Ns-sv-sum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baseline="0" dirty="0"/>
                            <a:t>Loss function: </a:t>
                          </a:r>
                          <a:br>
                            <a:rPr lang="da-DK" sz="600" b="0" i="1" baseline="0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𝑠𝑦𝑛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∏"/>
                                          <m:supHide m:val="on"/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𝑎𝑛𝑡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600" b="0" i="0" baseline="0" dirty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6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600" b="0" i="0" baseline="0" dirty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600" b="0" i="0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L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30000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u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) = 1</m:t>
                                      </m:r>
                                    </m:e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unc>
                                        <m:func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a-DK" sz="600" b="0" i="0" baseline="0" dirty="0">
                                          <a:latin typeface="Cambria Math" panose="02040503050406030204" pitchFamily="18" charset="0"/>
                                        </a:rPr>
                                        <m:t>otherwise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sz="600" i="0" baseline="0" dirty="0"/>
                            <a:t> 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600" b="0" i="0" baseline="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600" b="0" i="0" baseline="0" dirty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600" b="0" i="0" baseline="0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da-DK" sz="600" b="0" i="0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br>
                            <a:rPr lang="da-DK" sz="600" b="0" i="0" baseline="0" dirty="0"/>
                          </a:b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𝑎𝑛𝑡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600" b="0" i="0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L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30000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u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)</m:t>
                                      </m:r>
                                    </m:sup>
                                  </m:sSup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[1−</m:t>
                                      </m:r>
                                      <m:func>
                                        <m:func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6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6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L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30000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u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600" i="0" baseline="0" dirty="0"/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sz="6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baseline="0" dirty="0"/>
                            <a:t>Algorithm phases:</a:t>
                          </a:r>
                          <a:br>
                            <a:rPr lang="en-US" sz="600" i="0" baseline="0" dirty="0"/>
                          </a:br>
                          <a:r>
                            <a:rPr lang="en-US" sz="600" i="0" baseline="0" dirty="0"/>
                            <a:t>for each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sz="600" i="0" baseline="0" dirty="0"/>
                            <a:t> : find LC(</a:t>
                          </a:r>
                          <a:r>
                            <a:rPr lang="en-US" sz="600" i="1" baseline="0" dirty="0"/>
                            <a:t>w</a:t>
                          </a:r>
                          <a:r>
                            <a:rPr lang="en-US" sz="600" i="0" baseline="0" dirty="0"/>
                            <a:t>)</a:t>
                          </a:r>
                          <a:br>
                            <a:rPr lang="en-US" sz="600" i="0" baseline="0" dirty="0"/>
                          </a:br>
                          <a:r>
                            <a:rPr lang="en-US" sz="600" i="0" baseline="0" dirty="0"/>
                            <a:t>    for each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6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</m:oMath>
                          </a14:m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        for each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6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𝑠𝑦𝑛</m:t>
                              </m:r>
                              <m:d>
                                <m:d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600" i="0" baseline="0" dirty="0"/>
                          </a:br>
                          <a:r>
                            <a:rPr lang="da-DK" sz="600" i="0" baseline="0" dirty="0"/>
                            <a:t>            for each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m:rPr>
                                  <m:brk m:alnAt="7"/>
                                </m:rP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𝑎𝑛𝑡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600" i="0" baseline="0" dirty="0"/>
                            <a:t> : do …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baseline="0" dirty="0"/>
                            <a:t>Finally, aggregate the updated synonyms of w</a:t>
                          </a:r>
                          <a:r>
                            <a:rPr lang="en-US" sz="600" i="0" baseline="-25000" dirty="0"/>
                            <a:t>j</a:t>
                          </a:r>
                          <a:r>
                            <a:rPr lang="en-US" sz="600" i="0" baseline="0" dirty="0"/>
                            <a:t> with the word’s pre-trained vecto</a:t>
                          </a:r>
                          <a:r>
                            <a:rPr lang="en-US" sz="600" b="0" i="0" baseline="0" dirty="0"/>
                            <a:t>r</a:t>
                          </a:r>
                          <a:r>
                            <a:rPr lang="en-US" sz="600" i="0" baseline="0" dirty="0"/>
                            <a:t> </a:t>
                          </a:r>
                          <a:r>
                            <a:rPr lang="en-US" sz="600" b="1" i="0" baseline="0" dirty="0"/>
                            <a:t>x</a:t>
                          </a:r>
                          <a:r>
                            <a:rPr lang="en-US" sz="600" i="0" baseline="-25000" dirty="0"/>
                            <a:t>w</a:t>
                          </a:r>
                          <a:r>
                            <a:rPr lang="en-US" sz="600" i="0" baseline="0" dirty="0"/>
                            <a:t>, to generate the j-th sense:</a:t>
                          </a:r>
                          <a:br>
                            <a:rPr lang="en-US" sz="6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1" i="1" baseline="0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6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1" i="1" baseline="0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𝑠𝑦𝑛</m:t>
                                  </m:r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6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600" b="1" i="1" baseline="0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sz="600" i="0" baseline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7B7A6CB-EB46-7C4B-AAB1-1B5C49C0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297441"/>
                  </p:ext>
                </p:extLst>
              </p:nvPr>
            </p:nvGraphicFramePr>
            <p:xfrm>
              <a:off x="9686254" y="388861"/>
              <a:ext cx="1929106" cy="325812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29106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2481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Retrofitting Word Vectors into Sense Level Representations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16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SDU’s IMADA, 2019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24819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Leveraging the antonyms to locate the synonims, and the synonims to refine each word sense.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26006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654" t="-25728" b="-14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C9399FC-394D-A348-B636-39F70D5E6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159707"/>
                  </p:ext>
                </p:extLst>
              </p:nvPr>
            </p:nvGraphicFramePr>
            <p:xfrm>
              <a:off x="3835021" y="3718915"/>
              <a:ext cx="1704306" cy="267408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0430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68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RetrofittingWord Vectors to Semantic Lexicons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83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M.Faruqui et al., 2015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41111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Adjust pretrained word vectors, using the information and node-connections of semantic relations.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919279">
                    <a:tc>
                      <a:txBody>
                        <a:bodyPr/>
                        <a:lstStyle/>
                        <a:p>
                          <a:r>
                            <a:rPr lang="en-US" sz="6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Semantic lexicons provide type-level information: synonymy, hypernymy,</a:t>
                          </a:r>
                          <a:br>
                            <a:rPr lang="en-US" sz="600" i="0" dirty="0"/>
                          </a:br>
                          <a:r>
                            <a:rPr lang="en-US" sz="600" i="0" dirty="0"/>
                            <a:t>hyponymy, and paraphrase relations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Vocabulary V, ontology </a:t>
                          </a:r>
                          <a:r>
                            <a:rPr lang="el-GR" sz="600" i="0" dirty="0"/>
                            <a:t>Ω </a:t>
                          </a:r>
                          <a:r>
                            <a:rPr lang="da-DK" sz="600" i="0" dirty="0"/>
                            <a:t>as a graph (V,E)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600" i="0" dirty="0"/>
                            <a:t>We want the final word vectors to be close to their pre-trained version, and to their adjacent nodes in </a:t>
                          </a:r>
                          <a:r>
                            <a:rPr lang="el-GR" sz="600" i="0" dirty="0"/>
                            <a:t>Ω</a:t>
                          </a:r>
                          <a:r>
                            <a:rPr lang="da-DK" sz="600" i="0" dirty="0"/>
                            <a:t> . The loss will be:</a:t>
                          </a:r>
                          <a:br>
                            <a:rPr lang="da-DK" sz="6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da-DK" sz="600" b="0" i="1" baseline="30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6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||</m:t>
                                          </m:r>
                                          <m:r>
                                            <a:rPr lang="da-DK" sz="600" b="0" i="1" baseline="300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nary>
                                      <m:r>
                                        <a:rPr lang="da-DK" sz="6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en-US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At start, </a:t>
                          </a:r>
                          <a14:m>
                            <m:oMath xmlns:m="http://schemas.openxmlformats.org/officeDocument/2006/math"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da-DK" sz="6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b="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600" i="0" dirty="0"/>
                            <a:t>. Then, ~10 iterative updates</a:t>
                          </a:r>
                          <a:r>
                            <a:rPr lang="en-US" sz="600" i="0" baseline="0" dirty="0"/>
                            <a:t> bring to convergence:</a:t>
                          </a:r>
                          <a:br>
                            <a:rPr lang="en-US" sz="6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6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6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a-DK" sz="6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:(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𝑖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𝑗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)∈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̂"/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6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:(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𝑖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,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𝑗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)∈</m:t>
                                      </m:r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da-DK" sz="600" b="0" i="1" baseline="0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a-DK" sz="6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en-US" sz="6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600" i="0" dirty="0"/>
                            <a:t>Experiments use </a:t>
                          </a:r>
                          <a:r>
                            <a:rPr lang="el-GR" sz="600" i="0" dirty="0"/>
                            <a:t>Ω</a:t>
                          </a:r>
                          <a:r>
                            <a:rPr lang="da-DK" sz="600" i="0" dirty="0"/>
                            <a:t> = the paraphrase database PPDB; WordNet; FrameNet (not good because too abstract &amp; imprecise) </a:t>
                          </a:r>
                          <a:endParaRPr lang="en-US" sz="600" i="0" dirty="0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C9399FC-394D-A348-B636-39F70D5E6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159707"/>
                  </p:ext>
                </p:extLst>
              </p:nvPr>
            </p:nvGraphicFramePr>
            <p:xfrm>
              <a:off x="3835021" y="3718915"/>
              <a:ext cx="1704306" cy="267408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0430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468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dirty="0"/>
                            <a:t>RetrofittingWord Vectors to Semantic Lexicons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1683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600" i="0" dirty="0"/>
                            <a:t>By M.Faruqui et al., 2015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9634">
                    <a:tc>
                      <a:txBody>
                        <a:bodyPr/>
                        <a:lstStyle/>
                        <a:p>
                          <a:r>
                            <a:rPr lang="en-US" sz="600" b="0" i="1" dirty="0"/>
                            <a:t>Adjust pretrained word vectors, using the information and node-connections of semantic relations.</a:t>
                          </a:r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9192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314" marR="65314" marT="32657" marB="3265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3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248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1576</Words>
  <Application>Microsoft Macintosh PowerPoint</Application>
  <PresentationFormat>Widescreen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Research Direction 2 (section: Dictionaries)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Direction 2 (section: Dictionaries)</dc:title>
  <dc:creator>Andrea Lekkas</dc:creator>
  <cp:lastModifiedBy>Andrea Lekkas</cp:lastModifiedBy>
  <cp:revision>14</cp:revision>
  <dcterms:created xsi:type="dcterms:W3CDTF">2019-08-18T10:21:01Z</dcterms:created>
  <dcterms:modified xsi:type="dcterms:W3CDTF">2020-02-14T15:46:43Z</dcterms:modified>
</cp:coreProperties>
</file>