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61" r:id="rId2"/>
    <p:sldId id="263" r:id="rId3"/>
    <p:sldId id="262" r:id="rId4"/>
    <p:sldId id="258" r:id="rId5"/>
    <p:sldId id="257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kkas" initials="AL" lastIdx="1" clrIdx="0">
    <p:extLst>
      <p:ext uri="{19B8F6BF-5375-455C-9EA6-DF929625EA0E}">
        <p15:presenceInfo xmlns:p15="http://schemas.microsoft.com/office/powerpoint/2012/main" userId="S::gzt740@alumni.ku.dk::c9b6fe38-a724-4df4-8d82-e25605f6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95710"/>
  </p:normalViewPr>
  <p:slideViewPr>
    <p:cSldViewPr snapToGrid="0" snapToObjects="1">
      <p:cViewPr varScale="1">
        <p:scale>
          <a:sx n="74" d="100"/>
          <a:sy n="74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D2BF-2E11-B74E-8A5E-48E3F40BA848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8F10-F9F0-5348-A4BE-3F031206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6B1E-BD65-D24B-9687-0E0819A165D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Perplexity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BF0932-032A-B848-AD3B-62D5ACF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711"/>
              </p:ext>
            </p:extLst>
          </p:nvPr>
        </p:nvGraphicFramePr>
        <p:xfrm>
          <a:off x="829167" y="783298"/>
          <a:ext cx="2262833" cy="4017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Evaluating Rewards for Question Generation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Hoskin &amp; Riedel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Using several different evaluation measures on a Question Generation Architecture (also with LM and adversarial discriminator).</a:t>
                      </a:r>
                    </a:p>
                    <a:p>
                      <a:r>
                        <a:rPr lang="en-US" sz="800" b="0" i="1" dirty="0"/>
                        <a:t>Higher scores (NOT(==)) Better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Task: generate a question, given a doc (context), and the answer marked in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Idea: instead of using as the objective only the ground-truth solution, add a fine-tuning phase with other scores (eg. BLEU, LM perplexity)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Model: Seq2Seq, with attention, and answer encoder. Uses beam 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+ Adversarial training: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Generate questions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Train a discriminator, that must distinguish between generated Qs and ground-truth Qs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Fine-tune the generator, with a reward for fooling the discrim.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Through old-fashioned human evaluation, we discover 3 failures: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LM metric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QA metric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The discriminator is useless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2488D7-5142-0C4F-84D6-4B688C97E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60801"/>
              </p:ext>
            </p:extLst>
          </p:nvPr>
        </p:nvGraphicFramePr>
        <p:xfrm>
          <a:off x="3715806" y="783298"/>
          <a:ext cx="2262834" cy="4736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4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Can you compare perplexity across different segmentations?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Blog, By Sebastian J. Mielke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Perplexities over different segmentation granularities (i.e., words, subwords, or characters) aren't directly comparable, but the log-likelihoods that are hidden inside them are — and those can always be converted to perplexities for any given level.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  <a:endParaRPr lang="en-US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ppl</a:t>
                      </a:r>
                      <a:r>
                        <a:rPr lang="en-US" sz="800" i="0" baseline="-25000" dirty="0"/>
                        <a:t>word</a:t>
                      </a:r>
                      <a:r>
                        <a:rPr lang="en-US" sz="800" i="0" dirty="0"/>
                        <a:t> = exp( - log (p(text)) / N</a:t>
                      </a:r>
                      <a:r>
                        <a:rPr lang="en-US" sz="800" i="0" baseline="-25000" dirty="0"/>
                        <a:t>words</a:t>
                      </a:r>
                      <a:r>
                        <a:rPr lang="en-US" sz="800" i="0" dirty="0"/>
                        <a:t>)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ppl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 = exp( - log (p(text)) / N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We can compute log(p(text)) with the product of probabilities over any decompositions (words, chars, …)</a:t>
                      </a:r>
                      <a:br>
                        <a:rPr lang="en-US" sz="800" i="0" dirty="0"/>
                      </a:br>
                      <a:endParaRPr lang="en-US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Word-level models are closed-Vocab., whereas open-V models can potentially predict any sequence of units, thus spreading their probability mass.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We can only compare distributions on perplexity if they have the same support set of strings.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i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With subwords: while the ppl-per-prediction token is not comparable, we can still compute ppl</a:t>
                      </a:r>
                      <a:r>
                        <a:rPr lang="en-US" sz="800" i="0" baseline="-25000" dirty="0"/>
                        <a:t>word</a:t>
                      </a:r>
                      <a:r>
                        <a:rPr lang="en-US" sz="800" i="0" dirty="0"/>
                        <a:t> and ppl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The logarithm of the product is the sum of logarithms, so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-log(p(text)) =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                 -[ log (p(w1)) + log(p(w2)) +…]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Bits Per Character: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-log</a:t>
                      </a:r>
                      <a:r>
                        <a:rPr lang="en-GB" sz="800" baseline="-25000" dirty="0"/>
                        <a:t>2</a:t>
                      </a:r>
                      <a:r>
                        <a:rPr lang="en-GB" sz="800" dirty="0"/>
                        <a:t> P(x</a:t>
                      </a:r>
                      <a:r>
                        <a:rPr lang="en-GB" sz="800" baseline="-25000" dirty="0"/>
                        <a:t>t+1</a:t>
                      </a:r>
                      <a:r>
                        <a:rPr lang="en-GB" sz="800" dirty="0"/>
                        <a:t> | y</a:t>
                      </a:r>
                      <a:r>
                        <a:rPr lang="en-GB" sz="800" baseline="-25000" dirty="0"/>
                        <a:t>t</a:t>
                      </a:r>
                      <a:r>
                        <a:rPr lang="en-GB" sz="800" dirty="0"/>
                        <a:t>)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Also as: -1/T *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t=1</a:t>
                      </a:r>
                      <a:r>
                        <a:rPr lang="da-DK" sz="800" baseline="30000" dirty="0"/>
                        <a:t>T</a:t>
                      </a:r>
                      <a:r>
                        <a:rPr lang="da-DK" sz="800" dirty="0"/>
                        <a:t> </a:t>
                      </a:r>
                      <a:r>
                        <a:rPr lang="en-GB" sz="800" dirty="0"/>
                        <a:t>log</a:t>
                      </a:r>
                      <a:r>
                        <a:rPr lang="en-GB" sz="800" baseline="-25000" dirty="0"/>
                        <a:t>2</a:t>
                      </a:r>
                      <a:r>
                        <a:rPr lang="en-GB" sz="800" dirty="0"/>
                        <a:t> P(x</a:t>
                      </a:r>
                      <a:r>
                        <a:rPr lang="en-GB" sz="800" baseline="-25000" dirty="0"/>
                        <a:t>t</a:t>
                      </a:r>
                      <a:r>
                        <a:rPr lang="en-GB" sz="8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BA7D05-18DE-7E4C-A84B-AC8CE229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01208"/>
              </p:ext>
            </p:extLst>
          </p:nvPr>
        </p:nvGraphicFramePr>
        <p:xfrm>
          <a:off x="6650573" y="783298"/>
          <a:ext cx="2262835" cy="31638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5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Are All Languages Equally Hard to Language-Model?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Cotterell, Mielke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Introducing Multi-Text evaluation (across translated utterances) and BPEC. Comparing LMs on different languages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Fixed-V LMs use &lt;unk&gt; tokens to represent OOV words. Here, we compare open-V char-level LSTM-LMs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Multi-text: </a:t>
                      </a:r>
                      <a:r>
                        <a:rPr lang="en-US" sz="800" i="1" dirty="0"/>
                        <a:t>k</a:t>
                      </a:r>
                      <a:r>
                        <a:rPr lang="en-US" sz="800" i="0" dirty="0"/>
                        <a:t>-way translations of the same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Bits Per English Character;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BPEC =  1/(|h</a:t>
                      </a:r>
                      <a:r>
                        <a:rPr lang="en-US" sz="800" i="0" baseline="-25000" dirty="0"/>
                        <a:t>ENG</a:t>
                      </a:r>
                      <a:r>
                        <a:rPr lang="en-US" sz="800" i="0" dirty="0"/>
                        <a:t>|+1) *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i=1</a:t>
                      </a:r>
                      <a:r>
                        <a:rPr lang="da-DK" sz="800" baseline="30000" dirty="0"/>
                        <a:t>|h|+1</a:t>
                      </a:r>
                      <a:r>
                        <a:rPr lang="da-DK" sz="800" dirty="0"/>
                        <a:t> P(c</a:t>
                      </a:r>
                      <a:r>
                        <a:rPr lang="da-DK" sz="800" i="0" baseline="-25000" dirty="0"/>
                        <a:t>i</a:t>
                      </a:r>
                      <a:r>
                        <a:rPr lang="da-DK" sz="800" dirty="0"/>
                        <a:t>|h)</a:t>
                      </a:r>
                      <a:br>
                        <a:rPr lang="da-DK" sz="800" dirty="0"/>
                      </a:br>
                      <a:r>
                        <a:rPr lang="da-DK" sz="800" dirty="0"/>
                        <a:t>can also be aggregated over utterances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There is a significant BPEC difference when 1 of the 2 languages has a greater inflectional morphology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(either 1) more difficult or 2) our models can’t cope)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The difference disappears when lemmatizing</a:t>
                      </a:r>
                      <a:endParaRPr lang="en-US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Evaluation measures for Word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4A7F92C-B82F-D847-AA1F-42327E3F3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969122"/>
                  </p:ext>
                </p:extLst>
              </p:nvPr>
            </p:nvGraphicFramePr>
            <p:xfrm>
              <a:off x="727596" y="711701"/>
              <a:ext cx="11584905" cy="752359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84199">
                      <a:extLst>
                        <a:ext uri="{9D8B030D-6E8A-4147-A177-3AD203B41FA5}">
                          <a16:colId xmlns:a16="http://schemas.microsoft.com/office/drawing/2014/main" val="1596167564"/>
                        </a:ext>
                      </a:extLst>
                    </a:gridCol>
                    <a:gridCol w="1360968">
                      <a:extLst>
                        <a:ext uri="{9D8B030D-6E8A-4147-A177-3AD203B41FA5}">
                          <a16:colId xmlns:a16="http://schemas.microsoft.com/office/drawing/2014/main" val="1779021733"/>
                        </a:ext>
                      </a:extLst>
                    </a:gridCol>
                    <a:gridCol w="5266660">
                      <a:extLst>
                        <a:ext uri="{9D8B030D-6E8A-4147-A177-3AD203B41FA5}">
                          <a16:colId xmlns:a16="http://schemas.microsoft.com/office/drawing/2014/main" val="2658566150"/>
                        </a:ext>
                      </a:extLst>
                    </a:gridCol>
                    <a:gridCol w="2573078">
                      <a:extLst>
                        <a:ext uri="{9D8B030D-6E8A-4147-A177-3AD203B41FA5}">
                          <a16:colId xmlns:a16="http://schemas.microsoft.com/office/drawing/2014/main" val="676864543"/>
                        </a:ext>
                      </a:extLst>
                    </a:gridCol>
                  </a:tblGrid>
                  <a:tr h="3335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Paper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Authors &amp; Date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Notes (e.g. method, data)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Measures used</a:t>
                          </a: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258738"/>
                      </a:ext>
                    </a:extLst>
                  </a:tr>
                  <a:tr h="7368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Wiktionary-Based Word Embeddings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Gerard de Melo (Tsinghua University, Beijing) , 2015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Treating words with different language tags as distinct entities with separate vectors.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Utilizing triples </a:t>
                          </a:r>
                          <a:r>
                            <a:rPr lang="en-GB" sz="800" i="1" dirty="0"/>
                            <a:t>(w1, r, w2)</a:t>
                          </a:r>
                          <a:r>
                            <a:rPr lang="en-GB" sz="800" i="0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GB" sz="800" i="0" dirty="0"/>
                            <a:t> {synonymy, </a:t>
                          </a:r>
                          <a:r>
                            <a:rPr lang="en-GB" sz="800" i="1" dirty="0"/>
                            <a:t>translation</a:t>
                          </a:r>
                          <a:r>
                            <a:rPr lang="en-GB" sz="800" i="0" dirty="0"/>
                            <a:t>, derivation, …}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Modifying input vectors. Those come from two well-known sources. 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/>
                            <a:t>pretrained word2vec vectors (Mikolov et al., 2013a) released by Google. Trained on a Google News dataset consisting of about 100B word. The vocabulary size is 3,000,000. However, out of these 3,000,000, actually 2,070,978 terms contain a space, most of which are multi-word expressions or named entities. Thus, the number of genuine words is much smaller.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/>
                            <a:t>As a second vector dataset, we experiment with the pre-trained vectors from the GloVe project (Pennington et al., 2014), which they obtained by applying their algorithm to data from a CommonCrawl corpus consisting of 840B word tokens. While the corpus is larger, it should be noted that CommonCrawl contains a lot of rather noisy Web data.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Semantic relatedness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, using the cosine similarity between word vectors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E.g.: </a:t>
                          </a: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German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 semantic relatedness results, evaluated in terms of Spearman’s rank correlation coefficient and coverage: UKP30, GUR65, GUR350, ZG222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Spanish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 semantic relatedness, on RG65, MC30, WS353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French semantic relatedness, on JI65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GB" sz="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6123302"/>
                      </a:ext>
                    </a:extLst>
                  </a:tr>
                  <a:tr h="5507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Dict2vec : LearningWord Embeddings using Lexical Dictionaries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J.Tissier (Univ. Lyon, UJM Saint-Etienne), 2017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Dict2vec adds new co-occurrences information, based on the terms occurring in the definitions of a word.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We distinguish word pairs for which one/both words appear in the definition of the other (strong/weak pairs)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Modification to the Skip-gram variant of Mikolov’s Word2Vec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Vocabulary from a Wikipedia dump; getting the definitions: Cambridge, Oxford, Collins and dictionary.com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Word similarity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On a number of datasets: MC-30, MTurk-287 MTurk-771, RG-65, RW, SimVerb-3500, WordSim-353, YP-130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Baselines: Word2Vec-SkipGram, FastText. </a:t>
                          </a: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They also tried GloVe but its results were lower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Text classification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931871"/>
                      </a:ext>
                    </a:extLst>
                  </a:tr>
                  <a:tr h="5817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Auto-Encoding Dictionary Definitions into Consistent Word Embeddings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i="0" dirty="0"/>
                            <a:t>T.Bosc &amp; P.Vincent (Université de Montréal), 2018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Autoencode the dictionary definition for a word (this rep. is the real target) and then recreate it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Dictionary source: WordNet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Our baselines are regular distributional models: GloVe and word2vec. We compare these models to the autoencoder model without (AE) and with (CPAE) the consistency penalty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Semantic relatedness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Cosine similarity between the corresponding word vectors - then Spearman’s corr.</a:t>
                          </a:r>
                          <a:b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MEN, RG, WS353, SCWS and MTurk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Test benchmarks for the </a:t>
                          </a:r>
                          <a:r>
                            <a:rPr lang="en-US" sz="800" b="1" i="0" dirty="0">
                              <a:solidFill>
                                <a:schemeClr val="tx1"/>
                              </a:solidFill>
                            </a:rPr>
                            <a:t>similarity</a:t>
                          </a: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 relation includes SimLex999 (Hill et al., 2016) and SimLex333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46866"/>
                      </a:ext>
                    </a:extLst>
                  </a:tr>
                  <a:tr h="5507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RetrofittingWord Vectors to Semantic Lexicons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800" i="0" baseline="0" dirty="0"/>
                            <a:t>M. Faruqui (Carnegie Mellon University, Pittsburgh), 2015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The method encourages the new vectors to be (1) similar to the vectors of related word types and (2) similar to their pre-trained distributional representations.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Sources: as alternatives: PPDB, WordNet (,FrameNet)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Baselines: GloVe, Word2Vec-SkipGram, Global Context, MULTIlingual (their own)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Word Similarity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: WS-353, RG-65, MEN. </a:t>
                          </a:r>
                          <a:b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Cosine similarity -&gt; Spearman correlation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Syntactic Relation 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(SYN-REL) of analogous word pairs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Synonym Selection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 (TOEFL): select the semantically closest word to a target from a list of four candidates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770768"/>
                      </a:ext>
                    </a:extLst>
                  </a:tr>
                  <a:tr h="5507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193478"/>
                      </a:ext>
                    </a:extLst>
                  </a:tr>
                  <a:tr h="5817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7230359"/>
                      </a:ext>
                    </a:extLst>
                  </a:tr>
                  <a:tr h="5817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7483949"/>
                      </a:ext>
                    </a:extLst>
                  </a:tr>
                  <a:tr h="426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6736773"/>
                      </a:ext>
                    </a:extLst>
                  </a:tr>
                  <a:tr h="3335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315629"/>
                      </a:ext>
                    </a:extLst>
                  </a:tr>
                  <a:tr h="3335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 by Generative Pre-Training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A.Radford et al. (OpenAI), 2018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First, we use a language modeling objective on the unlabeled data to learn the initial parameters of a model. Subsequently, we adapt these parameters to a target task using the corresponding supervised objective.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Standard Language Modeling objective. Using a multi-layer (12) Transformer decoder.</a:t>
                          </a:r>
                          <a:br>
                            <a:rPr lang="en-GB" sz="800" dirty="0"/>
                          </a:br>
                          <a:r>
                            <a:rPr lang="en-GB" sz="800" dirty="0"/>
                            <a:t>BPE: BytePair Encoding vocabulary, that operates at subword level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GPT-1 is pre-trained on the Books Corpus dataset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Downstream tasks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Natural Language Inference i.e. textual entailment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Question Answering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Text classification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Semantic Similarity between sentences.</a:t>
                          </a:r>
                          <a:br>
                            <a:rPr lang="en-GB" sz="800" dirty="0"/>
                          </a:br>
                          <a:r>
                            <a:rPr lang="en-GB" sz="800" dirty="0"/>
                            <a:t>On the Microsoft Paraphrase corpus (MRPC), the Quora Question Pairs (QQP), and the </a:t>
                          </a:r>
                          <a:r>
                            <a:rPr lang="en-GB" sz="800" b="1" dirty="0"/>
                            <a:t>Semantic Textual Similarity benchmark (STS-B)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786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4A7F92C-B82F-D847-AA1F-42327E3F3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969122"/>
                  </p:ext>
                </p:extLst>
              </p:nvPr>
            </p:nvGraphicFramePr>
            <p:xfrm>
              <a:off x="727596" y="711701"/>
              <a:ext cx="11584905" cy="752359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84199">
                      <a:extLst>
                        <a:ext uri="{9D8B030D-6E8A-4147-A177-3AD203B41FA5}">
                          <a16:colId xmlns:a16="http://schemas.microsoft.com/office/drawing/2014/main" val="1596167564"/>
                        </a:ext>
                      </a:extLst>
                    </a:gridCol>
                    <a:gridCol w="1360968">
                      <a:extLst>
                        <a:ext uri="{9D8B030D-6E8A-4147-A177-3AD203B41FA5}">
                          <a16:colId xmlns:a16="http://schemas.microsoft.com/office/drawing/2014/main" val="1779021733"/>
                        </a:ext>
                      </a:extLst>
                    </a:gridCol>
                    <a:gridCol w="5266660">
                      <a:extLst>
                        <a:ext uri="{9D8B030D-6E8A-4147-A177-3AD203B41FA5}">
                          <a16:colId xmlns:a16="http://schemas.microsoft.com/office/drawing/2014/main" val="2658566150"/>
                        </a:ext>
                      </a:extLst>
                    </a:gridCol>
                    <a:gridCol w="2573078">
                      <a:extLst>
                        <a:ext uri="{9D8B030D-6E8A-4147-A177-3AD203B41FA5}">
                          <a16:colId xmlns:a16="http://schemas.microsoft.com/office/drawing/2014/main" val="676864543"/>
                        </a:ext>
                      </a:extLst>
                    </a:gridCol>
                  </a:tblGrid>
                  <a:tr h="3335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Paper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Authors &amp; Date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Notes (e.g. method, data)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Measures used</a:t>
                          </a: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258738"/>
                      </a:ext>
                    </a:extLst>
                  </a:tr>
                  <a:tr h="14064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Wiktionary-Based Word Embeddings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Gerard de Melo (Tsinghua University, Beijing) , 2015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325" t="-24324" r="-48916" b="-412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Semantic relatedness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, using the cosine similarity between word vectors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E.g.: </a:t>
                          </a: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German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 semantic relatedness results, evaluated in terms of Spearman’s rank correlation coefficient and coverage: UKP30, GUR65, GUR350, ZG222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Spanish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 semantic relatedness, on RG65, MC30, WS353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French semantic relatedness, on JI65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GB" sz="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6123302"/>
                      </a:ext>
                    </a:extLst>
                  </a:tr>
                  <a:tr h="9187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Dict2vec : LearningWord Embeddings using Lexical Dictionaries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J.Tissier (Univ. Lyon, UJM Saint-Etienne), 2017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Dict2vec adds new co-occurrences information, based on the terms occurring in the definitions of a word.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We distinguish word pairs for which one/both words appear in the definition of the other (strong/weak pairs)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Modification to the Skip-gram variant of Mikolov’s Word2Vec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i="0" dirty="0"/>
                            <a:t>Vocabulary from a Wikipedia dump; getting the definitions: Cambridge, Oxford, Collins and dictionary.com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Word similarity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On a number of datasets: MC-30, MTurk-287 MTurk-771, RG-65, RW, SimVerb-3500, WordSim-353, YP-130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Baselines: Word2Vec-SkipGram, FastText. </a:t>
                          </a:r>
                          <a:r>
                            <a:rPr lang="en-GB" sz="800" i="1" dirty="0">
                              <a:solidFill>
                                <a:schemeClr val="tx1"/>
                              </a:solidFill>
                            </a:rPr>
                            <a:t>They also tried GloVe but its results were lower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Text classification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931871"/>
                      </a:ext>
                    </a:extLst>
                  </a:tr>
                  <a:tr h="6749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Auto-Encoding Dictionary Definitions into Consistent Word Embeddings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i="0" dirty="0"/>
                            <a:t>T.Bosc &amp; P.Vincent (Université de Montréal), 2018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Autoencode the dictionary definition for a word (this rep. is the real target) and then recreate it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Dictionary source: WordNet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Our baselines are regular distributional models: GloVe and word2vec. We compare these models to the autoencoder model without (AE) and with (CPAE) the consistency penalty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Semantic relatedness</a:t>
                          </a:r>
                          <a:r>
                            <a:rPr lang="en-GB" sz="800" i="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Cosine similarity between the corresponding word vectors - then Spearman’s corr.</a:t>
                          </a:r>
                          <a:b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MEN, RG, WS353, SCWS and MTurk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Test benchmarks for the </a:t>
                          </a:r>
                          <a:r>
                            <a:rPr lang="en-US" sz="800" b="1" i="0" dirty="0">
                              <a:solidFill>
                                <a:schemeClr val="tx1"/>
                              </a:solidFill>
                            </a:rPr>
                            <a:t>similarity</a:t>
                          </a:r>
                          <a:r>
                            <a:rPr lang="en-US" sz="800" b="0" i="0" dirty="0">
                              <a:solidFill>
                                <a:schemeClr val="tx1"/>
                              </a:solidFill>
                            </a:rPr>
                            <a:t> relation includes SimLex999 (Hill et al., 2016) and SimLex333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46866"/>
                      </a:ext>
                    </a:extLst>
                  </a:tr>
                  <a:tr h="6749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RetrofittingWord Vectors to Semantic Lexicons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800" i="0" baseline="0" dirty="0"/>
                            <a:t>M. Faruqui (Carnegie Mellon University, Pittsburgh), 2015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The method encourages the new vectors to be (1) similar to the vectors of related word types and (2) similar to their pre-trained distributional representations.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Sources: as alternatives: PPDB, WordNet (,FrameNet)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Baselines: GloVe, Word2Vec-SkipGram, Global Context, MULTIlingual (their own)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Word Similarity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: WS-353, RG-65, MEN. </a:t>
                          </a:r>
                          <a:b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Cosine similarity -&gt; Spearman correlation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Syntactic Relation 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(SYN-REL) of analogous word pairs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baseline="0" dirty="0">
                              <a:solidFill>
                                <a:schemeClr val="tx1"/>
                              </a:solidFill>
                            </a:rPr>
                            <a:t>Synonym Selection</a:t>
                          </a:r>
                          <a:r>
                            <a:rPr lang="da-DK" sz="800" i="0" baseline="0" dirty="0">
                              <a:solidFill>
                                <a:schemeClr val="tx1"/>
                              </a:solidFill>
                            </a:rPr>
                            <a:t> (TOEFL): select the semantically closest word to a target from a list of four candidates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1770768"/>
                      </a:ext>
                    </a:extLst>
                  </a:tr>
                  <a:tr h="5507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193478"/>
                      </a:ext>
                    </a:extLst>
                  </a:tr>
                  <a:tr h="5817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7230359"/>
                      </a:ext>
                    </a:extLst>
                  </a:tr>
                  <a:tr h="5817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7483949"/>
                      </a:ext>
                    </a:extLst>
                  </a:tr>
                  <a:tr h="426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6736773"/>
                      </a:ext>
                    </a:extLst>
                  </a:tr>
                  <a:tr h="3335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315629"/>
                      </a:ext>
                    </a:extLst>
                  </a:tr>
                  <a:tr h="10406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 by Generative Pre-Training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A.Radford et al. (OpenAI), 2018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First, we use a language modeling objective on the unlabeled data to learn the initial parameters of a model. Subsequently, we adapt these parameters to a target task using the corresponding supervised objective.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Standard Language Modeling objective. Using a multi-layer (12) Transformer decoder.</a:t>
                          </a:r>
                          <a:br>
                            <a:rPr lang="en-GB" sz="800" dirty="0"/>
                          </a:br>
                          <a:r>
                            <a:rPr lang="en-GB" sz="800" dirty="0"/>
                            <a:t>BPE: BytePair Encoding vocabulary, that operates at subword level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dirty="0"/>
                            <a:t>GPT-1 is pre-trained on the Books Corpus dataset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GB" sz="800" b="1" i="0" dirty="0">
                              <a:solidFill>
                                <a:schemeClr val="tx1"/>
                              </a:solidFill>
                            </a:rPr>
                            <a:t>Downstream tasks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Natural Language Inference i.e. textual entailment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Question Answering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Text classification</a:t>
                          </a:r>
                        </a:p>
                        <a:p>
                          <a:pPr marL="27000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en-GB" sz="800" dirty="0"/>
                            <a:t>Semantic Similarity between sentences.</a:t>
                          </a:r>
                          <a:br>
                            <a:rPr lang="en-GB" sz="800" dirty="0"/>
                          </a:br>
                          <a:r>
                            <a:rPr lang="en-GB" sz="800" dirty="0"/>
                            <a:t>On the Microsoft Paraphrase corpus (MRPC), the Quora Question Pairs (QQP), and the </a:t>
                          </a:r>
                          <a:r>
                            <a:rPr lang="en-GB" sz="800" b="1" dirty="0"/>
                            <a:t>Semantic Textual Similarity benchmark (STS-B)</a:t>
                          </a:r>
                        </a:p>
                      </a:txBody>
                      <a:tcPr marL="65314" marR="65314" marT="32657" marB="32657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78638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69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Misc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25BC01A-4088-D04F-9287-DB32DF92D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468553"/>
                  </p:ext>
                </p:extLst>
              </p:nvPr>
            </p:nvGraphicFramePr>
            <p:xfrm>
              <a:off x="973535" y="825828"/>
              <a:ext cx="2262835" cy="30723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Partially Shuffling the Training Data to Improve Language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O.Press,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To improve SGD optimization, execute 1 shuffling movement in each batch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We set a length for BackPropagation Through Time, and split the training sequence into subsequences of length </a:t>
                          </a:r>
                          <a:r>
                            <a:rPr lang="da-DK" sz="800" i="1" dirty="0"/>
                            <a:t>b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Batching: we set a number of batches 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0" dirty="0"/>
                            <a:t>, and at every step train the model on 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0" dirty="0"/>
                            <a:t> subsequences in parallel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With batching, the output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 depends only on the previous elems in s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dirty="0"/>
                            <a:t>. Less than</a:t>
                          </a:r>
                          <a:r>
                            <a:rPr lang="en-US" sz="800" i="0" baseline="0" dirty="0"/>
                            <a:t> optimal, but speeds up training time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SGD would require random batches in each epoch…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1" baseline="0" dirty="0"/>
                            <a:t>Partial Shuffling</a:t>
                          </a:r>
                          <a:r>
                            <a:rPr lang="en-US" sz="800" i="0" baseline="0" dirty="0"/>
                            <a:t>: for each batch, we pick a random index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800" i="0" baseline="0" dirty="0"/>
                            <a:t> ; all the elements before </a:t>
                          </a:r>
                          <a:r>
                            <a:rPr lang="en-US" sz="800" i="1" baseline="0" dirty="0"/>
                            <a:t>i</a:t>
                          </a:r>
                          <a:r>
                            <a:rPr lang="en-US" sz="800" i="0" baseline="0" dirty="0"/>
                            <a:t> are moved to the end of the batch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[C D E F A B]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Very fast, runs in &lt;0.01sec for epoch on PTB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25BC01A-4088-D04F-9287-DB32DF92D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468553"/>
                  </p:ext>
                </p:extLst>
              </p:nvPr>
            </p:nvGraphicFramePr>
            <p:xfrm>
              <a:off x="973535" y="825828"/>
              <a:ext cx="2262835" cy="30723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Partially Shuffling the Training Data to Improve Language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O.Press,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To improve SGD optimization, execute 1 shuffling movement in each batch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1762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42105" b="-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63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9" y="1441514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Map: Neural Machine Translation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7C07CE-96E0-F74B-9335-CA394E3E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36371"/>
              </p:ext>
            </p:extLst>
          </p:nvPr>
        </p:nvGraphicFramePr>
        <p:xfrm>
          <a:off x="6651521" y="2109116"/>
          <a:ext cx="2203555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415618318"/>
                    </a:ext>
                  </a:extLst>
                </a:gridCol>
              </a:tblGrid>
              <a:tr h="19865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NEURAL MACHINE TRANSLATION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BY JOINTLY LEARNING TO ALIGN AND TRANSLATE</a:t>
                      </a:r>
                      <a:endParaRPr lang="en-GB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9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Bahdanau et al,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3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Soft attention when operating with RNNs for NMT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4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This approach does not attempt to encode a whole input sentence into a single fixed-length vector. </a:t>
                      </a:r>
                    </a:p>
                    <a:p>
                      <a:r>
                        <a:rPr lang="en-GB" sz="800" dirty="0"/>
                        <a:t>Instead, it encodes the input sentence into a sequence of vectors and chooses a subset of these vectors adaptively while decoding the translation.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6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The context vector ci depends on a sequence of annotations (h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, …, </a:t>
                      </a:r>
                      <a:r>
                        <a:rPr lang="en-GB" sz="800" dirty="0" err="1"/>
                        <a:t>h</a:t>
                      </a:r>
                      <a:r>
                        <a:rPr lang="en-GB" sz="800" baseline="-25000" dirty="0" err="1"/>
                        <a:t>Tx</a:t>
                      </a:r>
                      <a:r>
                        <a:rPr lang="en-GB" sz="800" dirty="0"/>
                        <a:t>) to which an encoder maps the input sentence. </a:t>
                      </a:r>
                    </a:p>
                    <a:p>
                      <a:r>
                        <a:rPr lang="en-GB" sz="800" dirty="0"/>
                        <a:t>Each annotation h</a:t>
                      </a:r>
                      <a:r>
                        <a:rPr lang="en-GB" sz="800" baseline="-25000" dirty="0"/>
                        <a:t>i</a:t>
                      </a:r>
                      <a:r>
                        <a:rPr lang="en-GB" sz="800" dirty="0"/>
                        <a:t> contains information about the whole input sequence, with a strong focus on the parts surrounding the </a:t>
                      </a:r>
                      <a:r>
                        <a:rPr lang="en-GB" sz="800" dirty="0" err="1"/>
                        <a:t>i-th</a:t>
                      </a:r>
                      <a:r>
                        <a:rPr lang="en-GB" sz="800" dirty="0"/>
                        <a:t> word of the input sequence.</a:t>
                      </a:r>
                      <a:endParaRPr lang="en-U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903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12806-5BD8-EC47-9E14-41579DD34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03431"/>
              </p:ext>
            </p:extLst>
          </p:nvPr>
        </p:nvGraphicFramePr>
        <p:xfrm>
          <a:off x="912476" y="2109116"/>
          <a:ext cx="2203555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684725060"/>
                    </a:ext>
                  </a:extLst>
                </a:gridCol>
              </a:tblGrid>
              <a:tr h="19865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Learning Phrase Representations using RNN Encoder–Decoder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for Statistical Machine Translation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8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Cho et al,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Proposal of the Encoder-Decoder model for NMT</a:t>
                      </a:r>
                      <a:endParaRPr lang="en-US" sz="8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7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One RNN encodes a sequence of symbols into a fixed-length vector representation, and the other decodes the representation into another sequence of symbols.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In addition to a novel model architecture, we also propose a new type of hidden unit that has been motivated by the LSTM unit but is much simpler to compute and implement.</a:t>
                      </a:r>
                    </a:p>
                    <a:p>
                      <a:r>
                        <a:rPr lang="en-GB" sz="800" dirty="0"/>
                        <a:t>It has a reset gate r and an update gate z.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938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08348F-B9FA-9B4F-BF47-9396040E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55319"/>
              </p:ext>
            </p:extLst>
          </p:nvPr>
        </p:nvGraphicFramePr>
        <p:xfrm>
          <a:off x="3781999" y="2109116"/>
          <a:ext cx="2203555" cy="216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684725060"/>
                    </a:ext>
                  </a:extLst>
                </a:gridCol>
              </a:tblGrid>
              <a:tr h="15769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Sequence to Sequence Learning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with Neural Networks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8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Sutskever et al,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Using LSTM-RNNs as Encoder-Decoder, and a fixed-dimensional vector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7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We were able to do well on long sentences because we reversed the order of words in the source sentence but not the target sentences in the training and test set.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Although LSTMs tend to not suffer from the vanishing gradient problem, they can have</a:t>
                      </a:r>
                    </a:p>
                    <a:p>
                      <a:r>
                        <a:rPr lang="en-GB" sz="800" dirty="0"/>
                        <a:t>exploding gradients. Thus we enforced a hard constraint on the norm of the gradient by scaling it when its norm exceeded a threshold.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9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9" y="1441514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Map: N-grams and statistical methods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8404B8-E089-DF4A-8EC1-B46AE425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54880"/>
              </p:ext>
            </p:extLst>
          </p:nvPr>
        </p:nvGraphicFramePr>
        <p:xfrm>
          <a:off x="1666238" y="2192868"/>
          <a:ext cx="1671581" cy="20238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Class-Based n-gram Models of Natural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Brown et al., 1992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The original proposal to use word-based (or potentially class-based) n-grams to build a language model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Uses Sequential Maximum Likelihood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It is possible to partition the vocabulary in classes /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By itself, it does not address Smoothing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851FCA-77B8-B64A-A15B-DAC27DA4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74911"/>
              </p:ext>
            </p:extLst>
          </p:nvPr>
        </p:nvGraphicFramePr>
        <p:xfrm>
          <a:off x="3908697" y="2192868"/>
          <a:ext cx="1671581" cy="25420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Class-Based Language Modeling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Translating into Morphologically Rich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</a:t>
                      </a:r>
                      <a:r>
                        <a:rPr lang="en-GB" sz="800" dirty="0" err="1"/>
                        <a:t>Bisazza</a:t>
                      </a:r>
                      <a:r>
                        <a:rPr lang="en-GB" sz="800" dirty="0"/>
                        <a:t> and </a:t>
                      </a:r>
                      <a:r>
                        <a:rPr lang="en-GB" sz="800" dirty="0" err="1"/>
                        <a:t>Monz</a:t>
                      </a:r>
                      <a:r>
                        <a:rPr lang="en-GB" sz="800" dirty="0"/>
                        <a:t> et al., 2015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Describes several alternatives to define classes in a LM, and to combine models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Simpler deterministic class mappings can be derived by using shallow linguistic knowledge,</a:t>
                      </a:r>
                    </a:p>
                    <a:p>
                      <a:r>
                        <a:rPr lang="en-GB" sz="800" dirty="0"/>
                        <a:t>such as suffixes or orthographic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… where the word emission is also conditioned on the class history rather than on the current class alone. The resulting model is called </a:t>
                      </a:r>
                      <a:r>
                        <a:rPr lang="en-GB" sz="800" dirty="0" err="1"/>
                        <a:t>fullibm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DB4EBF-B761-4E43-816E-B49E8882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84570"/>
              </p:ext>
            </p:extLst>
          </p:nvPr>
        </p:nvGraphicFramePr>
        <p:xfrm>
          <a:off x="6151152" y="2192868"/>
          <a:ext cx="1770600" cy="242013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7060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7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An Empirical Study of Smoothing Techniques for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Chen and Goodman et al., 1998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dirty="0"/>
                        <a:t>Recap of smoothing techniques, and Modified Kneser-Ney Smoothing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Finally, we use the detailed analysis of different algorithms to motivate a modification to Kneser-Ney smoothing; the resulting algorithm consistently outperforms all other</a:t>
                      </a:r>
                    </a:p>
                    <a:p>
                      <a:r>
                        <a:rPr lang="en-GB" sz="800" dirty="0"/>
                        <a:t>algorithms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Additive s., Good-Turing Estimate, Jelinek-Mercer s., Katz s., Witten-Bell s., Absolute discounting, Kneser-Ney s., Modified </a:t>
                      </a:r>
                      <a:r>
                        <a:rPr lang="en-GB" sz="800" dirty="0" err="1"/>
                        <a:t>Kneser</a:t>
                      </a:r>
                      <a:r>
                        <a:rPr lang="en-GB" sz="800" dirty="0"/>
                        <a:t>-Ney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15018</TotalTime>
  <Words>1641</Words>
  <Application>Microsoft Macintosh PowerPoint</Application>
  <PresentationFormat>A3 Paper (297x420 mm)</PresentationFormat>
  <Paragraphs>151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Perplexity</vt:lpstr>
      <vt:lpstr>Evaluation measures for Word Embeddings</vt:lpstr>
      <vt:lpstr>Misc items</vt:lpstr>
      <vt:lpstr>Map: Neural Machine Translation</vt:lpstr>
      <vt:lpstr>Map: N-grams and statistical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resources</dc:title>
  <dc:creator>Andrea Lekkas</dc:creator>
  <cp:lastModifiedBy>Andrea Lekkas</cp:lastModifiedBy>
  <cp:revision>1123</cp:revision>
  <dcterms:created xsi:type="dcterms:W3CDTF">2019-05-06T12:01:55Z</dcterms:created>
  <dcterms:modified xsi:type="dcterms:W3CDTF">2019-09-23T09:56:02Z</dcterms:modified>
</cp:coreProperties>
</file>