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69" r:id="rId2"/>
    <p:sldId id="266" r:id="rId3"/>
    <p:sldId id="268" r:id="rId4"/>
    <p:sldId id="270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Lekkas" initials="AL" lastIdx="1" clrIdx="0">
    <p:extLst>
      <p:ext uri="{19B8F6BF-5375-455C-9EA6-DF929625EA0E}">
        <p15:presenceInfo xmlns:p15="http://schemas.microsoft.com/office/powerpoint/2012/main" userId="S::gzt740@alumni.ku.dk::c9b6fe38-a724-4df4-8d82-e25605f60c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/>
    <p:restoredTop sz="95676"/>
  </p:normalViewPr>
  <p:slideViewPr>
    <p:cSldViewPr snapToGrid="0" snapToObjects="1">
      <p:cViewPr>
        <p:scale>
          <a:sx n="195" d="100"/>
          <a:sy n="195" d="100"/>
        </p:scale>
        <p:origin x="144" y="-6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5D2BF-2E11-B74E-8A5E-48E3F40BA848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88F10-F9F0-5348-A4BE-3F031206F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3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a-DK" b="0" i="0" dirty="0">
                    <a:latin typeface="Cambria Math" panose="02040503050406030204" pitchFamily="18" charset="0"/>
                  </a:rPr>
                  <a:t>𝑎𝑟𝑐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7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0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1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5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6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2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1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6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76B1E-BD65-D24B-9687-0E0819A165D4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7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6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1161" y="82446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Research Direction 2 (section: Hyperbolic embeddings)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FCDF881-A3FD-8648-8508-9ED4777672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2411807"/>
                  </p:ext>
                </p:extLst>
              </p:nvPr>
            </p:nvGraphicFramePr>
            <p:xfrm>
              <a:off x="373065" y="783634"/>
              <a:ext cx="2703836" cy="435677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703836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Embedding Text in Hyperbolic Spaces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Dhingra et al.,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Proposal to encode graphs, words (and sentences) into a Poincaré-ball hyperbolic space, instead of an Euclidean space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Using hyperbolic spaces to encode the Specificity Hierarchy of NL data. Wider range of contexts for </a:t>
                          </a:r>
                          <a:r>
                            <a:rPr lang="da-DK" sz="800" i="1" dirty="0"/>
                            <a:t>w</a:t>
                          </a:r>
                          <a:r>
                            <a:rPr lang="da-DK" sz="800" i="0" dirty="0"/>
                            <a:t> </a:t>
                          </a:r>
                          <a:r>
                            <a:rPr lang="da-DK" sz="800" i="0" dirty="0">
                              <a:sym typeface="Wingdings" pitchFamily="2" charset="2"/>
                            </a:rPr>
                            <a:t>--&gt; </a:t>
                          </a:r>
                          <a:r>
                            <a:rPr lang="da-DK" sz="800" i="1" dirty="0">
                              <a:sym typeface="Wingdings" pitchFamily="2" charset="2"/>
                            </a:rPr>
                            <a:t>w</a:t>
                          </a:r>
                          <a:r>
                            <a:rPr lang="da-DK" sz="800" i="0" dirty="0">
                              <a:sym typeface="Wingdings" pitchFamily="2" charset="2"/>
                            </a:rPr>
                            <a:t> is less specific (smaller norm of </a:t>
                          </a:r>
                          <a:r>
                            <a:rPr lang="da-DK" sz="800" i="1" dirty="0">
                              <a:sym typeface="Wingdings" pitchFamily="2" charset="2"/>
                            </a:rPr>
                            <a:t>e</a:t>
                          </a:r>
                          <a:r>
                            <a:rPr lang="da-DK" sz="800" i="0" dirty="0">
                              <a:sym typeface="Wingdings" pitchFamily="2" charset="2"/>
                            </a:rPr>
                            <a:t>, closer to the origin)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Poincaré ball model: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a-DK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Hyperbolic distance: </a:t>
                          </a:r>
                          <a:br>
                            <a:rPr lang="da-DK" sz="800" i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da-DK" sz="800" b="0" i="0" dirty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⁡(1+2</m:t>
                                  </m:r>
                                  <m:f>
                                    <m:f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||2</m:t>
                                      </m:r>
                                    </m:num>
                                    <m:den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(1−||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||2)(1−|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da-DK" sz="800" b="0" i="1" baseline="30000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endParaRPr lang="da-DK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The loss function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da-DK" sz="800" i="0" dirty="0"/>
                            <a:t> must minimize/maximize the hyperbolic distance of similar/different objects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Reparameterization:</a:t>
                          </a:r>
                          <a:br>
                            <a:rPr lang="da-DK" sz="800" i="0" dirty="0"/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)∈</m:t>
                                  </m:r>
                                  <m:r>
                                    <a:rPr lang="da-DK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a-DK" sz="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oMath>
                          </a14:m>
                          <a:r>
                            <a:rPr lang="da-DK" sz="800" i="0" dirty="0"/>
                            <a:t>  ; can be used on the top of any existing embedding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Direction vector: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800" b="1" i="1" dirty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da-DK" sz="800" b="0" i="0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da-DK" sz="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a-DK" sz="800" b="1" i="1" dirty="0"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da-DK" sz="800" b="0" i="0" dirty="0">
                                  <a:latin typeface="Cambria Math" panose="02040503050406030204" pitchFamily="18" charset="0"/>
                                </a:rPr>
                                <m:t> ; </m:t>
                              </m:r>
                              <m:acc>
                                <m:accPr>
                                  <m:chr m:val="̅"/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800" b="1" i="1" dirty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acc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𝑑𝑖𝑟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a14:m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Norm magnitude: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da-DK" sz="800" b="0" i="0" dirty="0">
                                  <a:latin typeface="Cambria Math" panose="02040503050406030204" pitchFamily="18" charset="0"/>
                                </a:rPr>
                                <m:t> ; </m:t>
                              </m:r>
                              <m:acc>
                                <m:accPr>
                                  <m:chr m:val="̅"/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𝑛𝑜𝑟𝑚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br>
                            <a:rPr lang="da-DK" sz="800" i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𝑑𝑖𝑟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da-DK" sz="800" i="0" dirty="0"/>
                            <a:t> &amp;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𝑛𝑜𝑟𝑚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da-DK" sz="800" i="0" dirty="0"/>
                            <a:t> will be optimized during training</a:t>
                          </a:r>
                          <a:br>
                            <a:rPr lang="da-DK" sz="800" i="0" dirty="0"/>
                          </a:br>
                          <a:endParaRPr lang="da-DK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Embedding</a:t>
                          </a:r>
                          <a:r>
                            <a:rPr lang="da-DK" sz="800" i="0" baseline="0" dirty="0"/>
                            <a:t> the</a:t>
                          </a:r>
                          <a:r>
                            <a:rPr lang="da-DK" sz="800" i="0" dirty="0"/>
                            <a:t> WordNet hierarchy: Dataset = {(</a:t>
                          </a:r>
                          <a:r>
                            <a:rPr lang="da-DK" sz="800" i="1" dirty="0"/>
                            <a:t>u,v</a:t>
                          </a:r>
                          <a:r>
                            <a:rPr lang="da-DK" sz="800" i="0" dirty="0"/>
                            <a:t>),…} where </a:t>
                          </a:r>
                          <a:r>
                            <a:rPr lang="da-DK" sz="800" i="1" dirty="0"/>
                            <a:t>u parentOf v</a:t>
                          </a:r>
                          <a:r>
                            <a:rPr lang="da-DK" sz="800" i="0" dirty="0"/>
                            <a:t>; </a:t>
                          </a:r>
                          <a:br>
                            <a:rPr lang="da-DK" sz="800" b="0" i="1" dirty="0">
                              <a:latin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;</m:t>
                              </m:r>
                            </m:oMath>
                          </a14:m>
                          <a:r>
                            <a:rPr lang="da-DK" sz="800" i="0" baseline="0" dirty="0"/>
                            <a:t> at the start we apply slicing functions </a:t>
                          </a:r>
                          <a:br>
                            <a:rPr lang="da-DK" sz="800" i="0" baseline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𝑑𝑖𝑟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 ;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𝑛𝑜𝑟𝑚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b>
                              </m:sSub>
                            </m:oMath>
                          </a14:m>
                          <a:br>
                            <a:rPr lang="da-DK" sz="800" i="0" baseline="-2500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 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)∈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/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f>
                                    <m:f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)∉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′)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da-DK" sz="800" i="0" baseline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To build embeddings from a text corpus: use the co-occurrence graph G={(u,v),…} within a window.</a:t>
                          </a:r>
                          <a:br>
                            <a:rPr lang="da-DK" sz="800" i="0" baseline="0" dirty="0"/>
                          </a:br>
                          <a:r>
                            <a:rPr lang="da-DK" sz="800" i="0" baseline="0" dirty="0"/>
                            <a:t>Many/few contexts -&gt; near/far from the origin</a:t>
                          </a:r>
                          <a:endParaRPr lang="da-DK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FCDF881-A3FD-8648-8508-9ED4777672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2411807"/>
                  </p:ext>
                </p:extLst>
              </p:nvPr>
            </p:nvGraphicFramePr>
            <p:xfrm>
              <a:off x="373065" y="783634"/>
              <a:ext cx="2703836" cy="435677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703836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Embedding Text in Hyperbolic Spaces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Dhingra et al.,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Proposal to encode graphs, words (and sentences) into a Poincaré-ball hyperbolic space, instead of an Euclidean space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3570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" t="-22340" b="-49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176FB3-FE8C-A047-A6E5-5F00ACA52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124109"/>
              </p:ext>
            </p:extLst>
          </p:nvPr>
        </p:nvGraphicFramePr>
        <p:xfrm>
          <a:off x="3076901" y="783634"/>
          <a:ext cx="1798821" cy="20848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9882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Embedding Text in Hyperbolic Spaces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Meaningful nearest neighbors are found using cosine 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0" dirty="0"/>
                        <a:t>“Ultimately, the usefulness of an embedding method depends on its performance on downstream tasks of interest…”</a:t>
                      </a:r>
                    </a:p>
                    <a:p>
                      <a:r>
                        <a:rPr lang="en-US" sz="800" b="0" i="1" dirty="0"/>
                        <a:t>What about Language Modeling?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0" dirty="0"/>
                        <a:t>The hierarchical structure is not usually annotated in text corpora. Instead, we hypothesize that this structure is encoded implicitly, in the </a:t>
                      </a:r>
                      <a:r>
                        <a:rPr lang="en-US" sz="800" b="0" i="1" dirty="0"/>
                        <a:t>range of contexts </a:t>
                      </a:r>
                      <a:r>
                        <a:rPr lang="en-US" sz="800" b="0" i="0" dirty="0"/>
                        <a:t>in which a concept appears.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51842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1045E7F-EE9D-294B-950A-1855DBE825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3444259"/>
                  </p:ext>
                </p:extLst>
              </p:nvPr>
            </p:nvGraphicFramePr>
            <p:xfrm>
              <a:off x="5413916" y="783634"/>
              <a:ext cx="2341253" cy="439599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41253">
                      <a:extLst>
                        <a:ext uri="{9D8B030D-6E8A-4147-A177-3AD203B41FA5}">
                          <a16:colId xmlns:a16="http://schemas.microsoft.com/office/drawing/2014/main" val="2953376576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Learning Continuous Hierarchies in the Lorentz Model of Hyperbolic Geometry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3698315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Nickel &amp; Kiela,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0289281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Creating hyperbolic encodings in a Lorentz space instead of a Poincaré space. Defining hierarchies, and producing embeddings from pre-existent similarity scores.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11891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Lorentzian scalar product:</a:t>
                          </a:r>
                          <a:br>
                            <a:rPr lang="da-DK" sz="800" i="0" dirty="0"/>
                          </a:b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1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1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da-DK" sz="800" b="0" i="1" baseline="-25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=− 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da-DK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Lorentzian space is the upper sheet of a</a:t>
                          </a:r>
                          <a:r>
                            <a:rPr lang="da-DK" sz="800" i="0" baseline="0" dirty="0"/>
                            <a:t> 2-s </a:t>
                          </a:r>
                          <a:r>
                            <a:rPr lang="da-DK" sz="800" i="0" dirty="0"/>
                            <a:t>hyperboloid:</a:t>
                          </a:r>
                          <a:r>
                            <a:rPr lang="da-DK" sz="800" i="0" baseline="0" dirty="0"/>
                            <a:t> </a:t>
                          </a:r>
                          <a:br>
                            <a:rPr lang="da-DK" sz="800" i="1" baseline="0" dirty="0">
                              <a:latin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1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1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da-DK" sz="800" b="0" i="1" baseline="-25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=−1, 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a-DK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Distance function: d(</a:t>
                          </a:r>
                          <a:r>
                            <a:rPr lang="da-DK" sz="800" b="1" i="0" dirty="0"/>
                            <a:t>x</a:t>
                          </a:r>
                          <a:r>
                            <a:rPr lang="da-DK" sz="800" i="0" dirty="0"/>
                            <a:t>,</a:t>
                          </a:r>
                          <a:r>
                            <a:rPr lang="da-DK" sz="800" b="1" i="0" dirty="0"/>
                            <a:t>y</a:t>
                          </a:r>
                          <a:r>
                            <a:rPr lang="da-DK" sz="800" i="0" dirty="0"/>
                            <a:t>) = arccosh(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0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1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1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da-DK" sz="800" b="0" i="1" baseline="-25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oMath>
                          </a14:m>
                          <a:r>
                            <a:rPr lang="da-DK" sz="800" i="0" dirty="0"/>
                            <a:t>)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where :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a-DK" sz="800" b="0" i="0" dirty="0">
                                      <a:latin typeface="Cambria Math" panose="02040503050406030204" pitchFamily="18" charset="0"/>
                                    </a:rPr>
                                    <m:t>arccosh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da-DK" sz="800" b="0" i="0" dirty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⁡( 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ad>
                                <m:radPr>
                                  <m:degHide m:val="on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ra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a-DK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Riemannian optimization: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e>
                                <m:sub>
                                  <m:r>
                                    <a:rPr lang="da-DK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da-DK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oMath>
                          </a14:m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R.SGD :</a:t>
                          </a:r>
                          <a:r>
                            <a:rPr lang="da-DK" sz="800" i="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𝜗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𝑅𝑔𝑟𝑎𝑑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da-DK" sz="800" b="0" i="1" baseline="-250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oMath>
                          </a14:m>
                          <a:br>
                            <a:rPr lang="da-DK" sz="800" b="0" i="0" baseline="0" dirty="0">
                              <a:ea typeface="Cambria Math" panose="02040503050406030204" pitchFamily="18" charset="0"/>
                            </a:rPr>
                          </a:br>
                          <a:r>
                            <a:rPr lang="da-DK" sz="800" b="0" i="0" baseline="0" dirty="0">
                              <a:ea typeface="Cambria Math" panose="02040503050406030204" pitchFamily="18" charset="0"/>
                            </a:rPr>
                            <a:t>and: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𝑅𝑔𝑟𝑎𝑑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da-DK" sz="800" b="0" i="1" baseline="-250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𝑝𝑟𝑜𝑗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da-DK" sz="800" b="0" i="1" baseline="-250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a-DK" sz="800" b="0" i="0" baseline="0" dirty="0">
                            <a:ea typeface="Cambria Math" panose="02040503050406030204" pitchFamily="18" charset="0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Map from Lorentz to Poincaré,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℘</m:t>
                                  </m:r>
                                </m:e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da-DK" sz="800" i="0" baseline="0" dirty="0"/>
                            <a:t> :</a:t>
                          </a:r>
                          <a:br>
                            <a:rPr lang="da-DK" sz="800" i="0" baseline="0" dirty="0"/>
                          </a:br>
                          <a:r>
                            <a:rPr lang="da-DK" sz="800" i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oMath>
                          </a14:m>
                          <a:r>
                            <a:rPr lang="da-DK" sz="800" i="0" baseline="0" dirty="0"/>
                            <a:t> </a:t>
                          </a:r>
                          <a:br>
                            <a:rPr lang="da-DK" sz="800" i="0" baseline="0" dirty="0"/>
                          </a:br>
                          <a:endParaRPr lang="da-DK" sz="800" i="0" baseline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Given a set of concepts C, pairwise similarity scores and a partial ordering(&lt;, specificity)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Assumptions: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baseline="0" dirty="0"/>
                            <a:t>comparable concepts</a:t>
                          </a:r>
                          <a:br>
                            <a:rPr lang="da-DK" sz="800" i="0" baseline="0" dirty="0"/>
                          </a:br>
                          <a:r>
                            <a:rPr lang="da-DK" sz="800" i="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lang="da-DK" sz="800" i="0" baseline="0" dirty="0"/>
                            <a:t> greater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da-DK" sz="800" b="0" i="0" baseline="0" dirty="0"/>
                        </a:p>
                        <a:p>
                          <a:pPr marL="270000" marR="0" lvl="1" indent="-17145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da-DK" sz="800" i="0" baseline="0" dirty="0"/>
                            <a:t>More general </a:t>
                          </a:r>
                          <a:r>
                            <a:rPr lang="da-DK" sz="800" i="1" baseline="0" dirty="0"/>
                            <a:t>c</a:t>
                          </a:r>
                          <a:r>
                            <a:rPr lang="da-DK" sz="800" i="0" baseline="0" dirty="0"/>
                            <a:t>-s: similar to more </a:t>
                          </a:r>
                          <a:r>
                            <a:rPr lang="da-DK" sz="800" i="1" baseline="0" dirty="0"/>
                            <a:t>c</a:t>
                          </a:r>
                          <a:r>
                            <a:rPr lang="da-DK" sz="800" i="0" baseline="0" dirty="0"/>
                            <a:t>-s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Loss function: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80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a-DK" sz="800" b="0" i="0" baseline="0" dirty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𝑃𝑟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oMath>
                          </a14:m>
                          <a:br>
                            <a:rPr lang="da-DK" sz="800" i="0" baseline="0" dirty="0"/>
                          </a:br>
                          <a:r>
                            <a:rPr lang="da-DK" sz="800" i="0" baseline="0" dirty="0"/>
                            <a:t>(we are requiring: greater similarity -&gt; closer neighbor)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11985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1045E7F-EE9D-294B-950A-1855DBE825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3444259"/>
                  </p:ext>
                </p:extLst>
              </p:nvPr>
            </p:nvGraphicFramePr>
            <p:xfrm>
              <a:off x="5413916" y="783634"/>
              <a:ext cx="2341253" cy="439599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41253">
                      <a:extLst>
                        <a:ext uri="{9D8B030D-6E8A-4147-A177-3AD203B41FA5}">
                          <a16:colId xmlns:a16="http://schemas.microsoft.com/office/drawing/2014/main" val="295337657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Learning Continuous Hierarchies in the Lorentz Model of Hyperbolic Geometry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3698315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Nickel &amp; Kiela,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028928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Creating hyperbolic encodings in a Lorentz space instead of a Poincaré space. Defining hierarchies, and producing embeddings from pre-existent similarity scores.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118918"/>
                      </a:ext>
                    </a:extLst>
                  </a:tr>
                  <a:tr h="32560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41" t="-35409" r="-541" b="-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1985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E23197E-BF1B-604D-B236-05863B46DF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2902857"/>
                  </p:ext>
                </p:extLst>
              </p:nvPr>
            </p:nvGraphicFramePr>
            <p:xfrm>
              <a:off x="373063" y="5383343"/>
              <a:ext cx="2518577" cy="41537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518577">
                      <a:extLst>
                        <a:ext uri="{9D8B030D-6E8A-4147-A177-3AD203B41FA5}">
                          <a16:colId xmlns:a16="http://schemas.microsoft.com/office/drawing/2014/main" val="2953376576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Fine-Grained Entity Typing in Hyperbolic Space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3698315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F.Lopez et al. from AIPHES,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0289281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Using a neural model to project entity-context pairs into hyperbolic space, for the purpose of Entity Typing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11891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Entity typing classifies textual mentions of entities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When operating with a great number of types, it is opportune to organize them in a hierarchy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Poincaré ball </a:t>
                          </a:r>
                          <a:r>
                            <a:rPr lang="da-DK" sz="800" i="1" baseline="0" dirty="0"/>
                            <a:t>B</a:t>
                          </a:r>
                          <a:r>
                            <a:rPr lang="da-DK" sz="800" i="1" baseline="30000" dirty="0"/>
                            <a:t>n</a:t>
                          </a:r>
                          <a:r>
                            <a:rPr lang="da-DK" sz="800" i="0" baseline="0" dirty="0"/>
                            <a:t>, with </a:t>
                          </a:r>
                          <a:r>
                            <a:rPr lang="da-DK" sz="800" i="1" baseline="0" dirty="0"/>
                            <a:t>d</a:t>
                          </a:r>
                          <a:r>
                            <a:rPr lang="da-DK" sz="800" i="1" baseline="-25000" dirty="0"/>
                            <a:t>H</a:t>
                          </a:r>
                          <a:r>
                            <a:rPr lang="da-DK" sz="800" i="1" baseline="0" dirty="0"/>
                            <a:t>(x,y) = arccosh(…)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Task: mention </a:t>
                          </a:r>
                          <a:r>
                            <a:rPr lang="da-DK" sz="800" i="1" baseline="0" dirty="0"/>
                            <a:t>m</a:t>
                          </a:r>
                          <a:r>
                            <a:rPr lang="da-DK" sz="800" i="0" baseline="0" dirty="0"/>
                            <a:t> of an entity inside the context </a:t>
                          </a:r>
                          <a:r>
                            <a:rPr lang="da-DK" sz="800" i="1" baseline="0" dirty="0"/>
                            <a:t>c</a:t>
                          </a:r>
                          <a:r>
                            <a:rPr lang="da-DK" sz="800" i="0" baseline="0" dirty="0"/>
                            <a:t>. Find the labels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da-DK" sz="80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a-DK" sz="800" i="0" baseline="0" dirty="0"/>
                        </a:p>
                        <a:p>
                          <a:pPr marL="171450" marR="0" lvl="0" indent="-17145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da-DK" sz="800" i="0" baseline="0" dirty="0"/>
                            <a:t>Each label instance can be: </a:t>
                          </a:r>
                          <a:r>
                            <a:rPr lang="da-DK" sz="800" i="1" baseline="0" dirty="0"/>
                            <a:t>coarse</a:t>
                          </a:r>
                          <a:r>
                            <a:rPr lang="da-DK" sz="800" i="0" baseline="0" dirty="0"/>
                            <a:t>, </a:t>
                          </a:r>
                          <a:r>
                            <a:rPr lang="da-DK" sz="800" i="1" baseline="0" dirty="0"/>
                            <a:t>fine</a:t>
                          </a:r>
                          <a:r>
                            <a:rPr lang="da-DK" sz="800" i="0" baseline="0" dirty="0"/>
                            <a:t> or </a:t>
                          </a:r>
                          <a:r>
                            <a:rPr lang="da-DK" sz="800" i="1" baseline="0" dirty="0"/>
                            <a:t>ultra-fine</a:t>
                          </a:r>
                          <a:endParaRPr lang="da-DK" sz="800" i="0" baseline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Method: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baseline="0" dirty="0"/>
                            <a:t>Encoding the context </a:t>
                          </a:r>
                          <a:r>
                            <a:rPr lang="da-DK" sz="800" i="1" baseline="0" dirty="0"/>
                            <a:t>c</a:t>
                          </a:r>
                          <a:r>
                            <a:rPr lang="da-DK" sz="800" i="0" baseline="0" dirty="0"/>
                            <a:t> : positional information p</a:t>
                          </a:r>
                          <a:r>
                            <a:rPr lang="da-DK" sz="800" i="0" baseline="-25000" dirty="0"/>
                            <a:t>i</a:t>
                          </a:r>
                          <a:r>
                            <a:rPr lang="da-DK" sz="800" i="0" baseline="0" dirty="0"/>
                            <a:t>, apply Bi-LSTM with self-attention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baseline="0" dirty="0"/>
                            <a:t>Encoding the mention </a:t>
                          </a:r>
                          <a:r>
                            <a:rPr lang="da-DK" sz="800" i="1" baseline="0" dirty="0"/>
                            <a:t>m</a:t>
                          </a:r>
                          <a:r>
                            <a:rPr lang="da-DK" sz="800" i="0" baseline="0" dirty="0"/>
                            <a:t> : char-level CNN || GloVe vector(s) ; Bi-LSTM with self-attention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baseline="0" dirty="0"/>
                            <a:t>e(c,e) = c || e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𝑑𝑖𝑟</m:t>
                                      </m:r>
                                    </m:sub>
                                  </m:s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||””||</m:t>
                                  </m:r>
                                </m:den>
                              </m:f>
                            </m:oMath>
                          </a14:m>
                          <a:br>
                            <a:rPr lang="da-DK" sz="800" b="0" i="1" baseline="0" dirty="0">
                              <a:latin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da-DK" sz="80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b>
                                  </m:s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d>
                            </m:oMath>
                          </a14:m>
                          <a:br>
                            <a:rPr lang="da-DK" sz="800" i="0" baseline="0" dirty="0"/>
                          </a:br>
                          <a:r>
                            <a:rPr lang="da-DK" sz="800" i="0" baseline="0" dirty="0"/>
                            <a:t>Re-parameterized embedding: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l-GR" sz="800" b="0" i="1" baseline="0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 ;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𝕊</m:t>
                                  </m:r>
                                </m:e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endParaRPr lang="da-DK" sz="800" i="0" baseline="0" dirty="0"/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𝑑𝑖𝑟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da-DK" sz="800" i="0" baseline="0" dirty="0"/>
                            <a:t>: MLP, 1Layer., ReLU ;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𝑛𝑜𝑟𝑚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da-DK" sz="800" i="0" baseline="0" dirty="0"/>
                            <a:t>:1 linear Layer.</a:t>
                          </a:r>
                          <a:br>
                            <a:rPr lang="da-DK" sz="800" i="0" baseline="0" dirty="0"/>
                          </a:br>
                          <a:endParaRPr lang="da-DK" sz="800" i="0" baseline="0" dirty="0"/>
                        </a:p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Objective: move the representations in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𝕊</m:t>
                                  </m:r>
                                </m:e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da-DK" sz="800" i="0" baseline="0" dirty="0"/>
                            <a:t> as close as possible to the labels. We minimize:</a:t>
                          </a:r>
                          <a:br>
                            <a:rPr lang="da-DK" sz="800" i="0" baseline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a-DK" sz="800" b="0" i="1" baseline="-25000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l-GR" sz="800" b="0" i="1" baseline="0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l-GR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a-DK" sz="800" b="0" i="1" baseline="-25000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a-DK" sz="800" b="0" i="1" baseline="30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sz="800" b="0" i="1" baseline="0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l-GR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a-DK" sz="800" b="0" i="1" baseline="-25000" dirty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a-DK" sz="800" i="0" baseline="0" dirty="0"/>
                        </a:p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How can we create a hierarchy from a Type inventory?</a:t>
                          </a:r>
                        </a:p>
                        <a:p>
                          <a:pPr marL="270000" lvl="1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baseline="0" dirty="0"/>
                            <a:t>From a Knowledge Base (e.g. Wordnet)</a:t>
                          </a:r>
                        </a:p>
                        <a:p>
                          <a:pPr marL="270000" lvl="1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baseline="0" dirty="0"/>
                            <a:t>Frequency of type co-occurrences in window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11985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E23197E-BF1B-604D-B236-05863B46DF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2902857"/>
                  </p:ext>
                </p:extLst>
              </p:nvPr>
            </p:nvGraphicFramePr>
            <p:xfrm>
              <a:off x="373063" y="5383343"/>
              <a:ext cx="2518577" cy="41537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518577">
                      <a:extLst>
                        <a:ext uri="{9D8B030D-6E8A-4147-A177-3AD203B41FA5}">
                          <a16:colId xmlns:a16="http://schemas.microsoft.com/office/drawing/2014/main" val="2953376576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Fine-Grained Entity Typing in Hyperbolic Space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3698315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F.Lopez et al. from AIPHES,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028928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Using a neural model to project entity-context pairs into hyperbolic space, for the purpose of Entity Typing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118918"/>
                      </a:ext>
                    </a:extLst>
                  </a:tr>
                  <a:tr h="33672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03" t="-23308" b="-3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19856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E7245F-A82F-5849-BBFC-64E7E248CF3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632351" y="5140407"/>
            <a:ext cx="92632" cy="2429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09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000" y="166625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Research Direction 2 (section: GraphNNs)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1B1FE3D-A196-BD49-B766-F254704C21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236963"/>
                  </p:ext>
                </p:extLst>
              </p:nvPr>
            </p:nvGraphicFramePr>
            <p:xfrm>
              <a:off x="359607" y="746875"/>
              <a:ext cx="12063052" cy="46179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015763">
                      <a:extLst>
                        <a:ext uri="{9D8B030D-6E8A-4147-A177-3AD203B41FA5}">
                          <a16:colId xmlns:a16="http://schemas.microsoft.com/office/drawing/2014/main" val="2261212928"/>
                        </a:ext>
                      </a:extLst>
                    </a:gridCol>
                    <a:gridCol w="3015763">
                      <a:extLst>
                        <a:ext uri="{9D8B030D-6E8A-4147-A177-3AD203B41FA5}">
                          <a16:colId xmlns:a16="http://schemas.microsoft.com/office/drawing/2014/main" val="4006826426"/>
                        </a:ext>
                      </a:extLst>
                    </a:gridCol>
                    <a:gridCol w="3015763">
                      <a:extLst>
                        <a:ext uri="{9D8B030D-6E8A-4147-A177-3AD203B41FA5}">
                          <a16:colId xmlns:a16="http://schemas.microsoft.com/office/drawing/2014/main" val="2601371804"/>
                        </a:ext>
                      </a:extLst>
                    </a:gridCol>
                    <a:gridCol w="3015763">
                      <a:extLst>
                        <a:ext uri="{9D8B030D-6E8A-4147-A177-3AD203B41FA5}">
                          <a16:colId xmlns:a16="http://schemas.microsoft.com/office/drawing/2014/main" val="2531314042"/>
                        </a:ext>
                      </a:extLst>
                    </a:gridCol>
                  </a:tblGrid>
                  <a:tr h="314525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Graph Neural Networks: A Review of Methods and Application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658051"/>
                      </a:ext>
                    </a:extLst>
                  </a:tr>
                  <a:tr h="259687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By J.Zhou et al., 2019</a:t>
                          </a: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51767379"/>
                      </a:ext>
                    </a:extLst>
                  </a:tr>
                  <a:tr h="399993">
                    <a:tc gridSpan="4">
                      <a:txBody>
                        <a:bodyPr/>
                        <a:lstStyle/>
                        <a:p>
                          <a:r>
                            <a:rPr lang="en-US" sz="800" dirty="0"/>
                            <a:t>A survey/encyclopedia for Graph Neural Networks, mentioning and introducing many models.</a:t>
                          </a:r>
                          <a:br>
                            <a:rPr lang="en-US" sz="800" dirty="0"/>
                          </a:br>
                          <a:r>
                            <a:rPr lang="en-US" sz="800" dirty="0"/>
                            <a:t>References a number of variants of propagation and training, and ways to deal with different graph types.</a:t>
                          </a:r>
                          <a:endParaRPr lang="en-US" sz="800" b="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800" b="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800" b="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800" b="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3246946"/>
                      </a:ext>
                    </a:extLst>
                  </a:tr>
                  <a:tr h="3483436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da-DK" sz="800" dirty="0"/>
                            <a:t>Base GNN:</a:t>
                          </a:r>
                        </a:p>
                        <a:p>
                          <a:pPr marL="271530" lvl="1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dirty="0"/>
                            <a:t>The local transition function f, shared among all nodes, updates the node state:</a:t>
                          </a:r>
                          <a:br>
                            <a:rPr lang="da-DK" sz="80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𝑐𝑜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𝑛𝑒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𝑛𝑒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oMath>
                          </a14:m>
                          <a:br>
                            <a:rPr lang="da-DK" sz="800" dirty="0"/>
                          </a:br>
                          <a:r>
                            <a:rPr lang="da-DK" sz="800" dirty="0"/>
                            <a:t>where </a:t>
                          </a:r>
                          <a14:m>
                            <m:oMath xmlns:m="http://schemas.openxmlformats.org/officeDocument/2006/math"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𝑐𝑜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sub>
                              </m:sSub>
                            </m:oMath>
                          </a14:m>
                          <a:r>
                            <a:rPr lang="da-DK" sz="800" dirty="0"/>
                            <a:t>= features of the edges of v</a:t>
                          </a:r>
                          <a:br>
                            <a:rPr lang="da-DK" sz="800" dirty="0"/>
                          </a:br>
                          <a:r>
                            <a:rPr lang="da-DK" sz="800" baseline="0" dirty="0"/>
                            <a:t>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𝑛𝑒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sub>
                              </m:sSub>
                            </m:oMath>
                          </a14:m>
                          <a:r>
                            <a:rPr lang="da-DK" sz="800" dirty="0"/>
                            <a:t> = states of the neighbouring nodes</a:t>
                          </a:r>
                          <a:br>
                            <a:rPr lang="da-DK" sz="800" dirty="0"/>
                          </a:br>
                          <a:r>
                            <a:rPr lang="da-DK" sz="800" baseline="0" dirty="0"/>
                            <a:t>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𝑛𝑒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sub>
                              </m:sSub>
                            </m:oMath>
                          </a14:m>
                          <a:r>
                            <a:rPr lang="da-DK" sz="800" dirty="0"/>
                            <a:t> = features of the neighbouring nodes</a:t>
                          </a:r>
                        </a:p>
                        <a:p>
                          <a:pPr marL="271530" lvl="1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dirty="0"/>
                            <a:t>Local output function: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( </m:t>
                              </m:r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endParaRPr lang="da-DK" sz="800" dirty="0"/>
                        </a:p>
                        <a:p>
                          <a:pPr marL="271530" lvl="1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dirty="0"/>
                            <a:t>We can make f and g into FF-NNs, and learn their parameters</a:t>
                          </a:r>
                        </a:p>
                        <a:p>
                          <a:pPr marL="271530" lvl="1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dirty="0"/>
                            <a:t>If we stack the vector elements, we operate on matrices, using the global transition and output functions. </a:t>
                          </a:r>
                          <a:br>
                            <a:rPr lang="da-DK" sz="800" dirty="0"/>
                          </a:br>
                          <a:r>
                            <a:rPr lang="da-DK" sz="800" dirty="0"/>
                            <a:t>The GNN uses an iterative update over a number of timesteps:</a:t>
                          </a:r>
                          <a:br>
                            <a:rPr lang="da-DK" sz="800" dirty="0"/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 , 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oMath>
                          </a14:m>
                          <a:endParaRPr lang="da-DK" sz="800" dirty="0"/>
                        </a:p>
                        <a:p>
                          <a:pPr marL="271530" lvl="1" indent="-171450">
                            <a:buFont typeface="Arial" panose="020B0604020202020204" pitchFamily="34" charset="0"/>
                            <a:buChar char="•"/>
                          </a:pPr>
                          <a:endParaRPr lang="da-DK" sz="800" dirty="0"/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da-DK" sz="800" dirty="0"/>
                            <a:t>On a directed graph:</a:t>
                          </a:r>
                        </a:p>
                        <a:p>
                          <a:pPr marL="271530" lvl="1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dirty="0"/>
                            <a:t>Source/target</a:t>
                          </a:r>
                          <a:r>
                            <a:rPr lang="da-DK" sz="800" baseline="0" dirty="0"/>
                            <a:t> nodes = parent/children nodes. </a:t>
                          </a:r>
                          <a:r>
                            <a:rPr lang="da-DK" sz="800" dirty="0"/>
                            <a:t>2 kinds of weight matrices, W</a:t>
                          </a:r>
                          <a:r>
                            <a:rPr lang="da-DK" sz="800" baseline="-25000" dirty="0"/>
                            <a:t>p</a:t>
                          </a:r>
                          <a:r>
                            <a:rPr lang="da-DK" sz="800" dirty="0"/>
                            <a:t> and W</a:t>
                          </a:r>
                          <a:r>
                            <a:rPr lang="da-DK" sz="800" baseline="-25000" dirty="0"/>
                            <a:t>c</a:t>
                          </a:r>
                          <a:r>
                            <a:rPr lang="da-DK" sz="800" dirty="0"/>
                            <a:t>.</a:t>
                          </a:r>
                          <a:br>
                            <a:rPr lang="da-DK" sz="800" dirty="0"/>
                          </a:br>
                          <a:r>
                            <a:rPr lang="da-DK" sz="800" dirty="0"/>
                            <a:t>Using also the normalized adjacency matrices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da-DK" sz="800" dirty="0"/>
                            <a:t> 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da-DK" sz="800" dirty="0"/>
                        </a:p>
                        <a:p>
                          <a:pPr marL="271530" lvl="1" indent="-1714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 ∙ 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p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br>
                            <a:rPr lang="da-DK" sz="800" dirty="0"/>
                          </a:br>
                          <a:endParaRPr lang="da-DK" sz="800" dirty="0"/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da-DK" sz="800" dirty="0"/>
                            <a:t>Heterogeneous graph (different kinds of nodes):</a:t>
                          </a:r>
                        </a:p>
                        <a:p>
                          <a:pPr marL="271530" lvl="1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dirty="0"/>
                            <a:t>Basic way: node type -&gt; one-hot feature vector, concat to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oMath>
                          </a14:m>
                          <a:endParaRPr lang="en-US" sz="800" dirty="0"/>
                        </a:p>
                        <a:p>
                          <a:pPr marL="271530" lvl="1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dirty="0"/>
                            <a:t>GraphInception (metapath, group the nodes in subgraphs)</a:t>
                          </a:r>
                          <a:endParaRPr lang="en-US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da-DK" sz="800" dirty="0"/>
                            <a:t>Graphs with edge information:</a:t>
                          </a:r>
                        </a:p>
                        <a:p>
                          <a:pPr marL="328680" lvl="1" indent="-228600">
                            <a:buFont typeface="+mj-lt"/>
                            <a:buAutoNum type="arabicPeriod"/>
                          </a:pPr>
                          <a:r>
                            <a:rPr lang="da-DK" sz="800" dirty="0"/>
                            <a:t>G2S: Transform the named edges into additional nodes (creating 2 edges + 1 intermediate node), thus obtaining a bipartite graph.</a:t>
                          </a:r>
                          <a:br>
                            <a:rPr lang="da-DK" sz="80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da-DK" sz="800" baseline="-250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 ∈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𝑁𝑣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{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⨀</m:t>
                                  </m:r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 )+ </m:t>
                                  </m:r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endParaRPr lang="da-DK" sz="800" dirty="0"/>
                        </a:p>
                        <a:p>
                          <a:pPr marL="328680" lvl="1" indent="-228600">
                            <a:buFont typeface="+mj-lt"/>
                            <a:buAutoNum type="arabicPeriod"/>
                          </a:pPr>
                          <a:r>
                            <a:rPr lang="da-DK" sz="800" dirty="0"/>
                            <a:t>R-GCN: Use different weight matrices to handle the propagation on different kinds of edges.</a:t>
                          </a:r>
                          <a:br>
                            <a:rPr lang="da-DK" sz="800" dirty="0"/>
                          </a:br>
                          <a:r>
                            <a:rPr lang="da-DK" sz="800" dirty="0"/>
                            <a:t>To reduce the number of parameters, it can apply basis decomposition and block-diagonal decomposition as regularization methods.</a:t>
                          </a:r>
                          <a:br>
                            <a:rPr lang="da-DK" sz="800" dirty="0"/>
                          </a:br>
                          <a:endParaRPr lang="en-US" sz="800" dirty="0"/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da-DK" sz="800" dirty="0"/>
                            <a:t>Propagation methods: gate / long-term memory</a:t>
                          </a:r>
                        </a:p>
                        <a:p>
                          <a:pPr marL="328680" lvl="1" indent="-228600">
                            <a:buFont typeface="Wingdings" pitchFamily="2" charset="2"/>
                            <a:buChar char="§"/>
                          </a:pPr>
                          <a:r>
                            <a:rPr lang="da-DK" sz="800" dirty="0"/>
                            <a:t>Child-sum Tree-LSTM: </a:t>
                          </a:r>
                        </a:p>
                        <a:p>
                          <a:pPr marL="540000" lvl="2" indent="-2286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dirty="0"/>
                            <a:t>Neighborhood hidden state obtained by summing up the states of the neighbours </a:t>
                          </a:r>
                          <a14:m>
                            <m:oMath xmlns:m="http://schemas.openxmlformats.org/officeDocument/2006/math"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𝑁𝑣</m:t>
                              </m:r>
                            </m:oMath>
                          </a14:m>
                          <a:r>
                            <a:rPr lang="da-DK" sz="800" dirty="0"/>
                            <a:t> </a:t>
                          </a:r>
                        </a:p>
                        <a:p>
                          <a:pPr marL="540000" lvl="2" indent="-2286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dirty="0"/>
                            <a:t>From v, each child node k has its own forget gate f</a:t>
                          </a:r>
                          <a:r>
                            <a:rPr lang="da-DK" sz="800" baseline="-25000" dirty="0"/>
                            <a:t>vk</a:t>
                          </a:r>
                          <a:r>
                            <a:rPr lang="da-DK" sz="800" dirty="0"/>
                            <a:t>  </a:t>
                          </a:r>
                        </a:p>
                        <a:p>
                          <a:pPr marL="540000" lvl="2" indent="-22860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acc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 ∈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𝑁𝑣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br>
                            <a:rPr lang="da-DK" sz="80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p>
                                    <m:s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̃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  <m:sup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acc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br>
                            <a:rPr lang="da-DK" sz="80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𝑣𝑘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̃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  <m:sup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acc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br>
                            <a:rPr lang="da-DK" sz="80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p>
                                    <m:s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̃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  <m:sup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acc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br>
                            <a:rPr lang="da-DK" sz="80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𝑡𝑎𝑛h</m:t>
                              </m:r>
                              <m:d>
                                <m:d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p>
                                    <m:s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̃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  <m:sup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acc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da-DK" sz="800" dirty="0"/>
                        </a:p>
                        <a:p>
                          <a:pPr marL="540000" lvl="2" indent="-22860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⨀"/>
                                  <m:subHide m:val="on"/>
                                  <m:supHide m:val="on"/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𝑣𝑘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⨀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 ∈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𝑁𝑣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br>
                            <a:rPr lang="da-DK" sz="800" dirty="0"/>
                          </a:br>
                          <a:r>
                            <a:rPr lang="da-DK" sz="80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⨀"/>
                                  <m:subHide m:val="on"/>
                                  <m:supHide m:val="on"/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tanh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endParaRPr lang="da-DK" sz="800" dirty="0"/>
                        </a:p>
                        <a:p>
                          <a:pPr marL="540000" lvl="2" indent="-2286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dirty="0"/>
                            <a:t>Possible modification: introducing different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a-DK" sz="800" dirty="0"/>
                            <a:t> recurrent matrices for each type m</a:t>
                          </a:r>
                          <a:r>
                            <a:rPr lang="da-DK" sz="800" baseline="0" dirty="0"/>
                            <a:t> of edge v-k</a:t>
                          </a:r>
                          <a:endParaRPr lang="da-DK" sz="800" i="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da-DK" sz="800" dirty="0"/>
                            <a:t>Propagation methods: convolution</a:t>
                          </a:r>
                        </a:p>
                        <a:p>
                          <a:pPr marL="328680" lvl="1" indent="-228600">
                            <a:buFont typeface="+mj-lt"/>
                            <a:buAutoNum type="arabicPeriod"/>
                          </a:pPr>
                          <a:r>
                            <a:rPr lang="da-DK" sz="800" dirty="0"/>
                            <a:t>Spectral methods operate on the graph Laplacian (L=D-A).</a:t>
                          </a:r>
                          <a:br>
                            <a:rPr lang="da-DK" sz="800" dirty="0"/>
                          </a:br>
                          <a:r>
                            <a:rPr lang="da-DK" sz="800" dirty="0"/>
                            <a:t>Note: all such filters directly depend on the graph structure, and can not be transferred to another graph</a:t>
                          </a:r>
                        </a:p>
                        <a:p>
                          <a:pPr marL="540000" lvl="2" indent="-2286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dirty="0"/>
                            <a:t>Normalizing the Laplacian + eigenvalue decomposition:</a:t>
                          </a:r>
                          <a:br>
                            <a:rPr lang="en-US" sz="80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800" dirty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d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oMath>
                          </a14:m>
                          <a:br>
                            <a:rPr lang="da-DK" sz="800" dirty="0"/>
                          </a:br>
                          <a:r>
                            <a:rPr lang="da-DK" sz="800" dirty="0"/>
                            <a:t>where:  </a:t>
                          </a:r>
                          <a14:m>
                            <m:oMath xmlns:m="http://schemas.openxmlformats.org/officeDocument/2006/math"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800" dirty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br>
                            <a:rPr lang="da-DK" sz="800" dirty="0"/>
                          </a:br>
                          <a:r>
                            <a:rPr lang="da-DK" sz="800" dirty="0"/>
                            <a:t>It can</a:t>
                          </a:r>
                          <a:r>
                            <a:rPr lang="da-DK" sz="800" baseline="0" dirty="0"/>
                            <a:t> be further developed and simplified</a:t>
                          </a:r>
                          <a:r>
                            <a:rPr lang="da-DK" sz="800" dirty="0"/>
                            <a:t> </a:t>
                          </a:r>
                          <a:br>
                            <a:rPr lang="da-DK" sz="800" dirty="0"/>
                          </a:br>
                          <a:endParaRPr lang="da-DK" sz="800" dirty="0"/>
                        </a:p>
                        <a:p>
                          <a:pPr marL="328680" lvl="1" indent="-228600">
                            <a:buFont typeface="+mj-lt"/>
                            <a:buAutoNum type="arabicPeriod"/>
                          </a:pPr>
                          <a:r>
                            <a:rPr lang="da-DK" sz="800" dirty="0"/>
                            <a:t>Non-spectral (spatial) methods</a:t>
                          </a:r>
                        </a:p>
                        <a:p>
                          <a:pPr marL="540000" lvl="2" indent="-228600">
                            <a:buFont typeface="+mj-lt"/>
                            <a:buAutoNum type="arabicPeriod"/>
                          </a:pPr>
                          <a:r>
                            <a:rPr lang="en-US" sz="800" dirty="0"/>
                            <a:t>Using</a:t>
                          </a:r>
                          <a:r>
                            <a:rPr lang="en-US" sz="800" baseline="0" dirty="0"/>
                            <a:t> different weight matrices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𝑁𝑣</m:t>
                                  </m:r>
                                  <m: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800" dirty="0"/>
                            <a:t> for different degrees (…)</a:t>
                          </a:r>
                        </a:p>
                        <a:p>
                          <a:pPr marL="540000" lvl="2" indent="-228600">
                            <a:buFont typeface="+mj-lt"/>
                            <a:buAutoNum type="arabicPeriod"/>
                          </a:pPr>
                          <a:r>
                            <a:rPr lang="en-US" sz="800" dirty="0"/>
                            <a:t>GraphSAGE learns aggregator functions:</a:t>
                          </a:r>
                          <a:br>
                            <a:rPr lang="en-US" sz="80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𝑁𝑣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𝐴𝐺𝐺𝑅𝐸𝐺𝐴𝑇𝐸𝑡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, ∀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𝑁𝑣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br>
                            <a:rPr lang="da-DK" sz="80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∙[</m:t>
                              </m:r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Sup>
                                <m:sSub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𝑁𝑣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])</m:t>
                              </m:r>
                            </m:oMath>
                          </a14:m>
                          <a:br>
                            <a:rPr lang="da-DK" sz="800" dirty="0"/>
                          </a:br>
                          <a:r>
                            <a:rPr lang="da-DK" sz="800" dirty="0"/>
                            <a:t>3 aggregator</a:t>
                          </a:r>
                          <a:r>
                            <a:rPr lang="da-DK" sz="800" baseline="0" dirty="0"/>
                            <a:t> function are suggested: mean, LSTM (with neighborhood permutation), max-pooling</a:t>
                          </a:r>
                        </a:p>
                        <a:p>
                          <a:pPr marL="540000" lvl="2" indent="-228600">
                            <a:buFont typeface="+mj-lt"/>
                            <a:buAutoNum type="arabicPeriod"/>
                          </a:pPr>
                          <a:endParaRPr lang="da-DK" sz="800" baseline="0" dirty="0"/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da-DK" sz="800" baseline="0" dirty="0"/>
                            <a:t>Propagation methods: Skip-connection.</a:t>
                          </a:r>
                        </a:p>
                        <a:p>
                          <a:pPr marL="270000" lvl="1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aseline="0" dirty="0"/>
                            <a:t>In general, stacking more GNN layers introduces noise from more nodes, and worsens performance, even when using residual connections</a:t>
                          </a:r>
                        </a:p>
                        <a:p>
                          <a:pPr marL="270000" lvl="1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aseline="0" dirty="0"/>
                            <a:t>The Jump Knowledge Network allows a node to select from all the intermediate representations, not only the last layer, thus adapting the size of Nv as needed.</a:t>
                          </a:r>
                          <a:br>
                            <a:rPr lang="da-DK" sz="800" baseline="0" dirty="0"/>
                          </a:br>
                          <a:r>
                            <a:rPr lang="da-DK" sz="800" baseline="0" dirty="0"/>
                            <a:t>It experiments with concatenation, max-pooling and LSTM-attention for aggregation</a:t>
                          </a:r>
                          <a:endParaRPr lang="da-DK" sz="800" i="0" baseline="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da-DK" sz="800" dirty="0"/>
                            <a:t>Propagation methods: attention</a:t>
                          </a:r>
                        </a:p>
                        <a:p>
                          <a:pPr marL="328680" lvl="1" indent="-228600">
                            <a:buFont typeface="Wingdings" pitchFamily="2" charset="2"/>
                            <a:buChar char="§"/>
                          </a:pPr>
                          <a:r>
                            <a:rPr lang="da-DK" sz="800" dirty="0"/>
                            <a:t>Graph Attention Network (GAT):</a:t>
                          </a:r>
                        </a:p>
                        <a:p>
                          <a:pPr marL="540000" lvl="2" indent="-2286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dirty="0"/>
                            <a:t>Computes the hidden state of each node by attending over its neighbours</a:t>
                          </a:r>
                        </a:p>
                        <a:p>
                          <a:pPr marL="540000" lvl="2" indent="-2286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dirty="0"/>
                            <a:t>Attention coefficient of j to i:</a:t>
                          </a:r>
                          <a:br>
                            <a:rPr lang="da-DK" sz="800" dirty="0"/>
                          </a:br>
                          <a:r>
                            <a:rPr lang="da-DK" sz="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⁡( 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𝐿𝑒𝑎𝑘𝑦𝑅𝑒𝐿𝑈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|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d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]))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 ∈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𝑁𝑖</m:t>
                                      </m:r>
                                    </m:sub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⁡( 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𝐿𝑒𝑎𝑘𝑦𝑅𝑒𝐿𝑈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begChr m:val="["/>
                                          <m:endChr m:val="|"/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800" dirty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e>
                                      </m:d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]))</m:t>
                                      </m:r>
                                    </m:e>
                                  </m:nary>
                                </m:den>
                              </m:f>
                            </m:oMath>
                          </a14:m>
                          <a:endParaRPr lang="da-DK" sz="800" baseline="0" dirty="0"/>
                        </a:p>
                        <a:p>
                          <a:pPr marL="540000" lvl="2" indent="-2286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aseline="0" dirty="0"/>
                            <a:t>Output of node i:</a:t>
                          </a:r>
                          <a:br>
                            <a:rPr lang="da-DK" sz="800" baseline="0" dirty="0"/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a-DK" sz="800" baseline="-2500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a-DK" sz="800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sz="800" b="0" i="0" baseline="0" dirty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r>
                                <a:rPr lang="da-DK" sz="800" baseline="0" dirty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 ∈</m:t>
                                  </m:r>
                                  <m: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𝑁𝑖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a-DK" sz="80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aseline="0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a-DK" sz="800" baseline="0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sSub>
                                    <m:sSubPr>
                                      <m:ctrlPr>
                                        <a:rPr lang="da-DK" sz="80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aseline="0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aseline="0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da-DK" sz="800" baseline="0" dirty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endParaRPr lang="da-DK" sz="800" baseline="0" dirty="0"/>
                        </a:p>
                        <a:p>
                          <a:pPr marL="540000" lvl="2" indent="-2286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aseline="0" dirty="0"/>
                            <a:t>Can also utilize multi-head attention: concatenate or average to create the output representations</a:t>
                          </a:r>
                        </a:p>
                        <a:p>
                          <a:pPr marL="328680" lvl="1" indent="-228600">
                            <a:buFont typeface="+mj-lt"/>
                            <a:buAutoNum type="arabicPeriod"/>
                          </a:pPr>
                          <a:endParaRPr lang="en-US" sz="800" dirty="0"/>
                        </a:p>
                        <a:p>
                          <a:pPr marL="172800" lvl="0" indent="-172800">
                            <a:buFont typeface="Wingdings" pitchFamily="2" charset="2"/>
                            <a:buChar char="q"/>
                          </a:pPr>
                          <a:r>
                            <a:rPr lang="en-US" sz="800" dirty="0"/>
                            <a:t>Definition of the Message Passing Framework:</a:t>
                          </a:r>
                          <a:br>
                            <a:rPr lang="en-US" sz="80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 ∈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𝑀𝑖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da-DK" sz="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a-DK" sz="800" dirty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da-DK" sz="800" dirty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p>
                                          </m:sSubSup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da-DK" sz="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a-DK" sz="800" dirty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a-DK" sz="800" dirty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oMath>
                          </a14:m>
                          <a:br>
                            <a:rPr lang="da-DK" sz="800" dirty="0"/>
                          </a:br>
                          <a:r>
                            <a:rPr lang="da-DK" sz="800" dirty="0"/>
                            <a:t>incoming messages, of the form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(∙,∙)</m:t>
                              </m:r>
                            </m:oMath>
                          </a14:m>
                          <a:r>
                            <a:rPr lang="da-DK" sz="800" dirty="0"/>
                            <a:t>, are accumulated and then passed through an element-wise activation function (eg. ReLU) ;</a:t>
                          </a:r>
                          <a:r>
                            <a:rPr lang="da-DK" sz="8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800" dirty="0"/>
                            <a:t> could also simply be </a:t>
                          </a:r>
                          <a14:m>
                            <m:oMath xmlns:m="http://schemas.openxmlformats.org/officeDocument/2006/math"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br>
                            <a:rPr lang="da-DK" sz="800" dirty="0"/>
                          </a:br>
                          <a:endParaRPr lang="en-US" sz="800" dirty="0"/>
                        </a:p>
                        <a:p>
                          <a:pPr marL="172800" lvl="0" indent="-172800">
                            <a:buFont typeface="Wingdings" pitchFamily="2" charset="2"/>
                            <a:buChar char="q"/>
                          </a:pPr>
                          <a:r>
                            <a:rPr lang="en-US" sz="800" dirty="0"/>
                            <a:t>GraphSAGE directly samples neighbors for each node. FastGCN samples the receptive field for each layer, using an importance coefficient</a:t>
                          </a:r>
                        </a:p>
                        <a:p>
                          <a:pPr marL="172800" lvl="0" indent="-172800">
                            <a:buFont typeface="Wingdings" pitchFamily="2" charset="2"/>
                            <a:buChar char="q"/>
                          </a:pPr>
                          <a:endParaRPr lang="en-US" sz="800" dirty="0"/>
                        </a:p>
                        <a:p>
                          <a:pPr marL="172800" lvl="0" indent="-172800">
                            <a:buFont typeface="Wingdings" pitchFamily="2" charset="2"/>
                            <a:buChar char="q"/>
                          </a:pPr>
                          <a:r>
                            <a:rPr lang="en-US" sz="800" dirty="0"/>
                            <a:t>Open problems: shallow structure, dynamic graphs, generating graphs from raw data in nonstructural scenarios, scalability (eg. Each node has its own neighborhood structure, batches can not be applied; the graph Laplacian is unfeasible with ~10</a:t>
                          </a:r>
                          <a:r>
                            <a:rPr lang="en-US" sz="800" baseline="30000" dirty="0"/>
                            <a:t>6</a:t>
                          </a:r>
                          <a:r>
                            <a:rPr lang="en-US" sz="800" dirty="0"/>
                            <a:t> edges…)</a:t>
                          </a:r>
                          <a:endParaRPr lang="en-US" sz="800" i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05182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1B1FE3D-A196-BD49-B766-F254704C21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236963"/>
                  </p:ext>
                </p:extLst>
              </p:nvPr>
            </p:nvGraphicFramePr>
            <p:xfrm>
              <a:off x="359607" y="746875"/>
              <a:ext cx="12063052" cy="46179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015763">
                      <a:extLst>
                        <a:ext uri="{9D8B030D-6E8A-4147-A177-3AD203B41FA5}">
                          <a16:colId xmlns:a16="http://schemas.microsoft.com/office/drawing/2014/main" val="2261212928"/>
                        </a:ext>
                      </a:extLst>
                    </a:gridCol>
                    <a:gridCol w="3015763">
                      <a:extLst>
                        <a:ext uri="{9D8B030D-6E8A-4147-A177-3AD203B41FA5}">
                          <a16:colId xmlns:a16="http://schemas.microsoft.com/office/drawing/2014/main" val="4006826426"/>
                        </a:ext>
                      </a:extLst>
                    </a:gridCol>
                    <a:gridCol w="3015763">
                      <a:extLst>
                        <a:ext uri="{9D8B030D-6E8A-4147-A177-3AD203B41FA5}">
                          <a16:colId xmlns:a16="http://schemas.microsoft.com/office/drawing/2014/main" val="2601371804"/>
                        </a:ext>
                      </a:extLst>
                    </a:gridCol>
                    <a:gridCol w="3015763">
                      <a:extLst>
                        <a:ext uri="{9D8B030D-6E8A-4147-A177-3AD203B41FA5}">
                          <a16:colId xmlns:a16="http://schemas.microsoft.com/office/drawing/2014/main" val="2531314042"/>
                        </a:ext>
                      </a:extLst>
                    </a:gridCol>
                  </a:tblGrid>
                  <a:tr h="314525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Graph Neural Networks: A Review of Methods and Application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658051"/>
                      </a:ext>
                    </a:extLst>
                  </a:tr>
                  <a:tr h="259687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By J.Zhou et al., 2019</a:t>
                          </a: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51767379"/>
                      </a:ext>
                    </a:extLst>
                  </a:tr>
                  <a:tr h="399993">
                    <a:tc gridSpan="4">
                      <a:txBody>
                        <a:bodyPr/>
                        <a:lstStyle/>
                        <a:p>
                          <a:r>
                            <a:rPr lang="en-US" sz="800" dirty="0"/>
                            <a:t>A survey/encyclopedia for Graph Neural Networks, mentioning and introducing many models.</a:t>
                          </a:r>
                          <a:br>
                            <a:rPr lang="en-US" sz="800" dirty="0"/>
                          </a:br>
                          <a:r>
                            <a:rPr lang="en-US" sz="800" dirty="0"/>
                            <a:t>References a number of variants of propagation and training, and ways to deal with different graph types.</a:t>
                          </a:r>
                          <a:endParaRPr lang="en-US" sz="800" b="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800" b="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800" b="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800" b="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3246946"/>
                      </a:ext>
                    </a:extLst>
                  </a:tr>
                  <a:tr h="36437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0" t="-26736" r="-299580" b="-3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20" t="-26736" r="-199580" b="-3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66" t="-26736" r="-100422" b="-3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26736" b="-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182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4799549-2808-F147-BE97-109FEDCB4D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798121"/>
                  </p:ext>
                </p:extLst>
              </p:nvPr>
            </p:nvGraphicFramePr>
            <p:xfrm>
              <a:off x="359608" y="5629084"/>
              <a:ext cx="2197962" cy="387453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197962">
                      <a:extLst>
                        <a:ext uri="{9D8B030D-6E8A-4147-A177-3AD203B41FA5}">
                          <a16:colId xmlns:a16="http://schemas.microsoft.com/office/drawing/2014/main" val="2708182301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RGCNs: Modeling Relational Data with Graph Convolutional Networks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41823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Schlichtkrull et al., 2017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4396449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Introduces the relational-GCN, that operates on a graph with directed, labeled edges such as a KB.</a:t>
                          </a:r>
                        </a:p>
                        <a:p>
                          <a:r>
                            <a:rPr lang="en-US" sz="800" b="0" i="1" dirty="0"/>
                            <a:t>Also applies r-GCN to node classification and link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0974286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For entity classification: the R-GCN creates node representations -&gt; apply softmax (update&amp;optimize with cross-entropy loss)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For link prediction: Encoder to create node representations -&gt; Decoder, using DistMult factorization to predict the labeled edges</a:t>
                          </a:r>
                          <a:br>
                            <a:rPr lang="da-DK" sz="800" i="0" dirty="0"/>
                          </a:br>
                          <a:endParaRPr lang="en-US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In R-GCN, the update to a node state will be:</a:t>
                          </a:r>
                          <a:br>
                            <a:rPr lang="en-US" sz="800" i="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l-GR" sz="800" b="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p>
                                      </m:sSubSup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da-DK" sz="800" b="0" i="1" baseline="-2500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𝑖𝑟</m:t>
                                          </m:r>
                                        </m:den>
                                      </m:f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 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800" i="0" dirty="0"/>
                            <a:t>  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A</a:t>
                          </a:r>
                          <a:r>
                            <a:rPr lang="en-US" sz="800" i="0" baseline="0" dirty="0"/>
                            <a:t> Layer update evaluates the above equation in parallel for every node</a:t>
                          </a:r>
                          <a:br>
                            <a:rPr lang="en-US" sz="800" i="0" baseline="0" dirty="0"/>
                          </a:br>
                          <a:endParaRPr lang="en-US" sz="800" i="0" baseline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baseline="0" dirty="0"/>
                            <a:t>Regularization through </a:t>
                          </a:r>
                          <a:r>
                            <a:rPr lang="en-US" sz="800" i="1" baseline="0" dirty="0"/>
                            <a:t>basis decomposition</a:t>
                          </a:r>
                          <a:r>
                            <a:rPr lang="en-US" sz="800" i="0" baseline="0" dirty="0"/>
                            <a:t>:</a:t>
                          </a:r>
                          <a:br>
                            <a:rPr lang="en-US" sz="800" i="0" baseline="0" dirty="0"/>
                          </a:br>
                          <a:r>
                            <a:rPr lang="en-US" sz="800" i="0" baseline="0" dirty="0"/>
                            <a:t> At each layer,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da-DK" sz="800" b="0" i="0" baseline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baseline="0" dirty="0"/>
                            <a:t>Regularization, </a:t>
                          </a:r>
                          <a:r>
                            <a:rPr lang="en-US" sz="800" i="1" baseline="0" dirty="0"/>
                            <a:t>block-diagonal decomposition</a:t>
                          </a:r>
                          <a:r>
                            <a:rPr lang="en-US" sz="800" i="0" baseline="0" dirty="0"/>
                            <a:t>:</a:t>
                          </a:r>
                          <a:br>
                            <a:rPr lang="en-US" sz="800" i="0" baseline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Sup>
                                <m:sSub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800" i="0" baseline="0" dirty="0"/>
                            <a:t> 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800" i="0" baseline="0" dirty="0"/>
                            <a:t> is block-diagonal,</a:t>
                          </a:r>
                          <a:br>
                            <a:rPr lang="en-US" sz="800" i="0" baseline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da-DK" sz="800" b="0" i="0" baseline="0" dirty="0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r>
                                <a:rPr lang="da-DK" sz="800" b="0" i="0" baseline="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da-DK" sz="800" b="0" i="0" baseline="0" dirty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da-DK" sz="800" b="0" i="0" baseline="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800" i="0" baseline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9099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4799549-2808-F147-BE97-109FEDCB4D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798121"/>
                  </p:ext>
                </p:extLst>
              </p:nvPr>
            </p:nvGraphicFramePr>
            <p:xfrm>
              <a:off x="359608" y="5629084"/>
              <a:ext cx="2197962" cy="387453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197962">
                      <a:extLst>
                        <a:ext uri="{9D8B030D-6E8A-4147-A177-3AD203B41FA5}">
                          <a16:colId xmlns:a16="http://schemas.microsoft.com/office/drawing/2014/main" val="270818230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RGCNs: Modeling Relational Data with Graph Convolutional Networks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41823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Schlichtkrull et al., 2017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439644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Introduces the relational-GCN, that operates on a graph with directed, labeled edges such as a KB.</a:t>
                          </a:r>
                        </a:p>
                        <a:p>
                          <a:r>
                            <a:rPr lang="en-US" sz="800" b="0" i="1" dirty="0"/>
                            <a:t>Also applies r-GCN to node classification and link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09742862"/>
                      </a:ext>
                    </a:extLst>
                  </a:tr>
                  <a:tr h="26126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75" t="-490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909951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6F2005-4AF2-D746-9A2D-51D5A2F90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040835"/>
              </p:ext>
            </p:extLst>
          </p:nvPr>
        </p:nvGraphicFramePr>
        <p:xfrm>
          <a:off x="2557571" y="5628535"/>
          <a:ext cx="1519416" cy="2956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9416">
                  <a:extLst>
                    <a:ext uri="{9D8B030D-6E8A-4147-A177-3AD203B41FA5}">
                      <a16:colId xmlns:a16="http://schemas.microsoft.com/office/drawing/2014/main" val="2708182301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Modeling Relational Data with Graph Convolutional Networks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18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General idea, applicable to different types of GNN: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What about building the output not only from the last layer, but from a weighted combination of all the layers?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(Following the mechanism used in ELMo)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This would solve the problem of being unable to build GNNs with many layers, because the last ones aggregate information from a too large neighbourhood and introduce noise.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Note: may partially coincide with Layer Aggregation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396449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Should be put together with the Densely Connected GCN’s input, as well.</a:t>
                      </a:r>
                    </a:p>
                    <a:p>
                      <a:endParaRPr lang="en-US" sz="800" i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0995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A6B6E85-59E9-654F-99EA-72B29A048C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441252"/>
                  </p:ext>
                </p:extLst>
              </p:nvPr>
            </p:nvGraphicFramePr>
            <p:xfrm>
              <a:off x="4778843" y="5628535"/>
              <a:ext cx="5107028" cy="34123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553514">
                      <a:extLst>
                        <a:ext uri="{9D8B030D-6E8A-4147-A177-3AD203B41FA5}">
                          <a16:colId xmlns:a16="http://schemas.microsoft.com/office/drawing/2014/main" val="27198211"/>
                        </a:ext>
                      </a:extLst>
                    </a:gridCol>
                    <a:gridCol w="2553514">
                      <a:extLst>
                        <a:ext uri="{9D8B030D-6E8A-4147-A177-3AD203B41FA5}">
                          <a16:colId xmlns:a16="http://schemas.microsoft.com/office/drawing/2014/main" val="573618359"/>
                        </a:ext>
                      </a:extLst>
                    </a:gridCol>
                  </a:tblGrid>
                  <a:tr h="184996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Extraction of Airways from Volumetric Data, Chapter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08764776"/>
                      </a:ext>
                    </a:extLst>
                  </a:tr>
                  <a:tr h="184779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PhD Thesis By R</a:t>
                          </a:r>
                          <a:r>
                            <a:rPr lang="en-GB" sz="800" dirty="0"/>
                            <a:t>. Selvan,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2376144"/>
                      </a:ext>
                    </a:extLst>
                  </a:tr>
                  <a:tr h="498821">
                    <a:tc gridSpan="2"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Obtaining reliable segmentations of tree structures (like airways, vessels and neurons) from medical image data.</a:t>
                          </a:r>
                          <a:br>
                            <a:rPr lang="en-US" sz="800" b="0" i="1" dirty="0"/>
                          </a:br>
                          <a:r>
                            <a:rPr lang="en-US" sz="800" b="0" i="1" dirty="0"/>
                            <a:t>The proposed tree extraction methods are based on: Multiple Hypothesis Tracking (MHT), Bayesian Smoothing, Mean-Field Networks (MFNs) and Graph Neural Networks (GNNs).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800" b="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2500675"/>
                      </a:ext>
                    </a:extLst>
                  </a:tr>
                  <a:tr h="2486787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dirty="0"/>
                            <a:t>The volumetric image data is first pre-processed into graph form: we extract nodes with information from the local neighbourhoods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dirty="0"/>
                            <a:t>The initial graph is overconnected (using simple neighbourhood criteria), from it we extract the tree structures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dirty="0"/>
                            <a:t>Input graph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={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sz="800" dirty="0"/>
                            <a:t>. Node</a:t>
                          </a:r>
                          <a:r>
                            <a:rPr lang="en-US" sz="800" baseline="0" dirty="0"/>
                            <a:t> features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800" dirty="0"/>
                            <a:t>,</a:t>
                          </a:r>
                          <a:r>
                            <a:rPr lang="en-US" sz="800" baseline="0" dirty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a-DK" sz="800" b="0" i="0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da-DK" sz="800" b="0" i="0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⊂</m:t>
                              </m:r>
                              <m:sSup>
                                <m:s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×|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800" dirty="0"/>
                            <a:t>. </a:t>
                          </a:r>
                          <a:br>
                            <a:rPr lang="en-US" sz="800" dirty="0"/>
                          </a:br>
                          <a:r>
                            <a:rPr lang="en-US" sz="800" dirty="0"/>
                            <a:t>Edges reported in the input adjacency matrix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×|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</m:sSup>
                            </m:oMath>
                          </a14:m>
                          <a:endParaRPr lang="en-US" sz="800" dirty="0"/>
                        </a:p>
                        <a:p>
                          <a:pPr marL="171450" marR="0" lvl="0" indent="-17145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800" dirty="0"/>
                            <a:t>Goal of graph refinement: recover a subgraph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⊂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800" dirty="0"/>
                            <a:t>, described</a:t>
                          </a:r>
                          <a:r>
                            <a:rPr lang="en-US" sz="800" baseline="0" dirty="0"/>
                            <a:t> by the symmetric adjacency mat.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a-DK" sz="800" b="0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dirty="0"/>
                            <a:t>1) Edge-GNN based encoder </a:t>
                          </a:r>
                          <a:r>
                            <a:rPr lang="en-US" sz="800" dirty="0">
                              <a:sym typeface="Wingdings" pitchFamily="2" charset="2"/>
                            </a:rPr>
                            <a:t> 2) Learn edge probabilities from the encoded edge embeddings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dirty="0">
                              <a:sym typeface="Wingdings" pitchFamily="2" charset="2"/>
                            </a:rPr>
                            <a:t>Receptive field of 2, i.e. using 2 GNNs.;</a:t>
                          </a:r>
                          <a:br>
                            <a:rPr lang="en-US" sz="800" dirty="0">
                              <a:sym typeface="Wingdings" pitchFamily="2" charset="2"/>
                            </a:rPr>
                          </a:br>
                          <a:r>
                            <a:rPr lang="en-US" sz="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itchFamily="2" charset="2"/>
                            </a:rPr>
                            <a:t> all the components </a:t>
                          </a:r>
                          <a:r>
                            <a:rPr lang="en-US" sz="80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itchFamily="2" charset="2"/>
                            </a:rPr>
                            <a:t>g</a:t>
                          </a:r>
                          <a:r>
                            <a:rPr lang="en-US" sz="80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itchFamily="2" charset="2"/>
                            </a:rPr>
                            <a:t>n/n2e/e2n</a:t>
                          </a:r>
                          <a:r>
                            <a:rPr lang="en-US" sz="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itchFamily="2" charset="2"/>
                            </a:rPr>
                            <a:t> are feed-forward</a:t>
                          </a:r>
                        </a:p>
                        <a:p>
                          <a:pPr marL="171450" indent="-1714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Encoder:</a:t>
                          </a:r>
                          <a:br>
                            <a:rPr lang="en-US" sz="800" i="1" dirty="0">
                              <a:latin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br>
                            <a:rPr lang="da-DK" sz="800" b="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br>
                            <a:rPr lang="da-DK" sz="80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𝑁𝑗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oMath>
                          </a14:m>
                          <a:br>
                            <a:rPr lang="da-DK" sz="80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sz="80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dirty="0"/>
                            <a:t>Decoder: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a-DK" sz="800" b="0" i="0" dirty="0">
                                  <a:latin typeface="Cambria Math" panose="02040503050406030204" pitchFamily="18" charset="0"/>
                                </a:rPr>
                                <m:t>Edge</m:t>
                              </m:r>
                              <m:r>
                                <a:rPr lang="da-DK" sz="800" b="0" i="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a-DK" sz="800" b="0" i="0" dirty="0">
                                  <a:latin typeface="Cambria Math" panose="02040503050406030204" pitchFamily="18" charset="0"/>
                                </a:rPr>
                                <m:t>probability</m:t>
                              </m:r>
                              <m:r>
                                <a:rPr lang="da-DK" sz="800" b="0" i="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𝑑𝑒𝑐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oMath>
                          </a14:m>
                          <a:endParaRPr lang="en-US" sz="80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dirty="0"/>
                            <a:t>The loss function uses the reference adjacency matrix </a:t>
                          </a:r>
                          <a:r>
                            <a:rPr lang="en-US" sz="800" b="1" dirty="0"/>
                            <a:t>A</a:t>
                          </a:r>
                          <a:r>
                            <a:rPr lang="en-US" sz="800" b="1" baseline="-25000" dirty="0"/>
                            <a:t>r</a:t>
                          </a:r>
                          <a:r>
                            <a:rPr lang="en-US" sz="800" dirty="0"/>
                            <a:t>, which describes the target subgraph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dirty="0"/>
                            <a:t>Dice loss: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  <m:r>
                                    <a:rPr lang="da-DK" sz="800" b="1" i="1" baseline="-250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=1−</m:t>
                              </m:r>
                              <m:f>
                                <m:f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2 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+  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den>
                              </m:f>
                            </m:oMath>
                          </a14:m>
                          <a:endParaRPr lang="en-US" sz="800" b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endParaRPr lang="en-US" sz="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103420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A6B6E85-59E9-654F-99EA-72B29A048C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441252"/>
                  </p:ext>
                </p:extLst>
              </p:nvPr>
            </p:nvGraphicFramePr>
            <p:xfrm>
              <a:off x="4778843" y="5628535"/>
              <a:ext cx="5107028" cy="34123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553514">
                      <a:extLst>
                        <a:ext uri="{9D8B030D-6E8A-4147-A177-3AD203B41FA5}">
                          <a16:colId xmlns:a16="http://schemas.microsoft.com/office/drawing/2014/main" val="27198211"/>
                        </a:ext>
                      </a:extLst>
                    </a:gridCol>
                    <a:gridCol w="2553514">
                      <a:extLst>
                        <a:ext uri="{9D8B030D-6E8A-4147-A177-3AD203B41FA5}">
                          <a16:colId xmlns:a16="http://schemas.microsoft.com/office/drawing/2014/main" val="573618359"/>
                        </a:ext>
                      </a:extLst>
                    </a:gridCol>
                  </a:tblGrid>
                  <a:tr h="21336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Extraction of Airways from Volumetric Data, Chapter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08764776"/>
                      </a:ext>
                    </a:extLst>
                  </a:tr>
                  <a:tr h="21336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PhD Thesis By R</a:t>
                          </a:r>
                          <a:r>
                            <a:rPr lang="en-GB" sz="800" dirty="0"/>
                            <a:t>. Selvan,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2376144"/>
                      </a:ext>
                    </a:extLst>
                  </a:tr>
                  <a:tr h="498821">
                    <a:tc gridSpan="2"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Obtaining reliable segmentations of tree structures (like airways, vessels and neurons) from medical image data.</a:t>
                          </a:r>
                          <a:br>
                            <a:rPr lang="en-US" sz="800" b="0" i="1" dirty="0"/>
                          </a:br>
                          <a:r>
                            <a:rPr lang="en-US" sz="800" b="0" i="1" dirty="0"/>
                            <a:t>The proposed tree extraction methods are based on: Multiple Hypothesis Tracking (MHT), Bayesian Smoothing, Mean-Field Networks (MFNs) and Graph Neural Networks (GNNs).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800" b="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2500675"/>
                      </a:ext>
                    </a:extLst>
                  </a:tr>
                  <a:tr h="24867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5" t="-37755" r="-99505" b="-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995" t="-37755" b="-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3420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221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000" y="166625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Research Direction 2 (section: GraphNNs)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454C12A-B4E4-3E45-9011-04673C1150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0396464"/>
                  </p:ext>
                </p:extLst>
              </p:nvPr>
            </p:nvGraphicFramePr>
            <p:xfrm>
              <a:off x="348648" y="809577"/>
              <a:ext cx="2477167" cy="389887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77167">
                      <a:extLst>
                        <a:ext uri="{9D8B030D-6E8A-4147-A177-3AD203B41FA5}">
                          <a16:colId xmlns:a16="http://schemas.microsoft.com/office/drawing/2014/main" val="3152970581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u="sng" dirty="0">
                              <a:solidFill>
                                <a:schemeClr val="bg1"/>
                              </a:solidFill>
                            </a:rPr>
                            <a:t>Graph-to-Sequence Learning using Gated GNNs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65926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Beck et al.,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035920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Apply an encoder(GGNN)+decoder on the graph and generate a text sequence (e.g.: Abstract Meaning Representation, syntactic Machine Translation)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470397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Input graph G={V, E, L</a:t>
                          </a:r>
                          <a:r>
                            <a:rPr lang="da-DK" sz="800" i="0" baseline="-25000" dirty="0"/>
                            <a:t>V</a:t>
                          </a:r>
                          <a:r>
                            <a:rPr lang="da-DK" sz="800" i="0" baseline="0" dirty="0"/>
                            <a:t>, L</a:t>
                          </a:r>
                          <a:r>
                            <a:rPr lang="da-DK" sz="800" i="0" baseline="-25000" dirty="0"/>
                            <a:t>E</a:t>
                          </a:r>
                          <a:r>
                            <a:rPr lang="da-DK" sz="800" i="0" baseline="0" dirty="0"/>
                            <a:t>} with embeddings X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GGNN:</a:t>
                          </a:r>
                        </a:p>
                        <a:p>
                          <a:pPr marL="270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baseline="0" dirty="0"/>
                            <a:t>Reset gate: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box>
                                <m:box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𝑁𝑣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</m:e>
                              </m:box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𝑁𝑣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800" i="0" baseline="0" dirty="0"/>
                        </a:p>
                        <a:p>
                          <a:pPr marL="270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baseline="0" dirty="0"/>
                            <a:t>Update gate: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box>
                                <m:box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</m:e>
                              </m:box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800" i="0" baseline="0" dirty="0"/>
                        </a:p>
                        <a:p>
                          <a:pPr marL="270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baseline="0" dirty="0"/>
                            <a:t>Hidden state:</a:t>
                          </a:r>
                          <a:br>
                            <a:rPr lang="en-US" sz="800" i="0" baseline="0" dirty="0"/>
                          </a:b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acc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𝑁𝑣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𝑁𝑣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⨀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𝑙𝑒</m:t>
                                      </m:r>
                                    </m:sub>
                                  </m:s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800" i="0" baseline="0" dirty="0"/>
                        </a:p>
                        <a:p>
                          <a:pPr marL="270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baseline="0" dirty="0"/>
                            <a:t>Output: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da-DK" sz="80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⨀</m:t>
                              </m:r>
                              <m:sSubSup>
                                <m:sSub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⨀</m:t>
                              </m:r>
                              <m:acc>
                                <m:accPr>
                                  <m:chr m:val="̃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acc>
                            </m:oMath>
                          </a14:m>
                          <a:endParaRPr lang="en-US" sz="800" i="0" baseline="0" dirty="0"/>
                        </a:p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Attention and decoder are standard Seq2Seq:</a:t>
                          </a:r>
                          <a:b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bilinear attention, + 2-layers LSTM as decoder</a:t>
                          </a:r>
                        </a:p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Adding self-loop and reverse edges, with specific labels. 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itchFamily="2" charset="2"/>
                            </a:rPr>
                            <a:t> Graph is now undirected  Adding positional encoding, learned ints (</a:t>
                          </a:r>
                          <a14:m>
                            <m:oMath xmlns:m="http://schemas.openxmlformats.org/officeDocument/2006/math">
                              <m:r>
                                <a:rPr lang="en-US" sz="80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  <a:sym typeface="Wingdings" pitchFamily="2" charset="2"/>
                                </a:rPr>
                                <m:t>≅</m:t>
                              </m:r>
                            </m:oMath>
                          </a14:m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itchFamily="2" charset="2"/>
                            </a:rPr>
                            <a:t> dist. from root) </a:t>
                          </a:r>
                        </a:p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Transformation of G into a Levi Graph: turn labeled edges into additional nodes. The remaining labels are: {default, self, reverse}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0011387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Note: with the LeviGraph transformation, edges end up sharing the same embedding space as nodes.This may be intended, or suboptimal (see Weave Module Networks for a solution?)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1922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454C12A-B4E4-3E45-9011-04673C1150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0396464"/>
                  </p:ext>
                </p:extLst>
              </p:nvPr>
            </p:nvGraphicFramePr>
            <p:xfrm>
              <a:off x="348648" y="809577"/>
              <a:ext cx="2477167" cy="389887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77167">
                      <a:extLst>
                        <a:ext uri="{9D8B030D-6E8A-4147-A177-3AD203B41FA5}">
                          <a16:colId xmlns:a16="http://schemas.microsoft.com/office/drawing/2014/main" val="3152970581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u="sng" dirty="0">
                              <a:solidFill>
                                <a:schemeClr val="bg1"/>
                              </a:solidFill>
                            </a:rPr>
                            <a:t>Graph-to-Sequence Learning using Gated GNNs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65926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Beck et al.,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0359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Apply an encoder(GGNN)+decoder on the graph and generate a text sequence (e.g.: Abstract Meaning Representation, syntactic Machine Translation)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4703972"/>
                      </a:ext>
                    </a:extLst>
                  </a:tr>
                  <a:tr h="24114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10" t="-38421" b="-2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001138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Note: with the LeviGraph transformation, edges end up sharing the same embedding space as nodes.This may be intended, or suboptimal (see Weave Module Networks for a solution?)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1922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DCCCDD4A-4BCA-004B-880F-7C2312C7FD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955470"/>
                  </p:ext>
                </p:extLst>
              </p:nvPr>
            </p:nvGraphicFramePr>
            <p:xfrm>
              <a:off x="348648" y="4887918"/>
              <a:ext cx="2518417" cy="371108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518417">
                      <a:extLst>
                        <a:ext uri="{9D8B030D-6E8A-4147-A177-3AD203B41FA5}">
                          <a16:colId xmlns:a16="http://schemas.microsoft.com/office/drawing/2014/main" val="3152970581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u="none" dirty="0"/>
                            <a:t>graphSAGE: Inductive Representation Learning on Large Graphs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65926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Hamilton et al., 2017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035920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Learning aggregations functions and weight matrices to compute node embeddings. K iterations of a GCN. Can also generalize to unseen/added nodes.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470397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Embedding generation (/inference/ forward prop.):</a:t>
                          </a:r>
                        </a:p>
                        <a:p>
                          <a:pPr marL="270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 iterations / “search depths” / proto-layers</a:t>
                          </a:r>
                        </a:p>
                        <a:p>
                          <a:pPr marL="270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We have already learned K aggregator f.s and W-s</a:t>
                          </a:r>
                        </a:p>
                        <a:p>
                          <a:pPr marL="270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At a given depth level </a:t>
                          </a: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for each node </a:t>
                          </a: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: </a:t>
                          </a:r>
                          <a:b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</m:sSub>
                            </m:oMath>
                          </a14:m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a-DK" sz="80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𝐴𝐺𝐺𝑅𝐸𝐺𝐴𝑇𝐸</m:t>
                              </m:r>
                              <m:r>
                                <a:rPr lang="da-DK" sz="800" b="0" i="1" kern="1200" baseline="-2500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d>
                                <m:dPr>
                                  <m:endChr m:val="}"/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{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, ∀ 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𝑢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b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∙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𝐶𝑂𝑁𝐶𝐴𝑇</m:t>
                                  </m:r>
                                  <m:d>
                                    <m:d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𝑣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𝑘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;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da-DK" sz="80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𝑣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oMath>
                          </a14:m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(then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/||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||; the output is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da-DK" sz="800" b="0" i="0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𝐾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) </a:t>
                          </a:r>
                        </a:p>
                        <a:p>
                          <a:pPr marL="270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 </a:t>
                          </a: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en-US" sz="800" i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en-US" sz="800" i="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we sample a fixed-size set of neighbors, to manage the amount of computation</a:t>
                          </a:r>
                        </a:p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Training the aggregate f.s and the W-s:</a:t>
                          </a:r>
                          <a:b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graph-based loss function pushes close/distant nodes to have similar/dissimilar reps.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:</a:t>
                          </a:r>
                          <a:b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=−</m:t>
                              </m:r>
                              <m:func>
                                <m:func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a-DK" sz="800" b="0" i="0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𝑢</m:t>
                                              </m:r>
                                            </m:sub>
                                            <m:sup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𝑣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𝑄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∙</m:t>
                              </m:r>
                              <m:r>
                                <a:rPr lang="el-GR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a-DK" sz="800" b="0" i="0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𝜎</m:t>
                                          </m:r>
                                          <m:d>
                                            <m:dPr>
                                              <m:ctrlP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da-DK" sz="800" b="0" i="1" kern="1200" baseline="0" dirty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a-DK" sz="800" b="0" i="1" kern="1200" baseline="0" dirty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a-DK" sz="800" b="0" i="1" kern="1200" baseline="0" dirty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da-DK" sz="800" b="0" i="1" kern="1200" baseline="0" dirty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da-DK" sz="800" b="0" i="1" kern="1200" baseline="0" dirty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a-DK" sz="800" b="0" i="1" kern="1200" baseline="0" dirty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a-DK" sz="800" b="0" i="1" kern="1200" baseline="0" dirty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oMath>
                          </a14:m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occurs near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a fixed-length random walk)</a:t>
                          </a:r>
                          <a:endParaRPr lang="en-US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Aggregator functions:</a:t>
                          </a:r>
                        </a:p>
                        <a:p>
                          <a:pPr marL="252000" lvl="1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Mean (doesn’t need concatenation)</a:t>
                          </a:r>
                        </a:p>
                        <a:p>
                          <a:pPr marL="252000" lvl="1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LSTM (must randomly permute input nodes in N</a:t>
                          </a:r>
                          <a:r>
                            <a:rPr lang="en-US" sz="800" i="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252000" lvl="1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Pooling: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𝑒𝑙𝑒𝑚𝑠</m:t>
                                  </m:r>
                                </m:sub>
                              </m:sSub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𝑝𝑜𝑜𝑙</m:t>
                                          </m:r>
                                        </m:sub>
                                      </m:s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+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∀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𝑢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en-US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00113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DCCCDD4A-4BCA-004B-880F-7C2312C7FD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955470"/>
                  </p:ext>
                </p:extLst>
              </p:nvPr>
            </p:nvGraphicFramePr>
            <p:xfrm>
              <a:off x="348648" y="4887918"/>
              <a:ext cx="2518417" cy="371108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518417">
                      <a:extLst>
                        <a:ext uri="{9D8B030D-6E8A-4147-A177-3AD203B41FA5}">
                          <a16:colId xmlns:a16="http://schemas.microsoft.com/office/drawing/2014/main" val="315297058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u="none" dirty="0"/>
                            <a:t>graphSAGE: Inductive Representation Learning on Large Graphs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65926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Hamilton et al., 2017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0359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Learning aggregations functions and weight matrices to compute node embeddings. K iterations of a GCN. Can also generalize to unseen/added nodes.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4703972"/>
                      </a:ext>
                    </a:extLst>
                  </a:tr>
                  <a:tr h="2693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3" t="-38028" r="-5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00113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1B8F840-DAB8-414C-9A08-2A20B40045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981248"/>
                  </p:ext>
                </p:extLst>
              </p:nvPr>
            </p:nvGraphicFramePr>
            <p:xfrm>
              <a:off x="8172924" y="809577"/>
              <a:ext cx="2477167" cy="668587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77167">
                      <a:extLst>
                        <a:ext uri="{9D8B030D-6E8A-4147-A177-3AD203B41FA5}">
                          <a16:colId xmlns:a16="http://schemas.microsoft.com/office/drawing/2014/main" val="3152970581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u="sng" dirty="0">
                              <a:solidFill>
                                <a:schemeClr val="bg1"/>
                              </a:solidFill>
                            </a:rPr>
                            <a:t>Densely Connected Graph Convolutional Networks for Graph-to-Sequence Learning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65926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Z.Guo et al.,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035920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Introducing the mechanism of DenselyConnected GCNs, to be able to build GCNs with more layers.</a:t>
                          </a:r>
                        </a:p>
                        <a:p>
                          <a:r>
                            <a:rPr lang="en-US" sz="800" b="0" i="1" dirty="0"/>
                            <a:t>Architecture to process AMR or synt-NMT graphs, using an encoder with DCGCN blocks and a LSTM decoder.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470397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 GCNs, L layers capture info from L hops away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Base GCNs: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𝑢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∈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𝑁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𝑣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𝑙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𝑙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−1)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+ </m:t>
                                  </m:r>
                                  <m:sSup>
                                    <m:s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𝑙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Residual connection: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𝑙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−1)</m:t>
                                  </m:r>
                                </m:sup>
                              </m:sSubSup>
                            </m:oMath>
                          </a14:m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 aggregation: the final rep. of a node is obtained by combining the rep. from each layer: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𝑓𝑖𝑛𝑎𝑙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𝐿𝐴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(</m:t>
                              </m:r>
                              <m:sSubSup>
                                <m:sSub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where LA may be concatenation, LSTM-attention or max-pooling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0011387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Dense Connectivity: </a:t>
                          </a:r>
                          <a:b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−1 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Moreover,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h𝑖𝑑𝑑𝑒𝑛</m:t>
                                  </m:r>
                                </m:sub>
                              </m:sSub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𝑑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oMath>
                          </a14:m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Graph Attention: specifying different weights for the nodes on a neighbourhood</a:t>
                          </a:r>
                          <a:b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80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𝑙</m:t>
                                  </m:r>
                                </m:sup>
                              </m:sSubSup>
                            </m:oMath>
                          </a14:m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da-DK" sz="800" b="0" i="0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exp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⁡(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𝜙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1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𝑙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𝑙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a-DK" sz="800" b="0" i="0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exp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⁡(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𝜙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a-DK" sz="800" b="1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da-DK" sz="800" b="0" i="1" kern="1200" baseline="0" dirty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da-DK" sz="800" b="0" i="1" kern="1200" baseline="0" dirty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da-DK" sz="800" b="0" i="1" kern="1200" baseline="0" dirty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da-DK" sz="800" b="0" i="1" kern="1200" baseline="0" dirty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da-DK" sz="800" b="0" i="1" kern="1200" baseline="0" dirty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da-DK" sz="800" b="0" i="1" kern="1200" baseline="0" dirty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da-DK" sz="800" b="0" i="1" kern="1200" baseline="0" dirty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da-DK" sz="800" b="0" i="1" kern="1200" baseline="0" dirty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</m:nary>
                                </m:den>
                              </m:f>
                            </m:oMath>
                          </a14:m>
                          <a:endParaRPr lang="en-US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Final DCGCN convolution computation:</a:t>
                          </a:r>
                          <a:b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𝑢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𝜖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𝑁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𝑣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𝑣𝑢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𝑙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𝑙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𝑙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𝑙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−1)</m:t>
                                  </m:r>
                                </m:sup>
                              </m:sSubSup>
                            </m:oMath>
                          </a14:m>
                          <a:endParaRPr lang="en-US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00887257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Encoder Architecture: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N=3 blocks. Each has 2 sub-blocks, that are DCGCNs with </a:t>
                          </a: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and </a:t>
                          </a: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layers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(Concatenate the blocks’ output + residual connection from X) 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itchFamily="2" charset="2"/>
                            </a:rPr>
                            <a:t>-&gt; apply linear combination</a:t>
                          </a:r>
                          <a:endParaRPr lang="en-US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Attention-based LSTM Decoder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83476337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Graph pre-processing modifications: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Levi graph: edges become additional nodes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Add </a:t>
                          </a: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self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and </a:t>
                          </a: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reverse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edges to the </a:t>
                          </a: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default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ones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Add a root node, connected to all others by </a:t>
                          </a: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global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edges</a:t>
                          </a:r>
                        </a:p>
                        <a:p>
                          <a:pPr marL="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Positional encodings: integer = min. distance from root node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83629615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Since we have different types of edges, we should have different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the convolution.</a:t>
                          </a:r>
                        </a:p>
                        <a:p>
                          <a:pPr marL="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We can keep them together in the sum in </a:t>
                          </a:r>
                          <a14:m>
                            <m:oMath xmlns:m="http://schemas.openxmlformats.org/officeDocument/2006/math">
                              <m:r>
                                <a:rPr lang="en-US" sz="80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Σ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…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b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or we can separate them in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80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and then aggregate them with (possibly learned) weights</a:t>
                          </a:r>
                        </a:p>
                        <a:p>
                          <a:pPr marL="0" lvl="0" indent="-172800">
                            <a:buFont typeface="Arial" panose="020B0604020202020204" pitchFamily="34" charset="0"/>
                            <a:buChar char="•"/>
                          </a:pPr>
                          <a:endParaRPr lang="en-US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046814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1B8F840-DAB8-414C-9A08-2A20B40045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981248"/>
                  </p:ext>
                </p:extLst>
              </p:nvPr>
            </p:nvGraphicFramePr>
            <p:xfrm>
              <a:off x="8172924" y="809577"/>
              <a:ext cx="2477167" cy="668587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77167">
                      <a:extLst>
                        <a:ext uri="{9D8B030D-6E8A-4147-A177-3AD203B41FA5}">
                          <a16:colId xmlns:a16="http://schemas.microsoft.com/office/drawing/2014/main" val="315297058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u="sng" dirty="0">
                              <a:solidFill>
                                <a:schemeClr val="bg1"/>
                              </a:solidFill>
                            </a:rPr>
                            <a:t>Densely Connected Graph Convolutional Networks for Graph-to-Sequence Learning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65926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Z.Guo et al.,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03592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Introducing the mechanism of DenselyConnected GCNs, to be able to build GCNs with more layers.</a:t>
                          </a:r>
                        </a:p>
                        <a:p>
                          <a:r>
                            <a:rPr lang="en-US" sz="800" b="0" i="1" dirty="0"/>
                            <a:t>Architecture to process AMR or synt-NMT graphs, using an encoder with DCGCN blocks and a LSTM decoder.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4703972"/>
                      </a:ext>
                    </a:extLst>
                  </a:tr>
                  <a:tr h="11755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10" t="-97849" r="-510" b="-37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0011387"/>
                      </a:ext>
                    </a:extLst>
                  </a:tr>
                  <a:tr h="16896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10" t="-138346" r="-510" b="-1593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88725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Encoder Architecture: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N=3 blocks. Each has 2 sub-blocks, that are DCGCNs with </a:t>
                          </a: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and </a:t>
                          </a: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layers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(Concatenate the blocks’ output + residual connection from X) 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itchFamily="2" charset="2"/>
                            </a:rPr>
                            <a:t>-&gt; apply linear combination</a:t>
                          </a:r>
                          <a:endParaRPr lang="en-US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Attention-based LSTM Decoder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83476337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Graph pre-processing modifications: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Levi graph: edges become additional nodes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Add </a:t>
                          </a: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self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and </a:t>
                          </a: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reverse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edges to the </a:t>
                          </a: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default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ones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Add a root node, connected to all others by </a:t>
                          </a: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global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edges</a:t>
                          </a:r>
                        </a:p>
                        <a:p>
                          <a:pPr marL="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Positional encodings: integer = min. distance from root node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83629615"/>
                      </a:ext>
                    </a:extLst>
                  </a:tr>
                  <a:tr h="912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10" t="-634722" r="-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6814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183D69B-1496-0240-BCD7-625EA68C1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083846"/>
                  </p:ext>
                </p:extLst>
              </p:nvPr>
            </p:nvGraphicFramePr>
            <p:xfrm>
              <a:off x="3359387" y="809577"/>
              <a:ext cx="2477167" cy="381786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77167">
                      <a:extLst>
                        <a:ext uri="{9D8B030D-6E8A-4147-A177-3AD203B41FA5}">
                          <a16:colId xmlns:a16="http://schemas.microsoft.com/office/drawing/2014/main" val="3152970581"/>
                        </a:ext>
                      </a:extLst>
                    </a:gridCol>
                  </a:tblGrid>
                  <a:tr h="22758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u="sng" dirty="0">
                              <a:solidFill>
                                <a:schemeClr val="bg1"/>
                              </a:solidFill>
                            </a:rPr>
                            <a:t>Graph Attention Networks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6592668"/>
                      </a:ext>
                    </a:extLst>
                  </a:tr>
                  <a:tr h="22758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P. Velickovic et al.,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035920"/>
                      </a:ext>
                    </a:extLst>
                  </a:tr>
                  <a:tr h="461283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Creating a GNN using the Graph Attention mechanism: computing attention coefficients between a node and its neighbours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4703972"/>
                      </a:ext>
                    </a:extLst>
                  </a:tr>
                  <a:tr h="2440125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Method: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Shared linear transformation on every node,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1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𝑾</m:t>
                              </m:r>
                              <m:sSub>
                                <m:sSub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Non-normalized attention coefficients for neighbours: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a-DK" sz="800" b="1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𝑾</m:t>
                              </m:r>
                              <m:sSub>
                                <m:sSub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da-DK" sz="800" b="1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𝑾</m:t>
                              </m:r>
                              <m:sSub>
                                <m:sSub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Our attention mechanism uses a 1-layer FF-NN: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𝐿𝑒𝑎𝑘𝑦𝑅𝑒𝐿𝑈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1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∙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1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𝑾</m:t>
                                  </m:r>
                                  <m:sSub>
                                    <m:sSub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, </m:t>
                                  </m:r>
                                  <m:r>
                                    <a:rPr lang="da-DK" sz="800" b="1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𝑾</m:t>
                                  </m:r>
                                  <m:sSub>
                                    <m:sSub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Get the normalized coefficients using softmax: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da-DK" sz="800" b="0" i="0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exp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∈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𝑁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a-DK" sz="800" b="0" i="0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exp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⁡(</m:t>
                                      </m:r>
                                      <m:sSub>
                                        <m:sSub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</m:nary>
                                </m:den>
                              </m:f>
                            </m:oMath>
                          </a14:m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Finally, compute the new state of the node: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𝑗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∈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𝑁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da-DK" sz="800" b="1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𝑾</m:t>
                                      </m:r>
                                      <m:sSub>
                                        <m:sSub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oMath>
                          </a14:m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Multi-head attention was found beneficial to extend and stabilize the method.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 uses either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concatenation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the attention heads, or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averaging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(n: applying </a:t>
                          </a:r>
                          <a:r>
                            <a:rPr lang="el-GR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ρ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later, over the average)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0011387"/>
                      </a:ext>
                    </a:extLst>
                  </a:tr>
                  <a:tr h="461283"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operations is parallelizable across node pairs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(n: take care of redundant computations from overlapping neighbourhoods)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593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183D69B-1496-0240-BCD7-625EA68C1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083846"/>
                  </p:ext>
                </p:extLst>
              </p:nvPr>
            </p:nvGraphicFramePr>
            <p:xfrm>
              <a:off x="3359387" y="809577"/>
              <a:ext cx="2477167" cy="381786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77167">
                      <a:extLst>
                        <a:ext uri="{9D8B030D-6E8A-4147-A177-3AD203B41FA5}">
                          <a16:colId xmlns:a16="http://schemas.microsoft.com/office/drawing/2014/main" val="3152970581"/>
                        </a:ext>
                      </a:extLst>
                    </a:gridCol>
                  </a:tblGrid>
                  <a:tr h="22758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u="sng" dirty="0">
                              <a:solidFill>
                                <a:schemeClr val="bg1"/>
                              </a:solidFill>
                            </a:rPr>
                            <a:t>Graph Attention Networks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6592668"/>
                      </a:ext>
                    </a:extLst>
                  </a:tr>
                  <a:tr h="22758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P. Velickovic et al.,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035920"/>
                      </a:ext>
                    </a:extLst>
                  </a:tr>
                  <a:tr h="461283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Creating a GNN using the Graph Attention mechanism: computing attention coefficients between a node and its neighbours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4703972"/>
                      </a:ext>
                    </a:extLst>
                  </a:tr>
                  <a:tr h="24401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37629" b="-18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0011387"/>
                      </a:ext>
                    </a:extLst>
                  </a:tr>
                  <a:tr h="461283"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operations is parallelizable across node pairs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(n: take care of redundant computations from overlapping neighbourhoods)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59354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4A94A3-EF20-4F46-84D4-2CE3849B8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12612"/>
              </p:ext>
            </p:extLst>
          </p:nvPr>
        </p:nvGraphicFramePr>
        <p:xfrm>
          <a:off x="5836554" y="809577"/>
          <a:ext cx="1802797" cy="38178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2797">
                  <a:extLst>
                    <a:ext uri="{9D8B030D-6E8A-4147-A177-3AD203B41FA5}">
                      <a16:colId xmlns:a16="http://schemas.microsoft.com/office/drawing/2014/main" val="3152970581"/>
                    </a:ext>
                  </a:extLst>
                </a:gridCol>
              </a:tblGrid>
              <a:tr h="221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u="none" dirty="0"/>
                        <a:t>Discussion</a:t>
                      </a:r>
                      <a:endParaRPr lang="en-GB" sz="800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6592668"/>
                  </a:ext>
                </a:extLst>
              </a:tr>
              <a:tr h="936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In all spectral approaches, the learned filters depend on the Laplacian </a:t>
                      </a:r>
                      <a:br>
                        <a:rPr lang="en-GB" sz="800" i="0" dirty="0"/>
                      </a:br>
                      <a:r>
                        <a:rPr lang="en-GB" sz="800" i="0" dirty="0"/>
                        <a:t>(L=D-A…) eigenbasis, which depends on the graph structure. </a:t>
                      </a:r>
                      <a:br>
                        <a:rPr lang="en-GB" sz="800" i="0" dirty="0"/>
                      </a:br>
                      <a:r>
                        <a:rPr lang="en-GB" sz="800" i="0" dirty="0"/>
                        <a:t>Thus, a model trained on a specific structure can not be directly applied to a graph with a different structure.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35920"/>
                  </a:ext>
                </a:extLst>
              </a:tr>
              <a:tr h="452904">
                <a:tc>
                  <a:txBody>
                    <a:bodyPr/>
                    <a:lstStyle/>
                    <a:p>
                      <a:r>
                        <a:rPr lang="en-US" sz="800" b="0" i="0" dirty="0"/>
                        <a:t>graphSAGE samples a fixed-size neighbourhood of each node, and then applies the aggregator function.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703972"/>
                  </a:ext>
                </a:extLst>
              </a:tr>
              <a:tr h="694453">
                <a:tc>
                  <a:txBody>
                    <a:bodyPr/>
                    <a:lstStyle/>
                    <a:p>
                      <a:r>
                        <a:rPr lang="en-US" sz="800" b="0" i="0" dirty="0"/>
                        <a:t>Moreover, graphSAGE achieved some of its better results when using a LSTM aggregator, which is sequential and thus needs to receive a random permutation of the neighbours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9976820"/>
                  </a:ext>
                </a:extLst>
              </a:tr>
              <a:tr h="573678">
                <a:tc>
                  <a:txBody>
                    <a:bodyPr/>
                    <a:lstStyle/>
                    <a:p>
                      <a:r>
                        <a:rPr lang="en-US" sz="800" b="0" i="0" dirty="0"/>
                        <a:t>Nevertheless, in graphSAGE the max-pooling operation, that employs a linear transformation, implicitly selects important nodes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0089590"/>
                  </a:ext>
                </a:extLst>
              </a:tr>
              <a:tr h="694453">
                <a:tc>
                  <a:txBody>
                    <a:bodyPr/>
                    <a:lstStyle/>
                    <a:p>
                      <a:r>
                        <a:rPr lang="da-DK" sz="80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opposed to basic GCNs, our model allows for (implicitly) assigning different importances to nodes of a same neighborhood, enabling a leap in model capacity.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011387"/>
                  </a:ext>
                </a:extLst>
              </a:tr>
              <a:tr h="211355">
                <a:tc>
                  <a:txBody>
                    <a:bodyPr/>
                    <a:lstStyle/>
                    <a:p>
                      <a:endParaRPr lang="da-DK" sz="800" i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0240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D4622C1-B19B-6444-B246-1AD638C420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7378181"/>
                  </p:ext>
                </p:extLst>
              </p:nvPr>
            </p:nvGraphicFramePr>
            <p:xfrm>
              <a:off x="3400638" y="4887918"/>
              <a:ext cx="2321605" cy="459722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21605">
                      <a:extLst>
                        <a:ext uri="{9D8B030D-6E8A-4147-A177-3AD203B41FA5}">
                          <a16:colId xmlns:a16="http://schemas.microsoft.com/office/drawing/2014/main" val="3152970581"/>
                        </a:ext>
                      </a:extLst>
                    </a:gridCol>
                  </a:tblGrid>
                  <a:tr h="247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u="none" dirty="0">
                              <a:solidFill>
                                <a:schemeClr val="bg1"/>
                              </a:solidFill>
                            </a:rPr>
                            <a:t>Representation Learning on Graphs with Jumping Knowledge Networks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65926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K.Xu et al.,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035920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Applying a node-adaptive mechanism for Layer Aggregation, to focus on neighbourhoods of different sizes.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470397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Generic neighbourhood aggregation scheme: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∙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𝐴𝐺𝐺𝑅𝐸𝐺𝐴𝑇𝐸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𝑙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 ∀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𝑢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</m:d>
                            </m:oMath>
                          </a14:m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Influence scores of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by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y, 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at layer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k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</m:oMath>
                          </a14:m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sum of the absolute values of the Jacobian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a-DK" sz="80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80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𝛿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𝑘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da-DK" sz="80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𝛿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(0)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oMath>
                          </a14:m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score can be normalized on the graph, </a:t>
                          </a:r>
                          <a14:m>
                            <m:oMath xmlns:m="http://schemas.openxmlformats.org/officeDocument/2006/math">
                              <m:r>
                                <a:rPr lang="da-DK" sz="80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∀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𝑉</m:t>
                              </m:r>
                            </m:oMath>
                          </a14:m>
                          <a:endParaRPr lang="da-DK" sz="800" b="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u="non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At the last layer, we select &amp; combine which intermediate representations jump to the last one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 Aggregation methods (these 3, or also others): 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Concatenation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da-DK" sz="80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(1)</m:t>
                                      </m:r>
                                    </m:sup>
                                  </m:sSub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𝐿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followed by a common linear transformation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Element-wise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max-pooling, over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da-DK" sz="80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(1)</m:t>
                                      </m:r>
                                    </m:sup>
                                  </m:sSub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𝐿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Each cooordinate can use local or global info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Adaptive, while not introducing new parameters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LSTM-attention: Apply a bi-directional LSTM to generate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da-DK" sz="80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||</m:t>
                                  </m:r>
                                  <m:sSubSup>
                                    <m:sSub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–&gt; Linear transformation -&gt; softmax –&gt;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𝑓𝑖𝑛𝑎𝑙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00113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D4622C1-B19B-6444-B246-1AD638C420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7378181"/>
                  </p:ext>
                </p:extLst>
              </p:nvPr>
            </p:nvGraphicFramePr>
            <p:xfrm>
              <a:off x="3400638" y="4887918"/>
              <a:ext cx="2321605" cy="459722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21605">
                      <a:extLst>
                        <a:ext uri="{9D8B030D-6E8A-4147-A177-3AD203B41FA5}">
                          <a16:colId xmlns:a16="http://schemas.microsoft.com/office/drawing/2014/main" val="315297058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u="none" dirty="0">
                              <a:solidFill>
                                <a:schemeClr val="bg1"/>
                              </a:solidFill>
                            </a:rPr>
                            <a:t>Representation Learning on Graphs with Jumping Knowledge Networks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65926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K.Xu et al.,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0359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Applying a node-adaptive mechanism for Layer Aggregation, to focus on neighbourhoods of different sizes.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4703972"/>
                      </a:ext>
                    </a:extLst>
                  </a:tr>
                  <a:tr h="3579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43" t="-28269" b="-3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001138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74ADAEE-536B-A841-9FA7-3DCE2CA9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63366"/>
              </p:ext>
            </p:extLst>
          </p:nvPr>
        </p:nvGraphicFramePr>
        <p:xfrm>
          <a:off x="5728303" y="4887918"/>
          <a:ext cx="1802797" cy="38831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2797">
                  <a:extLst>
                    <a:ext uri="{9D8B030D-6E8A-4147-A177-3AD203B41FA5}">
                      <a16:colId xmlns:a16="http://schemas.microsoft.com/office/drawing/2014/main" val="3152970581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u="none" dirty="0"/>
                        <a:t>Jumping Knowledge Networks</a:t>
                      </a:r>
                      <a:endParaRPr lang="en-GB" sz="800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659266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Observation: in any GNN, each layer increases the radius of the Influence Distribution, by aggregating neighbourhoods from the previous layer.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35920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0" dirty="0"/>
                        <a:t>Concatenation does not have node adaptability. It is suitable for small graphs, or graphs with regular structure. 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Using a common linear transformation also reduces the number of parameters, and counters overfitting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703972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0" dirty="0"/>
                        <a:t>LSTM LA is more complex, and thus better for larger graphs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9976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80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Experiments: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da-DK" sz="80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small graphs (Citeseer and Cora citation networks) JK-Maxpool and JK-Concat bring a small improvement, JK-LSTM causes a considerable loss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da-DK" sz="80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vast but regular subset of Reddit data: only JK-C offers consistent improvement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da-DK" sz="80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the wide and complex P-P.I. data, JK-LSTM brings a consistent improvement over graphSAGE, and a slight one over GAT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01138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9B7776-0F3C-9A49-9A23-E5E50CC40F7C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7531100" y="4152512"/>
            <a:ext cx="641824" cy="26769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E8CE7C-833A-264C-9C23-F464C197C6B8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7639351" y="2718508"/>
            <a:ext cx="533573" cy="14340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74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224D9D1-FC1A-EC43-932E-44CAE804B0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312824"/>
                  </p:ext>
                </p:extLst>
              </p:nvPr>
            </p:nvGraphicFramePr>
            <p:xfrm>
              <a:off x="377952" y="484426"/>
              <a:ext cx="2477167" cy="46860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77167">
                      <a:extLst>
                        <a:ext uri="{9D8B030D-6E8A-4147-A177-3AD203B41FA5}">
                          <a16:colId xmlns:a16="http://schemas.microsoft.com/office/drawing/2014/main" val="869405416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u="sng" dirty="0">
                              <a:solidFill>
                                <a:schemeClr val="bg1"/>
                              </a:solidFill>
                            </a:rPr>
                            <a:t>Gated Graph Sequence Neural Networks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73156077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Y.Li et al., 2015 to 2017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1739935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Extending GNNs into:</a:t>
                          </a:r>
                          <a:b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Gated GNNs, that use a Gated Recurrent Unit to have memory/recurrence</a:t>
                          </a:r>
                          <a:b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Gated Graph Sequence NNs that consist in a sequence of GGNNs to produce output sequences</a:t>
                          </a:r>
                          <a:endParaRPr lang="en-US" sz="800" i="1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25496387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Neighbourhood of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Nodes from incoming and outgoing edges. Nbr(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 = In(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 U Out (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First, there is a propagation step that computes node representations for each node; 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second, an output model o(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 = g(h</a:t>
                          </a:r>
                          <a:r>
                            <a:rPr lang="da-DK" sz="800" i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l</a:t>
                          </a:r>
                          <a:r>
                            <a:rPr lang="da-DK" sz="800" i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 maps from node representations (/and corresponding labels) to an output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Having GRUs, we unroll the recurrence for a fixed number of steps T, and use BPTT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7769699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Gated GNN recurrence:</a:t>
                          </a:r>
                        </a:p>
                        <a:p>
                          <a:pPr marL="360000" lvl="1" indent="-171450">
                            <a:buFont typeface="Courier New" panose="02070309020205020404" pitchFamily="49" charset="0"/>
                            <a:buChar char="o"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1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(1)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=[</m:t>
                              </m:r>
                              <m:sSub>
                                <m:sSubPr>
                                  <m:ctrlPr>
                                    <a:rPr lang="da-DK" sz="800" b="1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1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da-DK" sz="800" b="1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𝒗</m:t>
                                  </m:r>
                                </m:sub>
                              </m:sSub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,</m:t>
                              </m:r>
                              <m:r>
                                <a:rPr lang="da-DK" sz="800" b="1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 </m:t>
                              </m:r>
                            </m:oMath>
                          </a14:m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60000" lvl="1" indent="-171450">
                            <a:buFont typeface="Courier New" panose="02070309020205020404" pitchFamily="49" charset="0"/>
                            <a:buChar char="o"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bSup>
                                <m:sSub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1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: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1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1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𝑉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da-DK" sz="800" b="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</a:t>
                          </a:r>
                          <a:r>
                            <a:rPr lang="da-DK" sz="800" b="1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br>
                            <a:rPr lang="da-DK" sz="800" b="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b="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where the matrix A describes the graph structure (e.g. adjacency matrix)</a:t>
                          </a:r>
                          <a:br>
                            <a:rPr lang="da-DK" sz="800" b="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b="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i.e. select the hidden states of the neighbours</a:t>
                          </a:r>
                          <a:br>
                            <a:rPr lang="da-DK" sz="800" b="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endParaRPr lang="da-DK" sz="800" b="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6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b="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Update gate:</a:t>
                          </a:r>
                          <a:br>
                            <a:rPr lang="da-DK" sz="800" b="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1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1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𝑧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da-DK" sz="80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1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1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𝑼</m:t>
                                      </m:r>
                                    </m:e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𝑧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da-DK" sz="80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1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6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 gate: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1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1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da-DK" sz="80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1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1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𝑼</m:t>
                                      </m:r>
                                    </m:e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da-DK" sz="80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1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6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New-state: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da-DK" sz="80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1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acc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da-DK" sz="800" b="0" i="0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tanh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1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𝑾</m:t>
                                  </m:r>
                                  <m:sSubSup>
                                    <m:sSubSupPr>
                                      <m:ctrlPr>
                                        <a:rPr lang="da-DK" sz="80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1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da-DK" sz="800" b="1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𝑼</m:t>
                                  </m:r>
                                  <m:d>
                                    <m:dPr>
                                      <m:ctrlPr>
                                        <a:rPr lang="da-DK" sz="800" b="1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1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𝑣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⨀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1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𝑣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𝑡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−1)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36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Updated state: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1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1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⨀</m:t>
                              </m:r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1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1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⨀</m:t>
                              </m:r>
                              <m:acc>
                                <m:accPr>
                                  <m:chr m:val="̃"/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da-DK" sz="80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1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acc>
                            </m:oMath>
                          </a14:m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2985705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Output functions, etc.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5610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224D9D1-FC1A-EC43-932E-44CAE804B0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312824"/>
                  </p:ext>
                </p:extLst>
              </p:nvPr>
            </p:nvGraphicFramePr>
            <p:xfrm>
              <a:off x="377952" y="484426"/>
              <a:ext cx="2477167" cy="46860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77167">
                      <a:extLst>
                        <a:ext uri="{9D8B030D-6E8A-4147-A177-3AD203B41FA5}">
                          <a16:colId xmlns:a16="http://schemas.microsoft.com/office/drawing/2014/main" val="869405416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u="sng" dirty="0">
                              <a:solidFill>
                                <a:schemeClr val="bg1"/>
                              </a:solidFill>
                            </a:rPr>
                            <a:t>Gated Graph Sequence Neural Networks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73156077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Y.Li et al., 2015 to 2017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1739935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Extending GNNs into:</a:t>
                          </a:r>
                          <a:b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Gated GNNs, that use a Gated Recurrent Unit to have memory/recurrence</a:t>
                          </a:r>
                          <a:b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Gated Graph Sequence NNs that consist in a sequence of GGNNs to produce output sequences</a:t>
                          </a:r>
                          <a:endParaRPr lang="en-US" sz="800" i="1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2549638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marL="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Neighbourhood of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Nodes from incoming and outgoing edges. Nbr(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 = In(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 U Out (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First, there is a propagation step that computes node representations for each node; 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second, an output model o(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 = g(h</a:t>
                          </a:r>
                          <a:r>
                            <a:rPr lang="da-DK" sz="800" i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l</a:t>
                          </a:r>
                          <a:r>
                            <a:rPr lang="da-DK" sz="800" i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 maps from node representations (/and corresponding labels) to an output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Having GRUs, we unroll the recurrence for a fixed number of steps T, and use BPTT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7769699"/>
                      </a:ext>
                    </a:extLst>
                  </a:tr>
                  <a:tr h="21195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10" t="-111377" r="-510" b="-10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2985705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Output functions, etc.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56106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519B980-727E-C947-8268-817389A8E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9428484"/>
                  </p:ext>
                </p:extLst>
              </p:nvPr>
            </p:nvGraphicFramePr>
            <p:xfrm>
              <a:off x="3362381" y="484426"/>
              <a:ext cx="2477167" cy="544209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77167">
                      <a:extLst>
                        <a:ext uri="{9D8B030D-6E8A-4147-A177-3AD203B41FA5}">
                          <a16:colId xmlns:a16="http://schemas.microsoft.com/office/drawing/2014/main" val="3152970581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u="none" dirty="0">
                              <a:solidFill>
                                <a:schemeClr val="bg1"/>
                              </a:solidFill>
                            </a:rPr>
                            <a:t>A RECURRENT GRAPH NEURAL NETWORK FOR MULTI-RELATIONAL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65926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V.N. Ioannidis et al., Feb.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035920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GNN architecture that combines the input from different relations and uses a jumping connection from the input. Objective: performing Semi-Supervised Learning over a multi-relational graph</a:t>
                          </a:r>
                          <a:endParaRPr lang="en-US" sz="800" i="1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470397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Defining the problem:</a:t>
                          </a:r>
                        </a:p>
                        <a:p>
                          <a:pPr marL="252000" lvl="1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nodes are the vertices v</a:t>
                          </a:r>
                          <a:r>
                            <a:rPr lang="da-DK" sz="800" i="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…, v</a:t>
                          </a:r>
                          <a:r>
                            <a:rPr lang="da-DK" sz="800" i="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</a:p>
                        <a:p>
                          <a:pPr marL="252000" lvl="1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Relations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i=1,…,I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the graph</a:t>
                          </a:r>
                        </a:p>
                        <a:p>
                          <a:pPr marL="252000" lvl="1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Connectivity of the i-th relation: matrix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× 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da-DK" sz="800" b="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52000" lvl="1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Graph neighbourhood of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through relation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={</m:t>
                              </m:r>
                              <m:sSub>
                                <m:sSub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: </m:t>
                              </m:r>
                              <m:sSub>
                                <m:sSub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sSup>
                                    <m:s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 , ∀ </m:t>
                              </m:r>
                              <m:sSub>
                                <m:sSub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𝑉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}</m:t>
                              </m:r>
                            </m:oMath>
                          </a14:m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252000" lvl="1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 node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has an input feature vector x</a:t>
                          </a:r>
                          <a:r>
                            <a:rPr lang="da-DK" sz="800" i="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-&gt; we have an input feature matrix X = [x</a:t>
                          </a:r>
                          <a:r>
                            <a:rPr lang="da-DK" sz="800" i="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…, x</a:t>
                          </a:r>
                          <a:r>
                            <a:rPr lang="da-DK" sz="800" i="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]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Task: Input= Node features X and graph structure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    Output= Label y</a:t>
                          </a:r>
                          <a:r>
                            <a:rPr lang="da-DK" sz="800" i="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for the nodes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graph is split across relations: the L-th layer as shape (N x I x P), where N=# nodes, I =# relations , P=# output features at layer L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0011387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Step 0: the initial layer is based on the input features,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da-DK" sz="80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∀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=1,…,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:</m:t>
                              </m:r>
                              <m:sSubSup>
                                <m:sSub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̆"/>
                                      <m:ctrlPr>
                                        <a:rPr lang="da-DK" sz="800" b="1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800" b="1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𝑛𝑖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Step 1: Neighbourhood aggregation: for the node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and the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-th relation, at layer L: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𝑛𝑖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∈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  <m:sSup>
                                        <m:s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̆"/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a-DK" sz="800" b="1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𝒛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𝑙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Step 2: Aggregation across relations: We compute the feature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for the node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on relation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as follows: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𝑖𝑛𝑝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  <m:sSup>
                                        <m:s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1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𝑛𝑖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𝑙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l-GR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Τ</m:t>
                                      </m:r>
                                    </m:sup>
                                  </m:sSup>
                                </m:e>
                              </m:nary>
                              <m:sSubSup>
                                <m:sSub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1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sSup>
                                    <m:s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 and W are both training parameters. With R, we learn how to combine the different relations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194534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authors define as a “recurrent layer” a layer that applies a linear transformation on the input X and sends it to all the other layers 1,…l,…,L</a:t>
                          </a:r>
                          <a:b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</m:sup>
                              </m:s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;</m:t>
                                  </m:r>
                                  <m:sSup>
                                    <m:s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</m:sup>
                                  </m:s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en-US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008872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519B980-727E-C947-8268-817389A8E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9428484"/>
                  </p:ext>
                </p:extLst>
              </p:nvPr>
            </p:nvGraphicFramePr>
            <p:xfrm>
              <a:off x="3362381" y="484426"/>
              <a:ext cx="2477167" cy="544209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77167">
                      <a:extLst>
                        <a:ext uri="{9D8B030D-6E8A-4147-A177-3AD203B41FA5}">
                          <a16:colId xmlns:a16="http://schemas.microsoft.com/office/drawing/2014/main" val="315297058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u="none" dirty="0">
                              <a:solidFill>
                                <a:schemeClr val="bg1"/>
                              </a:solidFill>
                            </a:rPr>
                            <a:t>A RECURRENT GRAPH NEURAL NETWORK FOR MULTI-RELATIONAL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65926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V.N. Ioannidis et al., Feb.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03592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GNN architecture that combines the input from different relations and uses a jumping connection from the input. Objective: performing Semi-Supervised Learning over a multi-relational graph</a:t>
                          </a:r>
                          <a:endParaRPr lang="en-US" sz="800" i="1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4703972"/>
                      </a:ext>
                    </a:extLst>
                  </a:tr>
                  <a:tr h="17120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7407" r="-510" b="-1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0011387"/>
                      </a:ext>
                    </a:extLst>
                  </a:tr>
                  <a:tr h="19952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43949" r="-510" b="-305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945342"/>
                      </a:ext>
                    </a:extLst>
                  </a:tr>
                  <a:tr h="5948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14894" r="-510" b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8872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432D272-098D-BE4F-89D6-266B5DD24DBF}"/>
              </a:ext>
            </a:extLst>
          </p:cNvPr>
          <p:cNvSpPr txBox="1">
            <a:spLocks/>
          </p:cNvSpPr>
          <p:nvPr/>
        </p:nvSpPr>
        <p:spPr>
          <a:xfrm>
            <a:off x="4600965" y="14806"/>
            <a:ext cx="3661496" cy="538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1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Research Direction 2 (section: GraphNNs)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CA9060B-9446-B64B-B45E-AD64DDB331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8712828"/>
                  </p:ext>
                </p:extLst>
              </p:nvPr>
            </p:nvGraphicFramePr>
            <p:xfrm>
              <a:off x="6346811" y="484427"/>
              <a:ext cx="2477167" cy="770644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77167">
                      <a:extLst>
                        <a:ext uri="{9D8B030D-6E8A-4147-A177-3AD203B41FA5}">
                          <a16:colId xmlns:a16="http://schemas.microsoft.com/office/drawing/2014/main" val="3152970581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u="none" dirty="0">
                              <a:solidFill>
                                <a:schemeClr val="bg1"/>
                              </a:solidFill>
                            </a:rPr>
                            <a:t>Gated Graph Convolutional Recurrent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u="none" dirty="0">
                              <a:solidFill>
                                <a:schemeClr val="bg1"/>
                              </a:solidFill>
                            </a:rPr>
                            <a:t>Neural Networks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65926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L.Ruiz et al., Jun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035920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Processing graph signals. </a:t>
                          </a:r>
                          <a:b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hidden state is built with contributions from: the input x_t, and the previous h_{t-1}. </a:t>
                          </a:r>
                          <a:b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Applies LSI Graph Filters and a graph matrix S to keep the number of parameters fixed. Can use Gated units.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470397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Graph G=(Vertices, Edges, Weights_of_edges)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 = matrix describing the graph, also called the Graph Shift Operator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a-DK" sz="80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   ↔.   ∃</m:t>
                              </m:r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𝐸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 ∨ 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oMath>
                          </a14:m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Generally, S = adjacency matrix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(input) data is modeled as </a:t>
                          </a:r>
                          <a:r>
                            <a:rPr lang="da-DK" sz="800" b="1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graph signals.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: 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→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ℝ</m:t>
                              </m:r>
                            </m:oMath>
                          </a14:m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  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lang="da-DK" sz="800" i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graph signal at node i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 graph signal is defined over a set of (N) vertices, and associates a real number to each vertex.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="1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Graph process </a:t>
                          </a:r>
                          <a:r>
                            <a:rPr lang="da-DK" sz="800" b="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{x</a:t>
                          </a:r>
                          <a:r>
                            <a:rPr lang="da-DK" sz="800" b="0" i="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da-DK" sz="800" b="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} = sequence of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graph signals that change over time, over the same graph support.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Input sample: pair ({x</a:t>
                          </a:r>
                          <a:r>
                            <a:rPr lang="da-DK" sz="800" i="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},y)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We consider a graph process as made of f=1,…,F features (i.e. graph signals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sup>
                              </m:sSubSup>
                              <m:r>
                                <a:rPr lang="da-DK" sz="80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𝑁</m:t>
                                  </m:r>
                                </m:sup>
                              </m:sSup>
                            </m:oMath>
                          </a14:m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 graph process can be written as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a-DK" sz="80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𝑁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×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</m:sup>
                              </m:sSup>
                            </m:oMath>
                          </a14:m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0011387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RNN, hidden state, with linear transforms A and B depending on the graph structure through S: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𝑡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e>
                              </m:d>
                            </m:oMath>
                          </a14:m>
                          <a:endParaRPr lang="da-DK" sz="800" b="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Similarly to the definition of a graph process, we let the hidden state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have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features, where each feature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sup>
                              </m:sSubSup>
                              <m:r>
                                <a:rPr lang="da-DK" sz="80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𝑁</m:t>
                                  </m:r>
                                </m:sup>
                              </m:sSup>
                            </m:oMath>
                          </a14:m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is a graph signal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𝑓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𝐹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𝑑𝑓</m:t>
                                          </m:r>
                                        </m:sup>
                                      </m:s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𝑆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)∙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𝑓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𝑑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′=1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𝑑𝑑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𝑆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)∙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𝑡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oMath>
                          </a14:m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A(S) and B(S) are LSI-GFs: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𝑑𝑓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𝐾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−1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𝑑𝑓</m:t>
                                      </m:r>
                                    </m:sup>
                                  </m:sSub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,  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𝐾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−1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𝑑𝑑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where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and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are the learnable parameters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A(S), like B(S), can also be replaced by a GCN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We introduce the external input gate </a:t>
                          </a:r>
                          <a:r>
                            <a:rPr lang="el-GR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da-DK" sz="800" i="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and the forget gate </a:t>
                          </a:r>
                          <a:r>
                            <a:rPr lang="el-GR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β</a:t>
                          </a:r>
                          <a:r>
                            <a:rPr lang="da-DK" sz="800" i="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              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𝑓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𝐹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𝑑𝑓</m:t>
                                          </m:r>
                                        </m:sup>
                                      </m:s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𝑆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)∙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𝑓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𝑑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′=1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𝑑𝑑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𝑆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)∙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𝑡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oMath>
                          </a14:m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 compute </a:t>
                          </a:r>
                          <a:r>
                            <a:rPr lang="el-GR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da-DK" sz="800" i="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and </a:t>
                          </a:r>
                          <a:r>
                            <a:rPr lang="el-GR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β</a:t>
                          </a:r>
                          <a:r>
                            <a:rPr lang="da-DK" sz="800" i="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GCRNN with different parameters but on the same support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multiply per learned vector </a:t>
                          </a:r>
                          <a:r>
                            <a:rPr lang="el-GR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apply sigmoid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194534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Experiments and tests: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Always used 1 (G)GCRNN layer + an output NN mapping to Y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 = adjacency matrix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Classification problem: Earthquake epicenter placement</a:t>
                          </a:r>
                        </a:p>
                        <a:p>
                          <a:pPr marL="45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 example, Accuracy: </a:t>
                          </a:r>
                          <a:b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GCRNN=32.9% , Gated GCRNN = 39.1%, GCN=30.7%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008872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CA9060B-9446-B64B-B45E-AD64DDB331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8712828"/>
                  </p:ext>
                </p:extLst>
              </p:nvPr>
            </p:nvGraphicFramePr>
            <p:xfrm>
              <a:off x="6346811" y="484427"/>
              <a:ext cx="2477167" cy="770644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77167">
                      <a:extLst>
                        <a:ext uri="{9D8B030D-6E8A-4147-A177-3AD203B41FA5}">
                          <a16:colId xmlns:a16="http://schemas.microsoft.com/office/drawing/2014/main" val="315297058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u="none" dirty="0">
                              <a:solidFill>
                                <a:schemeClr val="bg1"/>
                              </a:solidFill>
                            </a:rPr>
                            <a:t>Gated Graph Convolutional Recurrent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u="none" dirty="0">
                              <a:solidFill>
                                <a:schemeClr val="bg1"/>
                              </a:solidFill>
                            </a:rPr>
                            <a:t>Neural Networks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65926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L.Ruiz et al., Jun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03592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Processing graph signals. </a:t>
                          </a:r>
                          <a:b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hidden state is built with contributions from: the input x_t, and the previous h_{t-1}. </a:t>
                          </a:r>
                          <a:b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Applies LSI Graph Filters and a graph matrix S to keep the number of parameters fixed. Can use Gated units.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4703972"/>
                      </a:ext>
                    </a:extLst>
                  </a:tr>
                  <a:tr h="1955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4935" r="-510" b="-23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0011387"/>
                      </a:ext>
                    </a:extLst>
                  </a:tr>
                  <a:tr h="32999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97692" r="-510" b="-36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945342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Experiments and tests: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Always used 1 (G)GCRNN layer + an output NN mapping to Y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 = adjacency matrix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Classification problem: Earthquake epicenter placement</a:t>
                          </a:r>
                        </a:p>
                        <a:p>
                          <a:pPr marL="45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 example, Accuracy: </a:t>
                          </a:r>
                          <a:b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GCRNN=32.9% , Gated GCRNN = 39.1%, GCN=30.7%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008872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76EEB72-944E-9D4D-80C3-305E38625A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0823164"/>
                  </p:ext>
                </p:extLst>
              </p:nvPr>
            </p:nvGraphicFramePr>
            <p:xfrm>
              <a:off x="9229348" y="484426"/>
              <a:ext cx="2477167" cy="512340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77167">
                      <a:extLst>
                        <a:ext uri="{9D8B030D-6E8A-4147-A177-3AD203B41FA5}">
                          <a16:colId xmlns:a16="http://schemas.microsoft.com/office/drawing/2014/main" val="3152970581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u="none" dirty="0">
                              <a:solidFill>
                                <a:schemeClr val="bg1"/>
                              </a:solidFill>
                            </a:rPr>
                            <a:t>Path-Augmented Graph Transformer Network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65926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B.Chen et al., May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035920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Graph-Transformer architecture: attention mechanism, enhanced by structural graph (path) information.</a:t>
                          </a:r>
                        </a:p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Applied on the classification task of discovering the properties of complex molecules.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470397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Generally, Transformers use sinusoidal functions as positional encoding in an input window.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Thus, we introduce Path Features, that describe how 2 nodes are connected and influence the Attention mechanism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Path features are computed on the shortest path between nodes that are at a distance &lt;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They are a concatenation of 3 components:</a:t>
                          </a:r>
                        </a:p>
                        <a:p>
                          <a:pPr marL="252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b="1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Edge features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concatenated on i -&gt; j</a:t>
                          </a:r>
                        </a:p>
                        <a:p>
                          <a:pPr marL="252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b="1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Distance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as a 1-hot feature</a:t>
                          </a:r>
                        </a:p>
                        <a:p>
                          <a:pPr marL="252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b="1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Ring membership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1-hot feature (are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and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j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the same ring?). Significant for molecules, e.g. for aromatic rings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0011387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PAGTN can attend to every other node in the graph, and thus is able to capture directly long-range dependencies even using only 1 layer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 = (x</a:t>
                          </a:r>
                          <a:r>
                            <a:rPr lang="da-DK" sz="800" i="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…, x</a:t>
                          </a:r>
                          <a:r>
                            <a:rPr lang="da-DK" sz="800" i="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</m:sSup>
                            </m:oMath>
                          </a14:m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matrix of node features</a:t>
                          </a:r>
                        </a:p>
                        <a:p>
                          <a:pPr marL="171450" marR="0" lvl="0" indent="-17145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 = (p</a:t>
                          </a:r>
                          <a:r>
                            <a:rPr lang="da-DK" sz="800" i="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1,1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…, p</a:t>
                          </a:r>
                          <a:r>
                            <a:rPr lang="da-DK" sz="800" i="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1,n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×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sub>
                                  </m:sSub>
                                </m:sup>
                              </m:sSup>
                            </m:oMath>
                          </a14:m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matrix of pairwise path features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</m:sup>
                              </m:s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da-DK" sz="80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</m:sup>
                                  </m:sSub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da-DK" sz="80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: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a-DK" sz="800" b="0" i="0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node</m:t>
                              </m:r>
                              <m:r>
                                <a:rPr lang="da-DK" sz="800" b="0" i="0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a-DK" sz="800" b="0" i="0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features</m:t>
                              </m:r>
                              <m:r>
                                <a:rPr lang="da-DK" sz="800" b="0" i="0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/</m:t>
                              </m:r>
                            </m:oMath>
                          </a14:m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node representation / hidden state at layer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Attention score: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𝐿𝑒𝑎𝑘𝑦𝑅𝑒𝐿𝑢</m:t>
                                  </m:r>
                                  <m:d>
                                    <m:d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𝑆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da-DK" sz="80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;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da-DK" sz="80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Attention coefficients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Softmax(scores) over the graph, either all of it or &lt;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part of it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Hidden state / node reps: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𝑙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𝑗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≠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da-DK" sz="80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sSup>
                                    <m:s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da-DK" sz="80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𝑙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We can also add multi-head attention via concatenation, but it did not improve the results significantly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1945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76EEB72-944E-9D4D-80C3-305E38625A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0823164"/>
                  </p:ext>
                </p:extLst>
              </p:nvPr>
            </p:nvGraphicFramePr>
            <p:xfrm>
              <a:off x="9229348" y="484426"/>
              <a:ext cx="2477167" cy="512340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77167">
                      <a:extLst>
                        <a:ext uri="{9D8B030D-6E8A-4147-A177-3AD203B41FA5}">
                          <a16:colId xmlns:a16="http://schemas.microsoft.com/office/drawing/2014/main" val="3152970581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u="none" dirty="0">
                              <a:solidFill>
                                <a:schemeClr val="bg1"/>
                              </a:solidFill>
                            </a:rPr>
                            <a:t>Path-Augmented Graph Transformer Network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65926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B.Chen et al., May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03592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Graph-Transformer architecture: attention mechanism, enhanced by structural graph (path) information.</a:t>
                          </a:r>
                        </a:p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Applied on the classification task of discovering the properties of complex molecules.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4703972"/>
                      </a:ext>
                    </a:extLst>
                  </a:tr>
                  <a:tr h="1676400"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Generally, Transformers use sinusoidal functions as positional encoding in an input window.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Thus, we introduce Path Features, that describe how 2 nodes are connected and influence the Attention mechanism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Path features are computed on the shortest path between nodes that are at a distance &lt;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They are a concatenation of 3 components:</a:t>
                          </a:r>
                        </a:p>
                        <a:p>
                          <a:pPr marL="252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b="1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Edge features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concatenated on i -&gt; j</a:t>
                          </a:r>
                        </a:p>
                        <a:p>
                          <a:pPr marL="252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b="1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Distance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as a 1-hot feature</a:t>
                          </a:r>
                        </a:p>
                        <a:p>
                          <a:pPr marL="252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b="1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Ring membership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1-hot feature (are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and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j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the same ring?). Significant for molecules, e.g. for aromatic rings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0011387"/>
                      </a:ext>
                    </a:extLst>
                  </a:tr>
                  <a:tr h="24167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10" t="-112042" r="-510" b="-73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9453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A4A825C-0F0F-BF4B-8A56-4B26D0DAAC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7077315"/>
                  </p:ext>
                </p:extLst>
              </p:nvPr>
            </p:nvGraphicFramePr>
            <p:xfrm>
              <a:off x="248932" y="6166305"/>
              <a:ext cx="5590616" cy="308189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590616">
                      <a:extLst>
                        <a:ext uri="{9D8B030D-6E8A-4147-A177-3AD203B41FA5}">
                          <a16:colId xmlns:a16="http://schemas.microsoft.com/office/drawing/2014/main" val="869405416"/>
                        </a:ext>
                      </a:extLst>
                    </a:gridCol>
                  </a:tblGrid>
                  <a:tr h="202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u="none" dirty="0">
                              <a:solidFill>
                                <a:schemeClr val="bg1"/>
                              </a:solidFill>
                            </a:rPr>
                            <a:t>Relational Graph Attention Networks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73156077"/>
                      </a:ext>
                    </a:extLst>
                  </a:tr>
                  <a:tr h="202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by D.Busbridge et al. ,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17399354"/>
                      </a:ext>
                    </a:extLst>
                  </a:tr>
                  <a:tr h="202196"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Using the self-attention mechanism separatedly on the different relations. Applied to neighbouring nodes.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25496387"/>
                      </a:ext>
                    </a:extLst>
                  </a:tr>
                  <a:tr h="1773667">
                    <a:tc>
                      <a:txBody>
                        <a:bodyPr/>
                        <a:lstStyle/>
                        <a:p>
                          <a:pPr marL="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Graph with |R| relation types and N nodes. Intermediate rep at a layer under relation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a-DK" sz="800" b="0" i="0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=[</m:t>
                              </m:r>
                              <m:sSubSup>
                                <m:sSub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da-DK" sz="800" b="0" i="0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]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 </m:t>
                              </m:r>
                              <m:sSup>
                                <m:s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𝑁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×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</m:sup>
                              </m:sSup>
                            </m:oMath>
                          </a14:m>
                          <a:endParaRPr lang="da-DK" sz="800" b="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 the attention mechanism: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logit score </a:t>
                          </a:r>
                        </a:p>
                        <a:p>
                          <a:pPr marL="252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More precisely, the logits are computed using self-attention, obtaining queries and keys of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=1 as follows: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d>
                                </m:sup>
                              </m:sSubSup>
                              <m:sSup>
                                <m:s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=1</m:t>
                                  </m:r>
                                </m:sup>
                              </m:sSup>
                            </m:oMath>
                          </a14:m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d>
                                </m:sup>
                              </m:sSubSup>
                              <m:sSup>
                                <m:s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=1</m:t>
                                  </m:r>
                                </m:sup>
                              </m:sSup>
                            </m:oMath>
                          </a14:m>
                          <a:endParaRPr lang="da-DK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52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Then, we create either Additive attention logits: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da-DK" sz="800" b="0" i="0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LeakyReLu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or Multiplicative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0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: </m:t>
                              </m:r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lvl="1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There are 2 ways to apply the softmax over the attention logits:</a:t>
                          </a:r>
                        </a:p>
                        <a:p>
                          <a:pPr marL="252000" lvl="2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WithIn-Relation G.AT. = Independent probablity distribution for each relation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252000" lvl="2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Across-Relation G.AT. = 1 probability distribution. The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sum to 1 across all the neighbouring nodes and relations</a:t>
                          </a:r>
                        </a:p>
                        <a:p>
                          <a:pPr marL="172800" lvl="1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Propagation rule:</a:t>
                          </a:r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⊕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𝐾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𝑟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∈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𝑅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𝑗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∈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da-DK" sz="80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a-DK" sz="80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∙</m:t>
                                          </m:r>
                                        </m:e>
                                      </m:nary>
                                    </m:e>
                                  </m:nary>
                                  <m:sSubSup>
                                    <m:sSub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𝑟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 is possible to use a concatenation operator to combine multi-head attention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7769699"/>
                      </a:ext>
                    </a:extLst>
                  </a:tr>
                  <a:tr h="570216"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Evaluated both on inductive tasks (e.g. graph classification) and transductive tasks (e.g. KB completion)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Found to be comparable with RGCNs, but not significantly better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 inductive tasks, ARGAT with multiplicative logits fares slightly better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29857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A4A825C-0F0F-BF4B-8A56-4B26D0DAAC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7077315"/>
                  </p:ext>
                </p:extLst>
              </p:nvPr>
            </p:nvGraphicFramePr>
            <p:xfrm>
              <a:off x="248932" y="6166305"/>
              <a:ext cx="5590616" cy="308189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590616">
                      <a:extLst>
                        <a:ext uri="{9D8B030D-6E8A-4147-A177-3AD203B41FA5}">
                          <a16:colId xmlns:a16="http://schemas.microsoft.com/office/drawing/2014/main" val="869405416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u="none" dirty="0">
                              <a:solidFill>
                                <a:schemeClr val="bg1"/>
                              </a:solidFill>
                            </a:rPr>
                            <a:t>Relational Graph Attention Networks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7315607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by D.Busbridge et al. ,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173993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Using the self-attention mechanism separatedly on the different relations. Applied to neighbouring nodes.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25496387"/>
                      </a:ext>
                    </a:extLst>
                  </a:tr>
                  <a:tr h="18715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27" t="-35135" r="-227" b="-30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769699"/>
                      </a:ext>
                    </a:extLst>
                  </a:tr>
                  <a:tr h="570216"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Evaluated both on inductive tasks (e.g. graph classification) and transductive tasks (e.g. KB completion)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Found to be comparable with RGCNs, but not significantly better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 inductive tasks, ARGAT with multiplicative logits fares slightly better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29857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661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19087</TotalTime>
  <Words>4941</Words>
  <Application>Microsoft Macintosh PowerPoint</Application>
  <PresentationFormat>A3 Paper (297x420 mm)</PresentationFormat>
  <Paragraphs>305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Research Direction 2 (section: Hyperbolic embeddings)</vt:lpstr>
      <vt:lpstr>Research Direction 2 (section: GraphNNs)</vt:lpstr>
      <vt:lpstr>Research Direction 2 (section: GraphNNs)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of resources</dc:title>
  <dc:creator>Andrea Lekkas</dc:creator>
  <cp:lastModifiedBy>Andrea Lekkas</cp:lastModifiedBy>
  <cp:revision>1481</cp:revision>
  <dcterms:created xsi:type="dcterms:W3CDTF">2019-05-06T12:01:55Z</dcterms:created>
  <dcterms:modified xsi:type="dcterms:W3CDTF">2020-03-11T10:17:20Z</dcterms:modified>
</cp:coreProperties>
</file>