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–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40"/>
    <p:restoredTop sz="96687"/>
  </p:normalViewPr>
  <p:slideViewPr>
    <p:cSldViewPr snapToGrid="0" snapToObjects="1">
      <p:cViewPr>
        <p:scale>
          <a:sx n="240" d="100"/>
          <a:sy n="240" d="100"/>
        </p:scale>
        <p:origin x="-6280" y="-5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AF724-5717-D04E-9AD2-7F7A83286B3F}" type="datetimeFigureOut">
              <a:t>3/16/20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15871-0601-034B-8348-94F89D4679D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0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a-DK" b="0" i="0" dirty="0">
                    <a:latin typeface="Cambria Math" panose="02040503050406030204" pitchFamily="18" charset="0"/>
                  </a:rPr>
                  <a:t>𝑎𝑟𝑐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88F10-F9F0-5348-A4BE-3F031206F9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40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B53D-4A32-454A-86E0-BB9988FB4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BF531-B936-B045-8544-60FC728B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3D0B2-4AE9-6349-A1E0-70C53329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9BB0-6F77-B544-A26F-ADB875E40443}" type="datetimeFigureOut"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8CD33-BFC9-9F49-A1EC-88640B717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48653-6177-0748-9954-4FB18ED7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DB7A-9B96-D343-AE69-C95CE16B18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4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F5E3-C5C4-0D47-8042-591AE6EC6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5344A-8DB5-BC4A-B58E-EB72B4D56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B1173-B05B-184B-922A-43B96D21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9BB0-6F77-B544-A26F-ADB875E40443}" type="datetimeFigureOut"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73475-7688-B340-AB0F-2DE72305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B5278-D819-194E-A216-6CA77618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DB7A-9B96-D343-AE69-C95CE16B18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CA43EB-8833-5D46-97CA-625D9391D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3944B-973B-FD43-B558-9D602C6D0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96764-33AC-AE48-9CD9-AD81F01D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9BB0-6F77-B544-A26F-ADB875E40443}" type="datetimeFigureOut"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C48AC-F1BD-264C-9782-AFAE927F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BE6F7-9E0C-0B4D-9E22-34EFF229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DB7A-9B96-D343-AE69-C95CE16B18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3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9D890-D683-BB4A-90FF-9B3410A2F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1EB1E-6DEE-254B-AE30-ECB35195A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D795C-D544-674A-8A66-C17BBE5C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9BB0-6F77-B544-A26F-ADB875E40443}" type="datetimeFigureOut"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24102-2FF3-6245-98C0-9B5E8A50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719C1-5DB4-074E-A905-497165BE5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DB7A-9B96-D343-AE69-C95CE16B18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7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AB00-0C07-4F44-9C4A-332A627F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BC8E3-6FDB-C842-9C35-4B36F98AF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96ACF-4785-124A-BDB4-0E4BF6CF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9BB0-6F77-B544-A26F-ADB875E40443}" type="datetimeFigureOut"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9033C-75C9-7841-8AD1-F091D8FF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62933-B2F3-F646-A337-589189D4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DB7A-9B96-D343-AE69-C95CE16B18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9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F919A-0427-5847-B1E7-15E58BD4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88CA6-ABE6-1247-BA86-79142E1C5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AE46D-E653-7E4D-A76A-627CB9DE4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A7CE0-BFBC-774E-B91D-0C8808CE6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9BB0-6F77-B544-A26F-ADB875E40443}" type="datetimeFigureOut">
              <a:t>3/16/20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89950-96E3-4E4B-A455-FC1C01D2D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8B7AF-C032-8A4C-82BE-71412398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DB7A-9B96-D343-AE69-C95CE16B18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2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66E4-E1F6-FB4E-AABD-60788FEFD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52175-A19B-DD4C-8086-A7E138A7F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11CBD-01C9-6544-8FD7-329994AB6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40D04-075D-5647-8CD3-20249960C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465652-5064-5F47-9C56-156C3BF87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82E4BE-5BE8-ED40-A0F0-2F82C176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9BB0-6F77-B544-A26F-ADB875E40443}" type="datetimeFigureOut">
              <a:t>3/16/20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79DDC1-43AA-9B4F-AD4D-E07466EED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06F147-DB8A-5345-A7C9-D4129D2F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DB7A-9B96-D343-AE69-C95CE16B18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5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B957-05A6-7C40-B6F8-DE507514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7773A-C519-5C47-A4B0-B3A73B36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9BB0-6F77-B544-A26F-ADB875E40443}" type="datetimeFigureOut">
              <a:t>3/16/20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BFD06-8729-864F-915D-0AC28D21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AAA4D-8CD6-454E-AD74-455CD8F6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DB7A-9B96-D343-AE69-C95CE16B18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8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3DEF92-C08B-C240-BC51-C5C36598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9BB0-6F77-B544-A26F-ADB875E40443}" type="datetimeFigureOut">
              <a:t>3/16/20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A2472-CAFB-5849-A84C-47E7A591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64484-9E9B-4245-BBB9-027CB4F3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DB7A-9B96-D343-AE69-C95CE16B18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5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ACFB-93D8-4446-8A01-00E174F7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BE769-4DF1-A443-A349-4A8DCEA6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59A4A-1D5D-384B-A956-78B68D70D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F0BC-2CF8-C141-83C4-ABDB00D89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9BB0-6F77-B544-A26F-ADB875E40443}" type="datetimeFigureOut">
              <a:t>3/16/20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892B5-E113-2546-AC75-8B2699AF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55B15-749C-6E46-9100-5772DF18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DB7A-9B96-D343-AE69-C95CE16B18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4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BDF6C-80A7-2E4F-A76A-3C28989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4A9F56-97A2-FC46-8C59-C349BDE0C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F99D4-E9AF-E143-9AD3-1E8B4E36F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9AD92-1614-DA43-8C61-A6596791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9BB0-6F77-B544-A26F-ADB875E40443}" type="datetimeFigureOut">
              <a:t>3/16/20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47417-680B-FB4F-A375-5ABED5D4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9A8EE-1E30-8B4D-8178-A8DBB413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DB7A-9B96-D343-AE69-C95CE16B18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0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F42D8-AE1B-A14E-8215-1F0365E4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7502A-0B34-EC40-BFE2-D8C485D1F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9182C-DDCD-4F48-962E-2F7B79565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9BB0-6F77-B544-A26F-ADB875E40443}" type="datetimeFigureOut"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841E6-F74D-EA4C-B972-A0CA7F933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C0126-9D2A-E844-B5DF-CA83CADEC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BDB7A-9B96-D343-AE69-C95CE16B18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6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B6F2D2ED-17E1-BD4A-A6D0-730B6ABA44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0182021"/>
                  </p:ext>
                </p:extLst>
              </p:nvPr>
            </p:nvGraphicFramePr>
            <p:xfrm>
              <a:off x="2564622" y="4012239"/>
              <a:ext cx="3350224" cy="26101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675112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  <a:gridCol w="1675112">
                      <a:extLst>
                        <a:ext uri="{9D8B030D-6E8A-4147-A177-3AD203B41FA5}">
                          <a16:colId xmlns:a16="http://schemas.microsoft.com/office/drawing/2014/main" val="1991088258"/>
                        </a:ext>
                      </a:extLst>
                    </a:gridCol>
                  </a:tblGrid>
                  <a:tr h="159553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dirty="0"/>
                            <a:t>Knowledge Enhanced Contextual Word Representations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175838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i="0" dirty="0"/>
                            <a:t>By M.E.Peters et al., Oct 2019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222169">
                    <a:tc gridSpan="2">
                      <a:txBody>
                        <a:bodyPr/>
                        <a:lstStyle/>
                        <a:p>
                          <a:r>
                            <a:rPr lang="en-US" sz="600" b="0" i="1" dirty="0"/>
                            <a:t>Method to insert the contribution of a Knowledge Base between the layers of a pre-trained model, with the Knowledge Attention and Recontextualization mechanism (KAR)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2025542">
                    <a:tc>
                      <a:txBody>
                        <a:bodyPr/>
                        <a:lstStyle/>
                        <a:p>
                          <a:pPr marL="0" indent="-99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600" i="0" dirty="0"/>
                            <a:t>Used here to create KnowBERT, although the method can be applied to any pre-trained model</a:t>
                          </a:r>
                        </a:p>
                        <a:p>
                          <a:pPr marL="0" marR="0" lvl="0" indent="-99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da-DK" sz="600" i="0" dirty="0"/>
                            <a:t>BERT review:</a:t>
                          </a:r>
                        </a:p>
                        <a:p>
                          <a:pPr marL="270000" marR="0" lvl="1" indent="-900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Courier New" panose="02070309020205020404" pitchFamily="49" charset="0"/>
                            <a:buChar char="o"/>
                            <a:tabLst/>
                            <a:defRPr/>
                          </a:pPr>
                          <a:r>
                            <a:rPr lang="da-DK" sz="600" i="0" dirty="0"/>
                            <a:t>Input: x</a:t>
                          </a:r>
                          <a:r>
                            <a:rPr lang="da-DK" sz="600" i="0" baseline="-25000" dirty="0"/>
                            <a:t>1</a:t>
                          </a:r>
                          <a:r>
                            <a:rPr lang="da-DK" sz="600" i="0" dirty="0"/>
                            <a:t>, …, x</a:t>
                          </a:r>
                          <a:r>
                            <a:rPr lang="da-DK" sz="600" i="0" baseline="-25000" dirty="0"/>
                            <a:t>N</a:t>
                          </a:r>
                          <a:r>
                            <a:rPr lang="da-DK" sz="600" i="0" dirty="0"/>
                            <a:t> WordPiece tokens</a:t>
                          </a:r>
                        </a:p>
                        <a:p>
                          <a:pPr marL="270000" marR="0" lvl="1" indent="-900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Courier New" panose="02070309020205020404" pitchFamily="49" charset="0"/>
                            <a:buChar char="o"/>
                            <a:tabLst/>
                            <a:defRPr/>
                          </a:pPr>
                          <a:r>
                            <a:rPr lang="da-DK" sz="600" i="0" dirty="0"/>
                            <a:t>Computes L layers of D-dimensional contextual representations for the tokens in the input window</a:t>
                          </a:r>
                        </a:p>
                        <a:p>
                          <a:pPr marL="270000" marR="0" lvl="1" indent="-900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Courier New" panose="02070309020205020404" pitchFamily="49" charset="0"/>
                            <a:buChar char="o"/>
                            <a:tabLst/>
                            <a:defRPr/>
                          </a:pPr>
                          <a:r>
                            <a:rPr lang="da-DK" sz="600" i="0" dirty="0"/>
                            <a:t>Applies FF-NN(Multi-Headed Self-Attention(</a:t>
                          </a:r>
                          <a:r>
                            <a:rPr lang="da-DK" sz="600" b="1" i="0" dirty="0"/>
                            <a:t>x</a:t>
                          </a:r>
                          <a:r>
                            <a:rPr lang="da-DK" sz="600" i="0" dirty="0"/>
                            <a:t>)) i.e. Transformer blocks</a:t>
                          </a:r>
                        </a:p>
                        <a:p>
                          <a:pPr marL="270000" marR="0" lvl="1" indent="-900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Courier New" panose="02070309020205020404" pitchFamily="49" charset="0"/>
                            <a:buChar char="o"/>
                            <a:tabLst/>
                            <a:defRPr/>
                          </a:pPr>
                          <a:r>
                            <a:rPr lang="da-DK" sz="600" i="0" dirty="0"/>
                            <a:t>The previous layer H</a:t>
                          </a:r>
                          <a:r>
                            <a:rPr lang="da-DK" sz="600" i="0" baseline="-25000" dirty="0"/>
                            <a:t>i-1</a:t>
                          </a:r>
                          <a:r>
                            <a:rPr lang="da-DK" sz="600" i="0" dirty="0"/>
                            <a:t> is used as query, key and value (attending on every token)</a:t>
                          </a:r>
                        </a:p>
                        <a:p>
                          <a:pPr marL="270000" marR="0" lvl="1" indent="-900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Courier New" panose="02070309020205020404" pitchFamily="49" charset="0"/>
                            <a:buChar char="o"/>
                            <a:tabLst/>
                            <a:defRPr/>
                          </a:pPr>
                          <a:r>
                            <a:rPr lang="da-DK" sz="600" i="0" dirty="0"/>
                            <a:t>Trained on Next-sentence predict + MLM</a:t>
                          </a:r>
                        </a:p>
                        <a:p>
                          <a:pPr marL="0" indent="-99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600" i="0" dirty="0"/>
                            <a:t>Knowledge Bases:</a:t>
                          </a:r>
                        </a:p>
                        <a:p>
                          <a:pPr marL="270000" lvl="1" indent="-900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600" i="0" dirty="0"/>
                            <a:t>A KB may have only entity metadata, or also include a graph with {s,p,o} triples.</a:t>
                          </a:r>
                          <a:br>
                            <a:rPr lang="da-DK" sz="600" i="0" dirty="0"/>
                          </a:br>
                          <a:r>
                            <a:rPr lang="da-DK" sz="600" i="0" dirty="0"/>
                            <a:t>It is sufficient that there is a way to compute an entity embedding e</a:t>
                          </a:r>
                          <a:r>
                            <a:rPr lang="da-DK" sz="600" i="0" baseline="-25000" dirty="0"/>
                            <a:t>k</a:t>
                          </a:r>
                          <a:endParaRPr lang="da-DK" sz="600" i="0" dirty="0"/>
                        </a:p>
                        <a:p>
                          <a:pPr marL="270000" lvl="1" indent="-900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600" i="0" dirty="0"/>
                            <a:t>The KB must have a Candidate Selector: given an input text, it returns a number of entity spans, + candidate entities for each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indent="-99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600" i="0" dirty="0"/>
                            <a:t>KAR:</a:t>
                          </a:r>
                        </a:p>
                        <a:p>
                          <a:pPr marL="252000" lvl="1" indent="-900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600" i="0" dirty="0"/>
                            <a:t>Every token in H</a:t>
                          </a:r>
                          <a:r>
                            <a:rPr lang="da-DK" sz="600" i="0" baseline="-25000" dirty="0"/>
                            <a:t>i</a:t>
                          </a:r>
                          <a:r>
                            <a:rPr lang="da-DK" sz="600" i="0" dirty="0"/>
                            <a:t> is projected to the entity dimension (e.g. 200 or 300)</a:t>
                          </a:r>
                        </a:p>
                        <a:p>
                          <a:pPr marL="252000" marR="0" lvl="1" indent="-900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Courier New" panose="02070309020205020404" pitchFamily="49" charset="0"/>
                            <a:buChar char="o"/>
                            <a:tabLst/>
                            <a:defRPr/>
                          </a:pPr>
                          <a:r>
                            <a:rPr lang="da-DK" sz="600" i="0" dirty="0"/>
                            <a:t>Consider the mention spans individuated by the Candidate Selector; we apply self-attentive pooling over the word pieces to obtain the span representations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da-DK" sz="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da-DK" sz="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sup>
                              </m:sSup>
                            </m:oMath>
                          </a14:m>
                          <a:endParaRPr lang="da-DK" sz="600" i="0" dirty="0"/>
                        </a:p>
                        <a:p>
                          <a:pPr marL="252000" lvl="1" indent="-900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600" i="0" dirty="0"/>
                            <a:t>Entity linker: applies self-attention to the mention-span vectors to compute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a-DK" sz="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p>
                            </m:oMath>
                          </a14:m>
                          <a:r>
                            <a:rPr lang="da-DK" sz="600" i="0" dirty="0"/>
                            <a:t>, used to score the</a:t>
                          </a:r>
                          <a:r>
                            <a:rPr lang="da-DK" sz="600" i="0" baseline="0" dirty="0"/>
                            <a:t> candidate entities with</a:t>
                          </a:r>
                          <a:br>
                            <a:rPr lang="da-DK" sz="600" i="0" baseline="0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6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𝑚𝑘</m:t>
                                  </m:r>
                                </m:sub>
                              </m:sSub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</a:rPr>
                                <m:t>𝑀𝐿𝑃</m:t>
                              </m:r>
                              <m:d>
                                <m:dPr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𝑚𝑘</m:t>
                                      </m:r>
                                    </m:sub>
                                  </m:sSub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Sup>
                                    <m:sSubSupPr>
                                      <m:ctrlP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𝑚𝑘</m:t>
                                      </m:r>
                                    </m:sub>
                                    <m:sup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bSup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𝑐𝑎𝑛𝑑𝑖𝑑𝑎𝑡</m:t>
                                  </m:r>
                                  <m:sSub>
                                    <m:sSubPr>
                                      <m:ctrlP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1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b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𝑚𝑘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da-DK" sz="600" i="0" dirty="0"/>
                            <a:t>.</a:t>
                          </a:r>
                          <a:br>
                            <a:rPr lang="da-DK" sz="600" i="0" dirty="0"/>
                          </a:br>
                          <a:r>
                            <a:rPr lang="da-DK" sz="600" i="0" dirty="0"/>
                            <a:t>It can have a Loss, as a subtask</a:t>
                          </a:r>
                        </a:p>
                        <a:p>
                          <a:pPr marL="252000" lvl="1" indent="-900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600" i="0" dirty="0"/>
                            <a:t>Entity span representation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a-DK" sz="600" i="0" dirty="0"/>
                            <a:t>: Discard all candidate entities with </a:t>
                          </a:r>
                          <a14:m>
                            <m:oMath xmlns:m="http://schemas.openxmlformats.org/officeDocument/2006/math">
                              <m:r>
                                <a:rPr lang="da-DK" sz="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da-DK" sz="600" i="0" dirty="0"/>
                            <a:t> (soft choice) -&gt; softmax -&gt; weighted sum</a:t>
                          </a:r>
                        </a:p>
                        <a:p>
                          <a:pPr marL="252000" lvl="1" indent="-900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600" i="0" dirty="0"/>
                            <a:t>Recontextualization:</a:t>
                          </a:r>
                          <a:br>
                            <a:rPr lang="da-DK" sz="600" i="0" dirty="0"/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𝑝𝑟𝑜𝑗</m:t>
                                  </m:r>
                                </m:sup>
                              </m:sSubSup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da-DK" sz="600" b="0" i="0" dirty="0">
                                  <a:latin typeface="Cambria Math" panose="02040503050406030204" pitchFamily="18" charset="0"/>
                                </a:rPr>
                                <m:t>MLP</m:t>
                              </m:r>
                              <m:r>
                                <a:rPr lang="da-DK" sz="600" b="0" i="0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da-DK" sz="600" b="0" i="0" dirty="0">
                                  <a:latin typeface="Cambria Math" panose="02040503050406030204" pitchFamily="18" charset="0"/>
                                </a:rPr>
                                <m:t>MultiHeadAtt</m:t>
                              </m:r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br>
                            <a:rPr lang="da-DK" sz="600" b="0" i="1" dirty="0">
                              <a:latin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da-DK" sz="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p>
                                    <m:sSup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𝑝𝑟𝑜𝑗</m:t>
                                  </m:r>
                                </m:sup>
                              </m:sSubSup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da-DK" sz="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p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da-DK" sz="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p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oMath>
                          </a14:m>
                          <a:endParaRPr lang="da-DK" sz="600" i="0" dirty="0"/>
                        </a:p>
                        <a:p>
                          <a:pPr marL="252000" lvl="1" indent="-900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600" i="0" dirty="0"/>
                            <a:t>Finally, we project back to the BERT dimension with a Linear transformation + residual connection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B6F2D2ED-17E1-BD4A-A6D0-730B6ABA44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0182021"/>
                  </p:ext>
                </p:extLst>
              </p:nvPr>
            </p:nvGraphicFramePr>
            <p:xfrm>
              <a:off x="2564622" y="4012239"/>
              <a:ext cx="3350224" cy="26101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675112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  <a:gridCol w="1675112">
                      <a:extLst>
                        <a:ext uri="{9D8B030D-6E8A-4147-A177-3AD203B41FA5}">
                          <a16:colId xmlns:a16="http://schemas.microsoft.com/office/drawing/2014/main" val="1991088258"/>
                        </a:ext>
                      </a:extLst>
                    </a:gridCol>
                  </a:tblGrid>
                  <a:tr h="159553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dirty="0"/>
                            <a:t>Knowledge Enhanced Contextual Word Representations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175838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i="0" dirty="0"/>
                            <a:t>By M.E.Peters et al., Oct 2019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248194">
                    <a:tc gridSpan="2">
                      <a:txBody>
                        <a:bodyPr/>
                        <a:lstStyle/>
                        <a:p>
                          <a:r>
                            <a:rPr lang="en-US" sz="600" b="0" i="1" dirty="0"/>
                            <a:t>Method to insert the contribution of a Knowledge Base between the layers of a pre-trained model, with the Knowledge Attention and Recontextualization mechanism (KAR)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2026575">
                    <a:tc>
                      <a:txBody>
                        <a:bodyPr/>
                        <a:lstStyle/>
                        <a:p>
                          <a:pPr marL="0" indent="-99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600" i="0" dirty="0"/>
                            <a:t>Used here to create KnowBERT, although the method can be applied to any pre-trained model</a:t>
                          </a:r>
                        </a:p>
                        <a:p>
                          <a:pPr marL="0" marR="0" lvl="0" indent="-99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da-DK" sz="600" i="0" dirty="0"/>
                            <a:t>BERT review:</a:t>
                          </a:r>
                        </a:p>
                        <a:p>
                          <a:pPr marL="270000" marR="0" lvl="1" indent="-900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Courier New" panose="02070309020205020404" pitchFamily="49" charset="0"/>
                            <a:buChar char="o"/>
                            <a:tabLst/>
                            <a:defRPr/>
                          </a:pPr>
                          <a:r>
                            <a:rPr lang="da-DK" sz="600" i="0" dirty="0"/>
                            <a:t>Input: x</a:t>
                          </a:r>
                          <a:r>
                            <a:rPr lang="da-DK" sz="600" i="0" baseline="-25000" dirty="0"/>
                            <a:t>1</a:t>
                          </a:r>
                          <a:r>
                            <a:rPr lang="da-DK" sz="600" i="0" dirty="0"/>
                            <a:t>, …, x</a:t>
                          </a:r>
                          <a:r>
                            <a:rPr lang="da-DK" sz="600" i="0" baseline="-25000" dirty="0"/>
                            <a:t>N</a:t>
                          </a:r>
                          <a:r>
                            <a:rPr lang="da-DK" sz="600" i="0" dirty="0"/>
                            <a:t> WordPiece tokens</a:t>
                          </a:r>
                        </a:p>
                        <a:p>
                          <a:pPr marL="270000" marR="0" lvl="1" indent="-900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Courier New" panose="02070309020205020404" pitchFamily="49" charset="0"/>
                            <a:buChar char="o"/>
                            <a:tabLst/>
                            <a:defRPr/>
                          </a:pPr>
                          <a:r>
                            <a:rPr lang="da-DK" sz="600" i="0" dirty="0"/>
                            <a:t>Computes L layers of D-dimensional contextual representations for the tokens in the input window</a:t>
                          </a:r>
                        </a:p>
                        <a:p>
                          <a:pPr marL="270000" marR="0" lvl="1" indent="-900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Courier New" panose="02070309020205020404" pitchFamily="49" charset="0"/>
                            <a:buChar char="o"/>
                            <a:tabLst/>
                            <a:defRPr/>
                          </a:pPr>
                          <a:r>
                            <a:rPr lang="da-DK" sz="600" i="0" dirty="0"/>
                            <a:t>Applies FF-NN(Multi-Headed Self-Attention(</a:t>
                          </a:r>
                          <a:r>
                            <a:rPr lang="da-DK" sz="600" b="1" i="0" dirty="0"/>
                            <a:t>x</a:t>
                          </a:r>
                          <a:r>
                            <a:rPr lang="da-DK" sz="600" i="0" dirty="0"/>
                            <a:t>)) i.e. Transformer blocks</a:t>
                          </a:r>
                        </a:p>
                        <a:p>
                          <a:pPr marL="270000" marR="0" lvl="1" indent="-900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Courier New" panose="02070309020205020404" pitchFamily="49" charset="0"/>
                            <a:buChar char="o"/>
                            <a:tabLst/>
                            <a:defRPr/>
                          </a:pPr>
                          <a:r>
                            <a:rPr lang="da-DK" sz="600" i="0" dirty="0"/>
                            <a:t>The previous layer H</a:t>
                          </a:r>
                          <a:r>
                            <a:rPr lang="da-DK" sz="600" i="0" baseline="-25000" dirty="0"/>
                            <a:t>i-1</a:t>
                          </a:r>
                          <a:r>
                            <a:rPr lang="da-DK" sz="600" i="0" dirty="0"/>
                            <a:t> is used as query, key and value (attending on every token)</a:t>
                          </a:r>
                        </a:p>
                        <a:p>
                          <a:pPr marL="270000" marR="0" lvl="1" indent="-900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Courier New" panose="02070309020205020404" pitchFamily="49" charset="0"/>
                            <a:buChar char="o"/>
                            <a:tabLst/>
                            <a:defRPr/>
                          </a:pPr>
                          <a:r>
                            <a:rPr lang="da-DK" sz="600" i="0" dirty="0"/>
                            <a:t>Trained on Next-sentence predict + MLM</a:t>
                          </a:r>
                        </a:p>
                        <a:p>
                          <a:pPr marL="0" indent="-99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600" i="0" dirty="0"/>
                            <a:t>Knowledge Bases:</a:t>
                          </a:r>
                        </a:p>
                        <a:p>
                          <a:pPr marL="270000" lvl="1" indent="-900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600" i="0" dirty="0"/>
                            <a:t>A KB may have only entity metadata, or also include a graph with {s,p,o} triples.</a:t>
                          </a:r>
                          <a:br>
                            <a:rPr lang="da-DK" sz="600" i="0" dirty="0"/>
                          </a:br>
                          <a:r>
                            <a:rPr lang="da-DK" sz="600" i="0" dirty="0"/>
                            <a:t>It is sufficient that there is a way to compute an entity embedding e</a:t>
                          </a:r>
                          <a:r>
                            <a:rPr lang="da-DK" sz="600" i="0" baseline="-25000" dirty="0"/>
                            <a:t>k</a:t>
                          </a:r>
                          <a:endParaRPr lang="da-DK" sz="600" i="0" dirty="0"/>
                        </a:p>
                        <a:p>
                          <a:pPr marL="270000" lvl="1" indent="-900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600" i="0" dirty="0"/>
                            <a:t>The KB must have a Candidate Selector: given an input text, it returns a number of entity spans, + candidate entities for each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758" t="-28571" r="-758" b="-6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560180B-5A16-F448-9A81-B3FD8D3C7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9405" y="37214"/>
            <a:ext cx="4613189" cy="291236"/>
          </a:xfrm>
        </p:spPr>
        <p:txBody>
          <a:bodyPr>
            <a:normAutofit/>
          </a:bodyPr>
          <a:lstStyle/>
          <a:p>
            <a:r>
              <a:rPr lang="en-US" sz="1143" b="1" dirty="0"/>
              <a:t>Research Direction 2 (section: Knowledge bases)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7C39AB3-22CA-134A-82B0-7BEB3F8025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7395794"/>
                  </p:ext>
                </p:extLst>
              </p:nvPr>
            </p:nvGraphicFramePr>
            <p:xfrm>
              <a:off x="2564623" y="369333"/>
              <a:ext cx="1672324" cy="355232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672324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23948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dirty="0"/>
                            <a:t>Mapping Text to Knowledge Graph Entities using Multi-Sense LSTMs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1611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i="0" dirty="0"/>
                            <a:t>By D.Kartsaklis et al., 2018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413657">
                    <a:tc>
                      <a:txBody>
                        <a:bodyPr/>
                        <a:lstStyle/>
                        <a:p>
                          <a:r>
                            <a:rPr lang="en-US" sz="600" b="0" i="1" dirty="0"/>
                            <a:t>Augmenting KBs with Textual Entities in a multidimensional space. Mapping text (sentences and/or words) to the same space, while handling polysemy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2411730">
                    <a:tc>
                      <a:txBody>
                        <a:bodyPr/>
                        <a:lstStyle/>
                        <a:p>
                          <a:r>
                            <a:rPr lang="en-US" sz="600" i="1" dirty="0"/>
                            <a:t>Elements used or described:</a:t>
                          </a:r>
                        </a:p>
                        <a:p>
                          <a:pPr marL="0" indent="-99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600" i="0" dirty="0"/>
                            <a:t>Phases:</a:t>
                          </a:r>
                        </a:p>
                        <a:p>
                          <a:pPr marL="324000" lvl="1" indent="-172800">
                            <a:buFont typeface="+mj-lt"/>
                            <a:buAutoNum type="arabicPeriod"/>
                          </a:pPr>
                          <a:r>
                            <a:rPr lang="da-DK" sz="600" i="0" dirty="0"/>
                            <a:t>Enhancing the KB-space:</a:t>
                          </a:r>
                        </a:p>
                        <a:p>
                          <a:pPr marL="396000" lvl="2" indent="-1728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600" i="0" dirty="0"/>
                            <a:t>Artificial random walks from the graph -&gt; Skip-gram to</a:t>
                          </a:r>
                          <a:r>
                            <a:rPr lang="da-DK" sz="600" i="0" baseline="0" dirty="0"/>
                            <a:t> create </a:t>
                          </a:r>
                          <a:r>
                            <a:rPr lang="da-DK" sz="600" i="0" dirty="0"/>
                            <a:t>the entity embeddings.</a:t>
                          </a:r>
                          <a:br>
                            <a:rPr lang="da-DK" sz="600" i="0" dirty="0"/>
                          </a:b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a-DK" sz="600" b="0" i="0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∈[−</m:t>
                                          </m:r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b>
                                        <m:sup/>
                                        <m:e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</a:rPr>
                                            <m:t>𝑛𝑡</m:t>
                                          </m:r>
                                          <m:r>
                                            <a:rPr lang="da-DK" sz="600" b="0" i="1" baseline="-25000" dirty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da-DK" sz="600" b="0" i="1" baseline="-25000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</a:rPr>
                                            <m:t>𝑛𝑡</m:t>
                                          </m:r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func>
                            </m:oMath>
                          </a14:m>
                          <a:endParaRPr lang="da-DK" sz="600" i="0" dirty="0"/>
                        </a:p>
                        <a:p>
                          <a:pPr marL="396000" lvl="2" indent="-1728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600" i="0" dirty="0"/>
                            <a:t>For each entity, we collect all the definitions/description in the KB and in BabelNet.</a:t>
                          </a:r>
                          <a:br>
                            <a:rPr lang="da-DK" sz="600" i="0" dirty="0"/>
                          </a:br>
                          <a:r>
                            <a:rPr lang="da-DK" sz="600" i="0" dirty="0"/>
                            <a:t>Each word -&gt; a text feature </a:t>
                          </a:r>
                          <a:r>
                            <a:rPr lang="da-DK" sz="600" i="1" dirty="0"/>
                            <a:t>t</a:t>
                          </a:r>
                          <a:r>
                            <a:rPr lang="da-DK" sz="600" i="0" dirty="0"/>
                            <a:t> connected to the entity </a:t>
                          </a:r>
                          <a:r>
                            <a:rPr lang="da-DK" sz="600" i="1" dirty="0"/>
                            <a:t>c</a:t>
                          </a:r>
                        </a:p>
                        <a:p>
                          <a:pPr marL="396000" lvl="2" indent="-1728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600" i="0" dirty="0"/>
                            <a:t>Probability function parameterized by λ to create the random walk paths</a:t>
                          </a:r>
                        </a:p>
                        <a:p>
                          <a:pPr marL="324000" lvl="1" indent="-172800">
                            <a:buFont typeface="+mj-lt"/>
                            <a:buAutoNum type="arabicPeriod"/>
                          </a:pPr>
                          <a:r>
                            <a:rPr lang="da-DK" sz="600" i="0" dirty="0"/>
                            <a:t>Mapping text to the KB-space:</a:t>
                          </a:r>
                        </a:p>
                        <a:p>
                          <a:pPr marL="396000" lvl="2" indent="-1728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600" i="0" dirty="0"/>
                            <a:t>Generic embedding for a word</a:t>
                          </a:r>
                        </a:p>
                        <a:p>
                          <a:pPr marL="396000" lvl="2" indent="-1728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600" i="0" dirty="0"/>
                            <a:t>Self-attention layer with softmax, to distinguish between </a:t>
                          </a:r>
                          <a:r>
                            <a:rPr lang="da-DK" sz="600" b="0" i="1" u="none" dirty="0"/>
                            <a:t>k</a:t>
                          </a:r>
                          <a:r>
                            <a:rPr lang="da-DK" sz="600" i="0" dirty="0"/>
                            <a:t> senses.</a:t>
                          </a:r>
                          <a:br>
                            <a:rPr lang="da-DK" sz="600" i="0" dirty="0"/>
                          </a:br>
                          <a:r>
                            <a:rPr lang="da-DK" sz="600" i="0" dirty="0"/>
                            <a:t>Each sense vector is updated using its similarity to the context (the average of the generic vectors nearby)</a:t>
                          </a:r>
                        </a:p>
                        <a:p>
                          <a:pPr marL="396000" lvl="2" indent="-1728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600" i="0" dirty="0"/>
                            <a:t>Weighted sum of sense vectors == input for a 2-Layer LSTM</a:t>
                          </a:r>
                        </a:p>
                        <a:p>
                          <a:pPr marL="396000" lvl="2" indent="-1728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600" i="0" dirty="0"/>
                            <a:t>MSE training on the coordinates of the entity (</a:t>
                          </a:r>
                          <a:r>
                            <a:rPr lang="da-DK" sz="600" i="1" dirty="0"/>
                            <a:t>c</a:t>
                          </a:r>
                          <a:r>
                            <a:rPr lang="da-DK" sz="600" i="0" dirty="0"/>
                            <a:t>)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7C39AB3-22CA-134A-82B0-7BEB3F8025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7395794"/>
                  </p:ext>
                </p:extLst>
              </p:nvPr>
            </p:nvGraphicFramePr>
            <p:xfrm>
              <a:off x="2564623" y="369333"/>
              <a:ext cx="1672324" cy="355232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672324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2481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dirty="0"/>
                            <a:t>Mapping Text to Knowledge Graph Entities using Multi-Sense LSTMs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1611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i="0" dirty="0"/>
                            <a:t>By D.Kartsaklis et al., 2018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431074">
                    <a:tc>
                      <a:txBody>
                        <a:bodyPr/>
                        <a:lstStyle/>
                        <a:p>
                          <a:r>
                            <a:rPr lang="en-US" sz="600" b="0" i="1" dirty="0"/>
                            <a:t>Augmenting KBs with Textual Entities in a multidimensional space. Mapping text (sentences and/or words) to the same space, while handling polysemy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27119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1308" r="-752" b="-4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C4D5DBE-6CEE-524A-B2EA-83FB4C429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906721"/>
              </p:ext>
            </p:extLst>
          </p:nvPr>
        </p:nvGraphicFramePr>
        <p:xfrm>
          <a:off x="4236947" y="369332"/>
          <a:ext cx="1284872" cy="14499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4872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39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Mapping Text to Knowledge Graph Entities using Multi-Sense LSTMs</a:t>
                      </a:r>
                    </a:p>
                  </a:txBody>
                  <a:tcPr marL="65314" marR="65314" marT="32657" marB="32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i="1" dirty="0"/>
                        <a:t>MS-LSTM &gt; LSTM, confirmed.</a:t>
                      </a:r>
                      <a:br>
                        <a:rPr lang="en-GB" sz="600" i="1" dirty="0"/>
                      </a:br>
                      <a:r>
                        <a:rPr lang="en-GB" sz="600" i="1" dirty="0"/>
                        <a:t>However, this model has to rigidly pre-define k, the number of possible senses for each word.</a:t>
                      </a:r>
                    </a:p>
                  </a:txBody>
                  <a:tcPr marL="65314" marR="65314" marT="32657" marB="32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r>
                        <a:rPr lang="en-US" sz="600" b="0" i="0" dirty="0"/>
                        <a:t>What about applying the mapping-to-a-KB from text in different languages?</a:t>
                      </a:r>
                    </a:p>
                    <a:p>
                      <a:r>
                        <a:rPr lang="en-US" sz="600" b="0" i="0" dirty="0"/>
                        <a:t>It is possible that we may have to use different KBs?</a:t>
                      </a:r>
                    </a:p>
                  </a:txBody>
                  <a:tcPr marL="65314" marR="65314" marT="32657" marB="32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r>
                        <a:rPr lang="en-US" sz="600" b="0" i="0" dirty="0"/>
                        <a:t>Different domains could also use this methodology (medical, legal etc.)</a:t>
                      </a:r>
                    </a:p>
                  </a:txBody>
                  <a:tcPr marL="65314" marR="65314" marT="32657" marB="32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51842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C4DDD12-740E-B845-8D9A-3DBF310E08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8512075"/>
                  </p:ext>
                </p:extLst>
              </p:nvPr>
            </p:nvGraphicFramePr>
            <p:xfrm>
              <a:off x="238573" y="182832"/>
              <a:ext cx="1930695" cy="3166558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930695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23948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dirty="0"/>
                            <a:t>Cross-lingual Knowledge Graph Alignment via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dirty="0"/>
                            <a:t>Graph Convolutional Networks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1611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i="0" dirty="0"/>
                            <a:t>By Z.Wang et al., 2018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326571">
                    <a:tc>
                      <a:txBody>
                        <a:bodyPr/>
                        <a:lstStyle/>
                        <a:p>
                          <a:r>
                            <a:rPr lang="en-US" sz="600" b="0" i="1" dirty="0"/>
                            <a:t>Starting from 2 Knowledge Graphs in different languages, use GCNs to project entities into a common low-dimensional space, and find equivalent (==close) entities.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2220369">
                    <a:tc>
                      <a:txBody>
                        <a:bodyPr/>
                        <a:lstStyle/>
                        <a:p>
                          <a:r>
                            <a:rPr lang="en-US" sz="600" i="1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600" i="0" dirty="0"/>
                            <a:t>In multilingual KGs, cross-lingual links do not cover all the equivalent entities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600" i="0" dirty="0"/>
                            <a:t>Core of the training data: pre-aligned entities</a:t>
                          </a:r>
                          <a:br>
                            <a:rPr lang="da-DK" sz="600" i="0" dirty="0"/>
                          </a:br>
                          <a14:m>
                            <m:oMath xmlns:m="http://schemas.openxmlformats.org/officeDocument/2006/math"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|"/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a-DK" sz="6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600" i="0" dirty="0"/>
                            <a:t>KG = (E, R, A, Tr, Ta)  ,</a:t>
                          </a:r>
                          <a:r>
                            <a:rPr lang="da-DK" sz="600" i="0" baseline="0" dirty="0"/>
                            <a:t> with</a:t>
                          </a:r>
                          <a:br>
                            <a:rPr lang="da-DK" sz="600" i="0" baseline="0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⊂</m:t>
                              </m:r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da-DK" sz="600" i="0" dirty="0"/>
                            <a:t>  and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⊂</m:t>
                              </m:r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oMath>
                          </a14:m>
                          <a:endParaRPr lang="da-DK" sz="6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600" i="0" dirty="0"/>
                            <a:t>Convolutional computation to produce the next layer in the GCN:</a:t>
                          </a:r>
                          <a:br>
                            <a:rPr lang="da-DK" sz="600" i="0" dirty="0"/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a-DK" sz="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p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l-GR" sz="600" b="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box>
                                    <m:box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box>
                                </m:sup>
                              </m:sSup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box>
                                    <m:box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box>
                                </m:sup>
                              </m:sSup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da-DK" sz="6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600" i="0" dirty="0"/>
                            <a:t>Every entity starts with: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a-DK" sz="600" i="0" dirty="0"/>
                            <a:t>, rand-initialized,</a:t>
                          </a:r>
                          <a:r>
                            <a:rPr lang="da-DK" sz="600" i="0" baseline="0" dirty="0"/>
                            <a:t> then trained. And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a-DK" sz="600" i="0" dirty="0"/>
                            <a:t> from the attributes, fixed</a:t>
                          </a:r>
                          <a:br>
                            <a:rPr lang="da-DK" sz="600" i="0" dirty="0"/>
                          </a:br>
                          <a:r>
                            <a:rPr lang="da-DK" sz="600" i="0" dirty="0"/>
                            <a:t>(see the complete concatenated form of the Convolutional</a:t>
                          </a:r>
                          <a:r>
                            <a:rPr lang="da-DK" sz="600" i="0" baseline="0" dirty="0"/>
                            <a:t> Computation)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600" i="0" baseline="0" dirty="0"/>
                            <a:t>One 2-layer GCN on each language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600" i="0" baseline="0" dirty="0"/>
                            <a:t>Connectivity matrix A : a</a:t>
                          </a:r>
                          <a:r>
                            <a:rPr lang="da-DK" sz="600" i="0" baseline="-25000" dirty="0"/>
                            <a:t>ij</a:t>
                          </a:r>
                          <a:r>
                            <a:rPr lang="da-DK" sz="600" i="0" baseline="0" dirty="0"/>
                            <a:t> indicates the influence of entity </a:t>
                          </a:r>
                          <a:r>
                            <a:rPr lang="da-DK" sz="600" i="1" baseline="0" dirty="0"/>
                            <a:t>i</a:t>
                          </a:r>
                          <a:r>
                            <a:rPr lang="da-DK" sz="600" i="0" baseline="0" dirty="0"/>
                            <a:t> on </a:t>
                          </a:r>
                          <a:r>
                            <a:rPr lang="da-DK" sz="600" i="1" baseline="0" dirty="0"/>
                            <a:t>j</a:t>
                          </a:r>
                          <a:r>
                            <a:rPr lang="da-DK" sz="600" i="0" baseline="0" dirty="0"/>
                            <a:t>: </a:t>
                          </a:r>
                          <a:br>
                            <a:rPr lang="da-DK" sz="600" i="0" baseline="0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6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6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da-DK" sz="60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a-DK" sz="600" i="1" baseline="0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da-DK" sz="60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da-DK" sz="60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#</m:t>
                                      </m:r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h𝑒𝑎𝑑𝑠</m:t>
                                      </m:r>
                                    </m:num>
                                    <m:den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#</m:t>
                                      </m:r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𝑡𝑟𝑖𝑝𝑙𝑒𝑠</m:t>
                                      </m:r>
                                    </m:den>
                                  </m:f>
                                </m:e>
                              </m:nary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6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da-DK" sz="60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a-DK" sz="600" i="1" baseline="0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da-DK" sz="60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da-DK" sz="60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#</m:t>
                                      </m:r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𝑡𝑎𝑖𝑙𝑠</m:t>
                                      </m:r>
                                    </m:num>
                                    <m:den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#</m:t>
                                      </m:r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𝑡𝑟𝑖𝑝𝑙𝑒𝑠</m:t>
                                      </m:r>
                                    </m:den>
                                  </m:f>
                                </m:e>
                              </m:nary>
                            </m:oMath>
                          </a14:m>
                          <a:endParaRPr lang="da-DK" sz="6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600" i="0" dirty="0"/>
                            <a:t>2 loss functions </a:t>
                          </a:r>
                          <a:r>
                            <a:rPr lang="da-DK" sz="600" i="1" dirty="0"/>
                            <a:t>L</a:t>
                          </a:r>
                          <a:r>
                            <a:rPr lang="da-DK" sz="600" i="1" baseline="-25000" dirty="0"/>
                            <a:t>s</a:t>
                          </a:r>
                          <a:r>
                            <a:rPr lang="da-DK" sz="600" i="0" dirty="0"/>
                            <a:t> and </a:t>
                          </a:r>
                          <a:r>
                            <a:rPr lang="da-DK" sz="600" i="1" dirty="0"/>
                            <a:t>L</a:t>
                          </a:r>
                          <a:r>
                            <a:rPr lang="da-DK" sz="600" i="1" baseline="-25000" dirty="0"/>
                            <a:t>a</a:t>
                          </a:r>
                          <a:r>
                            <a:rPr lang="da-DK" sz="600" i="0" dirty="0"/>
                            <a:t> , optimized separately, making use of negative examples:</a:t>
                          </a:r>
                          <a:br>
                            <a:rPr lang="da-DK" sz="600" i="0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′,</m:t>
                                      </m:r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′)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a-DK" sz="6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a-DK" sz="6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6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da-DK" sz="6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da-DK" sz="6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</m:d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a-DK" sz="6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a-DK" sz="6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6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da-DK" sz="6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da-DK" sz="6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</m:e>
                                  </m:nary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oMath>
                          </a14:m>
                          <a:endParaRPr lang="da-DK" sz="600" i="0" dirty="0"/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C4DDD12-740E-B845-8D9A-3DBF310E08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8512075"/>
                  </p:ext>
                </p:extLst>
              </p:nvPr>
            </p:nvGraphicFramePr>
            <p:xfrm>
              <a:off x="238573" y="182832"/>
              <a:ext cx="1930695" cy="3166558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930695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2481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dirty="0"/>
                            <a:t>Cross-lingual Knowledge Graph Alignment via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dirty="0"/>
                            <a:t>Graph Convolutional Networks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1611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i="0" dirty="0"/>
                            <a:t>By Z.Wang et al., 2018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339634">
                    <a:tc>
                      <a:txBody>
                        <a:bodyPr/>
                        <a:lstStyle/>
                        <a:p>
                          <a:r>
                            <a:rPr lang="en-US" sz="600" b="0" i="1" dirty="0"/>
                            <a:t>Starting from 2 Knowledge Graphs in different languages, use GCNs to project entities into a common low-dimensional space, and find equivalent (==close) entities.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24176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1414" b="-16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571D6121-3E5B-3E4D-8D8A-D32CE8A1D2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3568746"/>
                  </p:ext>
                </p:extLst>
              </p:nvPr>
            </p:nvGraphicFramePr>
            <p:xfrm>
              <a:off x="6037202" y="369332"/>
              <a:ext cx="1930695" cy="3444498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930695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23948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dirty="0"/>
                            <a:t>Triple2Vec: Learning Triple Embeddings from Knowledge Graphs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1611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i="0" dirty="0"/>
                            <a:t>By V.Fionda e G.Pirró, 2019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326571">
                    <a:tc>
                      <a:txBody>
                        <a:bodyPr/>
                        <a:lstStyle/>
                        <a:p>
                          <a:r>
                            <a:rPr lang="en-US" sz="600" b="0" i="1" dirty="0"/>
                            <a:t>Modifying a standard or KB graph into a Triple Line Graph. Then, computing edge embeddings with a Skip2Gram approach on random walks.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2310946">
                    <a:tc>
                      <a:txBody>
                        <a:bodyPr/>
                        <a:lstStyle/>
                        <a:p>
                          <a:r>
                            <a:rPr lang="en-US" sz="600" i="1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600" i="0" dirty="0"/>
                            <a:t>The nodes of a Line Graph G</a:t>
                          </a:r>
                          <a:r>
                            <a:rPr lang="da-DK" sz="600" i="0" baseline="-25000" dirty="0"/>
                            <a:t>L</a:t>
                          </a:r>
                          <a:r>
                            <a:rPr lang="da-DK" sz="600" i="0" dirty="0"/>
                            <a:t> represent the edges of the original graph. We add an edge between 2 of these nodes if the original edges in G shared an endpoint (begin&amp;end in directed graphs)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600" i="0" dirty="0"/>
                            <a:t>In the Triple Line Graph, we add the relation labels to the nodes, and we add an edge if there is any point in common in G ( i.e.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a-DK" sz="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≠∅</m:t>
                              </m:r>
                            </m:oMath>
                          </a14:m>
                          <a:r>
                            <a:rPr lang="da-DK" sz="600" i="0" dirty="0"/>
                            <a:t> ) .</a:t>
                          </a:r>
                          <a:br>
                            <a:rPr lang="da-DK" sz="600" i="0" dirty="0"/>
                          </a:br>
                          <a:r>
                            <a:rPr lang="da-DK" sz="600" i="0" dirty="0"/>
                            <a:t>The edges are also weighted in [0,1]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600" i="0" dirty="0"/>
                            <a:t>For edge weighting:</a:t>
                          </a:r>
                        </a:p>
                        <a:p>
                          <a:pPr marL="270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600" i="0" dirty="0"/>
                            <a:t>Relatedness-based:</a:t>
                          </a:r>
                          <a:br>
                            <a:rPr lang="da-DK" sz="600" i="0" dirty="0"/>
                          </a:br>
                          <a:r>
                            <a:rPr lang="da-DK" sz="600" i="0" dirty="0"/>
                            <a:t>C</a:t>
                          </a:r>
                          <a:r>
                            <a:rPr lang="da-DK" sz="600" i="0" baseline="-25000" dirty="0"/>
                            <a:t>i,j</a:t>
                          </a:r>
                          <a:r>
                            <a:rPr lang="da-DK" sz="600" i="0" dirty="0"/>
                            <a:t> = # of subjects and objects both with p</a:t>
                          </a:r>
                          <a:r>
                            <a:rPr lang="da-DK" sz="600" i="0" baseline="-25000" dirty="0"/>
                            <a:t>i </a:t>
                          </a:r>
                          <a:r>
                            <a:rPr lang="da-DK" sz="600" i="0" baseline="0" dirty="0"/>
                            <a:t>and p</a:t>
                          </a:r>
                          <a:r>
                            <a:rPr lang="da-DK" sz="600" i="0" baseline="-25000" dirty="0"/>
                            <a:t>j</a:t>
                          </a:r>
                          <a:r>
                            <a:rPr lang="da-DK" sz="600" i="0" baseline="0" dirty="0"/>
                            <a:t> </a:t>
                          </a:r>
                          <a:br>
                            <a:rPr lang="da-DK" sz="600" i="0" baseline="0" dirty="0"/>
                          </a:br>
                          <a:r>
                            <a:rPr lang="da-DK" sz="600" i="0" baseline="0" dirty="0"/>
                            <a:t>TF(p</a:t>
                          </a:r>
                          <a:r>
                            <a:rPr lang="da-DK" sz="600" i="0" baseline="-25000" dirty="0"/>
                            <a:t>i</a:t>
                          </a:r>
                          <a:r>
                            <a:rPr lang="da-DK" sz="600" i="0" baseline="0" dirty="0"/>
                            <a:t>, p</a:t>
                          </a:r>
                          <a:r>
                            <a:rPr lang="da-DK" sz="600" i="0" baseline="-25000" dirty="0"/>
                            <a:t>j</a:t>
                          </a:r>
                          <a:r>
                            <a:rPr lang="da-DK" sz="600" i="0" baseline="0" dirty="0"/>
                            <a:t>) = log( 1 + </a:t>
                          </a:r>
                          <a:r>
                            <a:rPr lang="da-DK" sz="600" i="0" dirty="0"/>
                            <a:t>C</a:t>
                          </a:r>
                          <a:r>
                            <a:rPr lang="da-DK" sz="600" i="0" baseline="-25000" dirty="0"/>
                            <a:t>i,j</a:t>
                          </a:r>
                          <a:r>
                            <a:rPr lang="da-DK" sz="600" i="0" dirty="0"/>
                            <a:t> </a:t>
                          </a:r>
                          <a:r>
                            <a:rPr lang="da-DK" sz="600" i="0" baseline="0" dirty="0"/>
                            <a:t>)</a:t>
                          </a:r>
                          <a:br>
                            <a:rPr lang="da-DK" sz="600" i="0" baseline="0" dirty="0"/>
                          </a:br>
                          <a:r>
                            <a:rPr lang="da-DK" sz="600" i="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a-DK" sz="600" b="0" i="0" baseline="0" dirty="0">
                                  <a:latin typeface="Cambria Math" panose="02040503050406030204" pitchFamily="18" charset="0"/>
                                </a:rPr>
                                <m:t>ITF</m:t>
                              </m:r>
                              <m:d>
                                <m:dPr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</m:d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a-DK" sz="600" b="0" i="0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ℰ</m:t>
                                          </m:r>
                                        </m:num>
                                        <m:den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|{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a-DK" sz="6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a-DK" sz="6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6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 :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da-DK" sz="600" b="0" i="0" baseline="0" dirty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a-DK" sz="6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a-DK" sz="6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6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da-DK" sz="6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da-DK" sz="6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&gt;0</m:t>
                                          </m:r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}|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oMath>
                          </a14:m>
                          <a:br>
                            <a:rPr lang="da-DK" sz="600" i="0" baseline="0" dirty="0"/>
                          </a:br>
                          <a:r>
                            <a:rPr lang="da-DK" sz="600" i="0" baseline="0" dirty="0"/>
                            <a:t>Entries of the co-occurrence matrix at [i,j] = TF*ITF</a:t>
                          </a:r>
                          <a:br>
                            <a:rPr lang="da-DK" sz="600" i="0" baseline="0" dirty="0"/>
                          </a:br>
                          <a:r>
                            <a:rPr lang="da-DK" sz="600" i="0" baseline="0" dirty="0"/>
                            <a:t>Relatedness(p</a:t>
                          </a:r>
                          <a:r>
                            <a:rPr lang="da-DK" sz="600" i="0" baseline="-25000" dirty="0"/>
                            <a:t>i</a:t>
                          </a:r>
                          <a:r>
                            <a:rPr lang="da-DK" sz="600" i="0" baseline="0" dirty="0"/>
                            <a:t>, p</a:t>
                          </a:r>
                          <a:r>
                            <a:rPr lang="da-DK" sz="600" i="0" baseline="-25000" dirty="0"/>
                            <a:t>j</a:t>
                          </a:r>
                          <a:r>
                            <a:rPr lang="da-DK" sz="600" i="0" baseline="0" dirty="0"/>
                            <a:t>) = Cosine_sim(M</a:t>
                          </a:r>
                          <a:r>
                            <a:rPr lang="da-DK" sz="600" i="0" baseline="-25000" dirty="0"/>
                            <a:t>[i,:]</a:t>
                          </a:r>
                          <a:r>
                            <a:rPr lang="da-DK" sz="600" i="0" baseline="0" dirty="0"/>
                            <a:t>, M</a:t>
                          </a:r>
                          <a:r>
                            <a:rPr lang="da-DK" sz="600" i="0" baseline="-25000" dirty="0"/>
                            <a:t>[j,:</a:t>
                          </a:r>
                          <a:r>
                            <a:rPr lang="da-DK" sz="600" i="0" baseline="-25000" dirty="0">
                              <a:sym typeface="Wingdings" pitchFamily="2" charset="2"/>
                            </a:rPr>
                            <a:t>]</a:t>
                          </a:r>
                          <a:r>
                            <a:rPr lang="da-DK" sz="600" i="0" baseline="0" dirty="0"/>
                            <a:t>)</a:t>
                          </a:r>
                        </a:p>
                        <a:p>
                          <a:pPr marL="270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600" i="0" baseline="0" dirty="0"/>
                            <a:t>Centrality-based:</a:t>
                          </a:r>
                          <a:br>
                            <a:rPr lang="da-DK" sz="600" i="0" baseline="0" dirty="0"/>
                          </a:br>
                          <a:r>
                            <a:rPr lang="da-DK" sz="600" i="0" baseline="0" dirty="0"/>
                            <a:t>Current-flow betweenness centrality: # of times the node </a:t>
                          </a:r>
                          <a:r>
                            <a:rPr lang="da-DK" sz="600" i="1" baseline="0" dirty="0"/>
                            <a:t>i</a:t>
                          </a:r>
                          <a:r>
                            <a:rPr lang="da-DK" sz="600" i="0" baseline="0" dirty="0"/>
                            <a:t> lies on a path between 2 other nodes in G</a:t>
                          </a:r>
                          <a:br>
                            <a:rPr lang="da-DK" sz="600" i="0" baseline="0" dirty="0"/>
                          </a:br>
                          <a14:m>
                            <m:oMath xmlns:m="http://schemas.openxmlformats.org/officeDocument/2006/math"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a-DK" sz="600" b="0" i="1" baseline="-25000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𝑛𝑞</m:t>
                                  </m:r>
                                </m:e>
                              </m:d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𝑐𝑏</m:t>
                              </m:r>
                              <m:d>
                                <m:dPr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𝑐𝑏</m:t>
                              </m:r>
                              <m:d>
                                <m:dPr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𝑐𝑏</m:t>
                              </m:r>
                              <m:d>
                                <m:dPr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oMath>
                          </a14:m>
                          <a:endParaRPr lang="da-DK" sz="600" b="0" i="0" baseline="0" dirty="0">
                            <a:ea typeface="Cambria Math" panose="02040503050406030204" pitchFamily="18" charset="0"/>
                          </a:endParaRPr>
                        </a:p>
                        <a:p>
                          <a:pPr marL="172800" lvl="0" indent="-1728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600" i="0" dirty="0"/>
                            <a:t>Random walks provide a ‘context’ for each node</a:t>
                          </a:r>
                        </a:p>
                        <a:p>
                          <a:pPr marL="172800" lvl="0" indent="-1728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600" i="0" dirty="0"/>
                            <a:t>Optimization: Skip-gram with negative sampling</a:t>
                          </a:r>
                          <a:br>
                            <a:rPr lang="da-DK" sz="600" i="0" dirty="0"/>
                          </a:br>
                          <a14:m>
                            <m:oMath xmlns:m="http://schemas.openxmlformats.org/officeDocument/2006/math"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a-DK" sz="600" b="0" i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𝑠𝑓</m:t>
                                      </m:r>
                                      <m:d>
                                        <m:dPr>
                                          <m:ctrlP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da-DK" sz="6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a-DK" sz="6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6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da-DK" sz="6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da-DK" sz="6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a-DK" sz="6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6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𝑒𝑔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da-DK" sz="600" b="0" i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da-DK" sz="6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da-DK" sz="6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𝑠𝑓</m:t>
                                              </m:r>
                                              <m:r>
                                                <a:rPr lang="da-DK" sz="6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da-DK" sz="600" b="0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da-DK" sz="600" b="0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a-DK" sz="600" b="0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da-DK" sz="600" b="0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bSup>
                                              <m:sSub>
                                                <m:sSubPr>
                                                  <m:ctrlPr>
                                                    <a:rPr lang="da-DK" sz="600" b="0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a-DK" sz="600" b="0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a-DK" sz="600" b="0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𝑛𝑒𝑔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da-DK" sz="6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nary>
                            </m:oMath>
                          </a14:m>
                          <a:endParaRPr lang="da-DK" sz="600" i="0" dirty="0"/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571D6121-3E5B-3E4D-8D8A-D32CE8A1D2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3568746"/>
                  </p:ext>
                </p:extLst>
              </p:nvPr>
            </p:nvGraphicFramePr>
            <p:xfrm>
              <a:off x="6037202" y="369332"/>
              <a:ext cx="1930695" cy="3444498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930695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2481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dirty="0"/>
                            <a:t>Triple2Vec: Learning Triple Embeddings from Knowledge Graphs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1611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i="0" dirty="0"/>
                            <a:t>By V.Fionda e G.Pirró, 2019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339634">
                    <a:tc>
                      <a:txBody>
                        <a:bodyPr/>
                        <a:lstStyle/>
                        <a:p>
                          <a:r>
                            <a:rPr lang="en-US" sz="600" b="0" i="1" dirty="0"/>
                            <a:t>Modifying a standard or KB graph into a Triple Line Graph. Then, computing edge embeddings with a Skip2Gram approach on random walks.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26955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654" t="-28169" b="-145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22C0E94-55B9-C84D-91F1-7BB6D18B0D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2281832"/>
                  </p:ext>
                </p:extLst>
              </p:nvPr>
            </p:nvGraphicFramePr>
            <p:xfrm>
              <a:off x="238571" y="3560272"/>
              <a:ext cx="2122491" cy="3167249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122491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2618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dirty="0"/>
                            <a:t>Barack’s Wife Hillary: Using Knowledge Graphs for Fact-Aware Language Modeling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16722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i="0" dirty="0"/>
                            <a:t>By Robert L. Logan IV et al., Jun 2019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338943">
                    <a:tc>
                      <a:txBody>
                        <a:bodyPr/>
                        <a:lstStyle/>
                        <a:p>
                          <a:r>
                            <a:rPr lang="en-US" sz="600" b="0" i="1" dirty="0"/>
                            <a:t>Keeps a Local Knowledge Graph. New steps: token-type choice, entity choice, and entity rendering. Computes p(x</a:t>
                          </a:r>
                          <a:r>
                            <a:rPr lang="en-US" sz="600" b="0" i="1" baseline="-25000" dirty="0"/>
                            <a:t>t</a:t>
                          </a:r>
                          <a:r>
                            <a:rPr lang="en-US" sz="600" b="0" i="1" dirty="0"/>
                            <a:t>, e</a:t>
                          </a:r>
                          <a:r>
                            <a:rPr lang="en-US" sz="600" b="0" i="1" baseline="-25000" dirty="0"/>
                            <a:t>t</a:t>
                          </a:r>
                          <a:r>
                            <a:rPr lang="en-US" sz="600" b="0" i="1" dirty="0"/>
                            <a:t> | x</a:t>
                          </a:r>
                          <a:r>
                            <a:rPr lang="en-US" sz="600" b="0" i="1" baseline="-25000" dirty="0"/>
                            <a:t>&lt;t</a:t>
                          </a:r>
                          <a:r>
                            <a:rPr lang="en-US" sz="600" b="0" i="1" dirty="0"/>
                            <a:t>, E</a:t>
                          </a:r>
                          <a:r>
                            <a:rPr lang="en-US" sz="600" b="0" i="1" baseline="-25000" dirty="0"/>
                            <a:t>&lt;t</a:t>
                          </a:r>
                          <a:r>
                            <a:rPr lang="en-US" sz="600" b="0" i="1" dirty="0"/>
                            <a:t>). LSTM core architecture.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2398501"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600" i="0" dirty="0"/>
                            <a:t>Objectives: counter some faults of existing LMs:</a:t>
                          </a:r>
                        </a:p>
                        <a:p>
                          <a:pPr marL="270000" lvl="1" indent="-1008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600" i="0" dirty="0"/>
                            <a:t>They do not generate *factually correct* sentences</a:t>
                          </a:r>
                        </a:p>
                        <a:p>
                          <a:pPr marL="270000" lvl="1" indent="-1008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600" i="0" dirty="0"/>
                            <a:t>They omit rare tokens and use &lt;UNK&gt;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600" i="0" dirty="0"/>
                            <a:t>KGLM mantains a Local Knowledge Graph, containing all the facts (i.e. triples) for entities that have appeared in the context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600" i="0" dirty="0"/>
                            <a:t>Formally, we compute </a:t>
                          </a:r>
                          <a14:m>
                            <m:oMath xmlns:m="http://schemas.openxmlformats.org/officeDocument/2006/math"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ℇ</m:t>
                                      </m:r>
                                    </m:e>
                                    <m:sub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 | </m:t>
                                  </m:r>
                                  <m:sSub>
                                    <m:sSub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ℇ</m:t>
                                      </m:r>
                                    </m:e>
                                    <m:sub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da-DK" sz="6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600" i="0" dirty="0"/>
                            <a:t>The generative process:</a:t>
                          </a:r>
                        </a:p>
                        <a:p>
                          <a:pPr marL="270000" lvl="1" indent="-1008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6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Decide </a:t>
                          </a:r>
                          <a:r>
                            <a:rPr lang="da-DK" sz="600" i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</a:t>
                          </a:r>
                          <a:r>
                            <a:rPr lang="da-DK" sz="600" i="1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</a:t>
                          </a:r>
                          <a:r>
                            <a:rPr lang="da-DK" sz="6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the type of </a:t>
                          </a:r>
                          <a:r>
                            <a:rPr lang="da-DK" sz="600" i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r>
                            <a:rPr lang="da-DK" sz="600" i="1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</a:t>
                          </a:r>
                          <a:r>
                            <a:rPr lang="da-DK" sz="6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Either</a:t>
                          </a:r>
                          <a:r>
                            <a:rPr lang="da-DK" sz="6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da-DK" sz="6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Related (an entity 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𝐾𝐺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da-DK" sz="6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), New, or </a:t>
                          </a:r>
                          <a14:m>
                            <m:oMath xmlns:m="http://schemas.openxmlformats.org/officeDocument/2006/math">
                              <m:r>
                                <a:rPr lang="da-DK" sz="600" i="1" kern="120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∅</m:t>
                              </m:r>
                            </m:oMath>
                          </a14:m>
                          <a:r>
                            <a:rPr lang="da-DK" sz="6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(Not an entity) </a:t>
                          </a:r>
                        </a:p>
                        <a:p>
                          <a:pPr marL="270000" lvl="1" indent="-1008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6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da-DK" sz="600" i="1" kern="120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∅</m:t>
                              </m:r>
                            </m:oMath>
                          </a14:m>
                          <a:r>
                            <a:rPr lang="da-DK" sz="6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use standard LM</a:t>
                          </a:r>
                        </a:p>
                        <a:p>
                          <a:pPr marL="270000" lvl="1" indent="-1008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6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If New: pick an entity from </a:t>
                          </a:r>
                          <a14:m>
                            <m:oMath xmlns:m="http://schemas.openxmlformats.org/officeDocument/2006/math"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ℇ</m:t>
                              </m:r>
                            </m:oMath>
                          </a14:m>
                          <a:r>
                            <a:rPr lang="da-DK" sz="6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the set of all entities</a:t>
                          </a:r>
                        </a:p>
                        <a:p>
                          <a:pPr marL="270000" lvl="1" indent="-1008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6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If Related: In order: choose a parent entity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da-DK" sz="6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ℇ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da-DK" sz="6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a relation </a:t>
                          </a:r>
                          <a:r>
                            <a:rPr lang="da-DK" sz="600" i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</a:t>
                          </a:r>
                          <a:r>
                            <a:rPr lang="da-DK" sz="6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and a tail entity </a:t>
                          </a:r>
                          <a:r>
                            <a:rPr lang="da-DK" sz="600" i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</a:t>
                          </a:r>
                          <a:r>
                            <a:rPr lang="da-DK" sz="600" i="1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</a:t>
                          </a:r>
                          <a:r>
                            <a:rPr lang="da-DK" sz="6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from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𝐾𝐺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endParaRPr lang="da-DK" sz="600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270000" lvl="1" indent="-1008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6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Generate </a:t>
                          </a:r>
                          <a:r>
                            <a:rPr lang="da-DK" sz="600" i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r>
                            <a:rPr lang="da-DK" sz="600" i="1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</a:t>
                          </a:r>
                          <a:r>
                            <a:rPr lang="da-DK" sz="6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conditioned on </a:t>
                          </a:r>
                          <a:r>
                            <a:rPr lang="da-DK" sz="600" i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</a:t>
                          </a:r>
                          <a:r>
                            <a:rPr lang="da-DK" sz="600" i="1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</a:t>
                          </a:r>
                          <a:endParaRPr lang="da-DK" sz="600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600" i="0" dirty="0"/>
                            <a:t>If there is an entity to render, we construct the distribution over the original vocabulary and a vocabulary containing all the tokens that appear in aliases of </a:t>
                          </a:r>
                          <a:r>
                            <a:rPr lang="da-DK" sz="600" i="1" dirty="0"/>
                            <a:t>e</a:t>
                          </a:r>
                          <a:r>
                            <a:rPr lang="da-DK" sz="600" i="1" baseline="-25000" dirty="0"/>
                            <a:t>t</a:t>
                          </a:r>
                          <a:r>
                            <a:rPr lang="da-DK" sz="600" i="0" dirty="0"/>
                            <a:t>.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600" i="0" dirty="0"/>
                            <a:t>The core is an LSTM, with the hidden state split as:</a:t>
                          </a:r>
                          <a:br>
                            <a:rPr lang="da-DK" sz="600" i="0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 ;</m:t>
                                  </m:r>
                                  <m:sSub>
                                    <m:sSub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 ;</m:t>
                                  </m:r>
                                  <m:sSub>
                                    <m:sSub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br>
                            <a:rPr lang="da-DK" sz="600" i="0" dirty="0"/>
                          </a:br>
                          <a:r>
                            <a:rPr lang="da-DK" sz="600" i="0" dirty="0"/>
                            <a:t>to</a:t>
                          </a:r>
                          <a:r>
                            <a:rPr lang="da-DK" sz="600" i="0" baseline="0" dirty="0"/>
                            <a:t> predict with softmax, respectively: words &amp; token type, parent entities, relations. </a:t>
                          </a:r>
                          <a:br>
                            <a:rPr lang="da-DK" sz="600" i="0" baseline="0" dirty="0"/>
                          </a:br>
                          <a:r>
                            <a:rPr lang="da-DK" sz="600" i="0" baseline="0" dirty="0"/>
                            <a:t>New entities are picked with: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a-DK" sz="600" b="0" i="0" baseline="0" dirty="0">
                                  <a:latin typeface="Cambria Math" panose="02040503050406030204" pitchFamily="18" charset="0"/>
                                </a:rPr>
                                <m:t>softmax</m:t>
                              </m:r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a-DK" sz="600" b="1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1" i="1" baseline="0" dirty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da-DK" sz="600" b="1" i="1" baseline="0" dirty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sub>
                              </m:sSub>
                              <m:r>
                                <a:rPr lang="da-DK" sz="600" b="1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da-DK" sz="600" b="1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da-DK" sz="6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600" i="0" dirty="0"/>
                            <a:t>Evaluated on </a:t>
                          </a:r>
                          <a:r>
                            <a:rPr lang="da-DK" sz="600" i="1" dirty="0"/>
                            <a:t>Linked WikiText-2</a:t>
                          </a:r>
                          <a:r>
                            <a:rPr lang="da-DK" sz="600" i="0" dirty="0"/>
                            <a:t>, and compared with AWD-LSM using (/Unknown-Penalized) Perplexity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22C0E94-55B9-C84D-91F1-7BB6D18B0D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2281832"/>
                  </p:ext>
                </p:extLst>
              </p:nvPr>
            </p:nvGraphicFramePr>
            <p:xfrm>
              <a:off x="238571" y="3560272"/>
              <a:ext cx="2122491" cy="3167249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122491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2618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dirty="0"/>
                            <a:t>Barack’s Wife Hillary: Using Knowledge Graphs for Fact-Aware Language Modeling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16722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i="0" dirty="0"/>
                            <a:t>By Robert L. Logan IV et al., Jun 2019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339634">
                    <a:tc>
                      <a:txBody>
                        <a:bodyPr/>
                        <a:lstStyle/>
                        <a:p>
                          <a:r>
                            <a:rPr lang="en-US" sz="600" b="0" i="1" dirty="0"/>
                            <a:t>Keeps a Local Knowledge Graph. New steps: token-type choice, entity choice, and entity rendering. Computes p(x</a:t>
                          </a:r>
                          <a:r>
                            <a:rPr lang="en-US" sz="600" b="0" i="1" baseline="-25000" dirty="0"/>
                            <a:t>t</a:t>
                          </a:r>
                          <a:r>
                            <a:rPr lang="en-US" sz="600" b="0" i="1" dirty="0"/>
                            <a:t>, e</a:t>
                          </a:r>
                          <a:r>
                            <a:rPr lang="en-US" sz="600" b="0" i="1" baseline="-25000" dirty="0"/>
                            <a:t>t</a:t>
                          </a:r>
                          <a:r>
                            <a:rPr lang="en-US" sz="600" b="0" i="1" dirty="0"/>
                            <a:t> | x</a:t>
                          </a:r>
                          <a:r>
                            <a:rPr lang="en-US" sz="600" b="0" i="1" baseline="-25000" dirty="0"/>
                            <a:t>&lt;t</a:t>
                          </a:r>
                          <a:r>
                            <a:rPr lang="en-US" sz="600" b="0" i="1" dirty="0"/>
                            <a:t>, E</a:t>
                          </a:r>
                          <a:r>
                            <a:rPr lang="en-US" sz="600" b="0" i="1" baseline="-25000" dirty="0"/>
                            <a:t>&lt;t</a:t>
                          </a:r>
                          <a:r>
                            <a:rPr lang="en-US" sz="600" b="0" i="1" dirty="0"/>
                            <a:t>). LSTM core architecture.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23985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32804" r="-595" b="-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17C4C47-7687-B14B-8A3B-BAD3412E6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638377"/>
              </p:ext>
            </p:extLst>
          </p:nvPr>
        </p:nvGraphicFramePr>
        <p:xfrm>
          <a:off x="4488635" y="2784331"/>
          <a:ext cx="1426210" cy="1227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26210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105012">
                <a:tc>
                  <a:txBody>
                    <a:bodyPr/>
                    <a:lstStyle/>
                    <a:p>
                      <a:pPr marL="72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6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314" marR="65314" marT="32657" marB="32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132682">
                <a:tc>
                  <a:txBody>
                    <a:bodyPr/>
                    <a:lstStyle/>
                    <a:p>
                      <a:pPr marL="72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6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Wikipedia: pre-trained entity embeddings, using Skip-Gram on Wiki pages. No graph structure.</a:t>
                      </a:r>
                    </a:p>
                    <a:p>
                      <a:pPr marL="72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6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WordNet: 28 relations, on both lemmas and synsets.</a:t>
                      </a:r>
                      <a:br>
                        <a:rPr lang="en-GB" sz="6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6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 used TuckER to compute 200-d vectors for each synset and lemma, using the relationship graph, + sentence embedding on the gloss to get 2048d</a:t>
                      </a:r>
                    </a:p>
                    <a:p>
                      <a:endParaRPr lang="en-US" sz="600" b="0" i="1" dirty="0"/>
                    </a:p>
                  </a:txBody>
                  <a:tcPr marL="65314" marR="65314" marT="32657" marB="32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00F4E7E6-5FE2-034B-9DF4-95EEE5364A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210845"/>
                  </p:ext>
                </p:extLst>
              </p:nvPr>
            </p:nvGraphicFramePr>
            <p:xfrm>
              <a:off x="8126551" y="94779"/>
              <a:ext cx="1806768" cy="415113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806768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14619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dirty="0"/>
                            <a:t>Latent Relation Language Models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14619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i="0" dirty="0"/>
                            <a:t>By H.Hayashi et al., 2020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487332">
                    <a:tc>
                      <a:txBody>
                        <a:bodyPr/>
                        <a:lstStyle/>
                        <a:p>
                          <a:r>
                            <a:rPr lang="en-US" sz="600" b="0" i="1" dirty="0"/>
                            <a:t>With the aims of covering rare words and generating factually consistent text, it marginalizes over 3 latent variables in each position (span, source, relation). Mechanism for probabilities: Context hidden state (e.g. LSTM) &gt; FF-NN &gt; softmax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3315109">
                    <a:tc>
                      <a:txBody>
                        <a:bodyPr/>
                        <a:lstStyle/>
                        <a:p>
                          <a:pPr marL="144000" indent="-1440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600" i="0" dirty="0"/>
                            <a:t>Relation edges: </a:t>
                          </a:r>
                          <a14:m>
                            <m:oMath xmlns:m="http://schemas.openxmlformats.org/officeDocument/2006/math"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={</m:t>
                              </m:r>
                              <m:sSub>
                                <m:sSubPr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a-DK" sz="600" i="0" dirty="0"/>
                        </a:p>
                        <a:p>
                          <a:pPr marL="144000" indent="-1440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600" i="0" dirty="0"/>
                            <a:t>We pick a topic entity </a:t>
                          </a:r>
                          <a:r>
                            <a:rPr lang="da-DK" sz="600" i="1" dirty="0"/>
                            <a:t>s</a:t>
                          </a:r>
                          <a:r>
                            <a:rPr lang="da-DK" sz="600" i="0" dirty="0"/>
                            <a:t> about which we would like to generate a piece of text. We consider the subgraph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da-DK" sz="600" b="0" i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p>
                                  <m:r>
                                    <a:rPr lang="da-DK" sz="600" b="0" i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da-DK" sz="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m:rPr>
                                  <m:sty m:val="p"/>
                                </m:rPr>
                                <a:rPr lang="da-DK" sz="600" b="0" i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KB</m:t>
                              </m:r>
                            </m:oMath>
                          </a14:m>
                          <a:r>
                            <a:rPr lang="da-DK" sz="600" i="0" dirty="0"/>
                            <a:t> that contains the</a:t>
                          </a:r>
                          <a:r>
                            <a:rPr lang="da-DK" sz="600" i="0" baseline="0" dirty="0"/>
                            <a:t> triples where </a:t>
                          </a:r>
                          <a:r>
                            <a:rPr lang="da-DK" sz="600" i="1" baseline="0" dirty="0"/>
                            <a:t>s</a:t>
                          </a:r>
                          <a:r>
                            <a:rPr lang="da-DK" sz="600" i="0" baseline="0" dirty="0"/>
                            <a:t> is the subject</a:t>
                          </a:r>
                        </a:p>
                        <a:p>
                          <a:pPr marL="144000" indent="-14400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Sup>
                                <m:sSubSupPr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a-DK" sz="600" i="0" baseline="0" dirty="0"/>
                            <a:t>is the sequence of N tokens</a:t>
                          </a:r>
                        </a:p>
                        <a:p>
                          <a:pPr marL="144000" indent="-14400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a-DK" sz="6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a-DK" sz="600" b="0" i="1" baseline="0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6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a-DK" sz="6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a-DK" sz="600" b="0" i="1" baseline="0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6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a-DK" sz="6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a-DK" sz="600" b="0" i="1" baseline="0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𝜚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6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=1 </m:t>
                                  </m:r>
                                </m:sub>
                                <m:sup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a-DK" sz="600" i="0" baseline="0" dirty="0"/>
                            <a:t>is the sequence of latent variable triplets that describe text span matches</a:t>
                          </a:r>
                        </a:p>
                        <a:p>
                          <a:pPr marL="252000" lvl="1" indent="-900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600" i="0" baseline="0" dirty="0"/>
                            <a:t>The span variable: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6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b>
                                <m:sSubPr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da-DK" sz="600" i="0" baseline="0" dirty="0"/>
                        </a:p>
                        <a:p>
                          <a:pPr marL="252000" lvl="1" indent="-900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600" i="0" baseline="0" dirty="0"/>
                            <a:t>The source variable: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6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da-DK" sz="60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da-DK" sz="600" i="0" baseline="0" dirty="0"/>
                            <a:t>{REL, WORD}</a:t>
                          </a:r>
                        </a:p>
                        <a:p>
                          <a:pPr marL="252000" lvl="1" indent="-900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600" i="0" baseline="0" dirty="0"/>
                            <a:t>The relation variable: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6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b>
                                <m:sSubPr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br>
                            <a:rPr lang="da-DK" sz="600" i="0" baseline="0" dirty="0"/>
                          </a:br>
                          <a:r>
                            <a:rPr lang="da-DK" sz="600" i="0" baseline="0" dirty="0"/>
                            <a:t>(relation triple and surface form)</a:t>
                          </a:r>
                        </a:p>
                        <a:p>
                          <a:pPr marL="144000" lvl="0" indent="-1440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600" i="0" baseline="0" dirty="0"/>
                            <a:t>N: if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6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da-DK" sz="600" i="0" baseline="0" dirty="0"/>
                            <a:t>=WORD, then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endParaRPr lang="da-DK" sz="600" i="0" baseline="0" dirty="0"/>
                        </a:p>
                        <a:p>
                          <a:pPr marL="144000" indent="-1440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600" i="0" dirty="0"/>
                            <a:t>We model the context-LM probability by marginalizing over Z:</a:t>
                          </a:r>
                          <a:br>
                            <a:rPr lang="da-DK" sz="600" i="0" dirty="0"/>
                          </a:br>
                          <a14:m>
                            <m:oMath xmlns:m="http://schemas.openxmlformats.org/officeDocument/2006/math"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ℤ</m:t>
                                  </m:r>
                                </m:sub>
                                <m:sup/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br>
                            <a:rPr lang="da-DK" sz="600" i="0" dirty="0"/>
                          </a:br>
                          <a:r>
                            <a:rPr lang="da-DK" sz="600" i="0" dirty="0"/>
                            <a:t>and</a:t>
                          </a:r>
                          <a:r>
                            <a:rPr lang="da-DK" sz="600" i="0" baseline="0" dirty="0"/>
                            <a:t> then we factorize the joint probability (…)</a:t>
                          </a:r>
                          <a:br>
                            <a:rPr lang="da-DK" sz="600" i="0" baseline="0" dirty="0"/>
                          </a:br>
                          <a:endParaRPr lang="da-DK" sz="600" i="0" baseline="0" dirty="0"/>
                        </a:p>
                        <a:p>
                          <a:pPr marL="144000" indent="-1440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600" i="0" dirty="0"/>
                            <a:t>Decisions for the time step </a:t>
                          </a:r>
                          <a:r>
                            <a:rPr lang="da-DK" sz="600" i="1" dirty="0"/>
                            <a:t>t</a:t>
                          </a:r>
                          <a:r>
                            <a:rPr lang="da-DK" sz="600" i="0" dirty="0"/>
                            <a:t> are based on a hidden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da-DK" sz="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da-DK" sz="600" i="1" dirty="0"/>
                            <a:t> </a:t>
                          </a:r>
                          <a:r>
                            <a:rPr lang="da-DK" sz="600" i="0" dirty="0"/>
                            <a:t>(obtained from any model)</a:t>
                          </a:r>
                        </a:p>
                        <a:p>
                          <a:pPr marL="270000" lvl="1" indent="-900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600" i="0" dirty="0"/>
                            <a:t>Source selection and conventional-LM word generation with: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a-DK" sz="600" b="0" i="0" dirty="0">
                                  <a:latin typeface="Cambria Math" panose="02040503050406030204" pitchFamily="18" charset="0"/>
                                </a:rPr>
                                <m:t>softmax</m:t>
                              </m:r>
                              <m:d>
                                <m:dPr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a-DK" sz="600" b="0" i="0" dirty="0">
                                          <a:latin typeface="Cambria Math" panose="02040503050406030204" pitchFamily="18" charset="0"/>
                                        </a:rPr>
                                        <m:t>Linear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/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a-DK" sz="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da-DK" sz="6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a-DK" sz="600" b="0" i="1" dirty="0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600" b="0" i="1" dirty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oMath>
                          </a14:m>
                          <a:endParaRPr lang="da-DK" sz="600" b="0" i="0" dirty="0"/>
                        </a:p>
                        <a:p>
                          <a:pPr marL="144000" marR="0" lvl="0" indent="-1440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da-DK" sz="600" b="0" i="0" dirty="0"/>
                            <a:t>The LM is in an open-vocabulary setting: an auxiliary char-level LM has to ”spell-out” UNKs</a:t>
                          </a:r>
                          <a:br>
                            <a:rPr lang="da-DK" sz="600" b="0" i="0" dirty="0"/>
                          </a:br>
                          <a14:m>
                            <m:oMath xmlns:m="http://schemas.openxmlformats.org/officeDocument/2006/math"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sSub>
                                        <m:sSubPr>
                                          <m:ctrlP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da-DK" sz="600" b="0" i="0" dirty="0">
                                  <a:latin typeface="Cambria Math" panose="02040503050406030204" pitchFamily="18" charset="0"/>
                                </a:rPr>
                                <m:t>UNK</m:t>
                              </m:r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sSub>
                                    <m:sSub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𝑐h𝑎𝑟</m:t>
                                  </m:r>
                                </m:sub>
                              </m:sSub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da-DK" sz="600" b="0" i="0" dirty="0"/>
                        </a:p>
                        <a:p>
                          <a:pPr marL="144000" marR="0" lvl="0" indent="-1440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da-DK" sz="600" b="0" i="0" dirty="0"/>
                            <a:t>Regarding relation generation:</a:t>
                          </a:r>
                          <a:br>
                            <a:rPr lang="da-DK" sz="600" b="0" i="0" dirty="0"/>
                          </a:br>
                          <a:r>
                            <a:rPr lang="da-DK" sz="600" b="0" i="0" dirty="0"/>
                            <a:t>the mechanism is: softmax( </a:t>
                          </a:r>
                          <a:r>
                            <a:rPr lang="da-DK" sz="600" b="0" i="1" dirty="0"/>
                            <a:t>key</a:t>
                          </a:r>
                          <a14:m>
                            <m:oMath xmlns:m="http://schemas.openxmlformats.org/officeDocument/2006/math"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∙ </m:t>
                              </m:r>
                            </m:oMath>
                          </a14:m>
                          <a:r>
                            <a:rPr lang="da-DK" sz="600" b="0" i="0" dirty="0"/>
                            <a:t>(Linear(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da-DK" sz="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da-DK" sz="600" b="0" i="0" dirty="0"/>
                            <a:t>)))</a:t>
                          </a:r>
                        </a:p>
                        <a:p>
                          <a:pPr marL="351450" marR="0" lvl="1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Courier New" panose="02070309020205020404" pitchFamily="49" charset="0"/>
                            <a:buChar char="o"/>
                            <a:tabLst/>
                            <a:defRPr/>
                          </a:pPr>
                          <a:r>
                            <a:rPr lang="da-DK" sz="600" b="0" i="0" dirty="0"/>
                            <a:t>For P(</a:t>
                          </a:r>
                          <a:r>
                            <a:rPr lang="da-DK" sz="600" b="0" i="1" dirty="0"/>
                            <a:t>e</a:t>
                          </a:r>
                          <a:r>
                            <a:rPr lang="da-DK" sz="600" b="0" i="1" baseline="-25000" dirty="0"/>
                            <a:t>i</a:t>
                          </a:r>
                          <a:r>
                            <a:rPr lang="da-DK" sz="600" b="0" i="0" dirty="0"/>
                            <a:t>) , key= [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da-DK" sz="600" b="0" i="0" dirty="0"/>
                            <a:t>], pre-trained KG embeddings from OpenKE</a:t>
                          </a:r>
                        </a:p>
                        <a:p>
                          <a:pPr marL="351450" marR="0" lvl="1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Courier New" panose="02070309020205020404" pitchFamily="49" charset="0"/>
                            <a:buChar char="o"/>
                            <a:tabLst/>
                            <a:defRPr/>
                          </a:pPr>
                          <a:r>
                            <a:rPr lang="da-DK" sz="600" b="0" i="0" dirty="0"/>
                            <a:t>For the surface form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da-DK" sz="600" b="0" i="0" dirty="0"/>
                            <a:t> , key= </a:t>
                          </a:r>
                          <a:r>
                            <a:rPr lang="da-DK" sz="600" b="0" i="1" dirty="0"/>
                            <a:t>f</a:t>
                          </a:r>
                          <a:r>
                            <a:rPr lang="da-DK" sz="600" b="0" i="1" baseline="-25000" dirty="0"/>
                            <a:t>a</a:t>
                          </a:r>
                          <a:r>
                            <a:rPr lang="da-DK" sz="600" b="0" i="0" dirty="0"/>
                            <a:t>, Fast-Text embedding</a:t>
                          </a:r>
                          <a:r>
                            <a:rPr lang="da-DK" sz="600" b="0" i="0" baseline="0" dirty="0"/>
                            <a:t> for </a:t>
                          </a:r>
                          <a:r>
                            <a:rPr lang="da-DK" sz="600" b="0" i="1" baseline="0" dirty="0"/>
                            <a:t>a</a:t>
                          </a:r>
                        </a:p>
                        <a:p>
                          <a:pPr marL="171450" marR="0" lvl="0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da-DK" sz="600" b="0" i="0" dirty="0"/>
                            <a:t>Using WikiText, built from WT-103, that associates articles with entities in Wikidata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00F4E7E6-5FE2-034B-9DF4-95EEE5364A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210845"/>
                  </p:ext>
                </p:extLst>
              </p:nvPr>
            </p:nvGraphicFramePr>
            <p:xfrm>
              <a:off x="8126551" y="94779"/>
              <a:ext cx="1806768" cy="415113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806768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15675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dirty="0"/>
                            <a:t>Latent Relation Language Models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15675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i="0" dirty="0"/>
                            <a:t>By H.Hayashi et al., 2020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522514">
                    <a:tc>
                      <a:txBody>
                        <a:bodyPr/>
                        <a:lstStyle/>
                        <a:p>
                          <a:r>
                            <a:rPr lang="en-US" sz="600" b="0" i="1" dirty="0"/>
                            <a:t>With the aims of covering rare words and generating factually consistent text, it marginalizes over 3 latent variables in each position (span, source, relation). Mechanism for probabilities: Context hidden state (e.g. LSTM) &gt; FF-NN &gt; softmax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33151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t="-255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698C77E-2F21-8445-9BEB-36EA7EE3C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071946"/>
              </p:ext>
            </p:extLst>
          </p:nvPr>
        </p:nvGraphicFramePr>
        <p:xfrm>
          <a:off x="6277155" y="4347356"/>
          <a:ext cx="3656164" cy="23801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28082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  <a:gridCol w="1828082">
                  <a:extLst>
                    <a:ext uri="{9D8B030D-6E8A-4147-A177-3AD203B41FA5}">
                      <a16:colId xmlns:a16="http://schemas.microsoft.com/office/drawing/2014/main" val="1991088258"/>
                    </a:ext>
                  </a:extLst>
                </a:gridCol>
              </a:tblGrid>
              <a:tr h="14476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TuckER: Tensor Factorization for Knowledge Graph Completion</a:t>
                      </a:r>
                    </a:p>
                  </a:txBody>
                  <a:tcPr marL="65314" marR="65314" marT="32657" marB="32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15953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i="0" dirty="0"/>
                        <a:t>By I Balazevic et al., 2019</a:t>
                      </a:r>
                    </a:p>
                  </a:txBody>
                  <a:tcPr marL="65314" marR="65314" marT="32657" marB="32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184">
                <a:tc gridSpan="2">
                  <a:txBody>
                    <a:bodyPr/>
                    <a:lstStyle/>
                    <a:p>
                      <a:r>
                        <a:rPr lang="en-US" sz="600" b="0" i="1" dirty="0"/>
                        <a:t>a</a:t>
                      </a:r>
                    </a:p>
                  </a:txBody>
                  <a:tcPr marL="65314" marR="65314" marT="32657" marB="32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  <a:tr h="1838691">
                <a:tc>
                  <a:txBody>
                    <a:bodyPr/>
                    <a:lstStyle/>
                    <a:p>
                      <a:pPr marL="0" indent="-99450">
                        <a:buFont typeface="Arial" panose="020B0604020202020204" pitchFamily="34" charset="0"/>
                        <a:buChar char="•"/>
                      </a:pPr>
                      <a:r>
                        <a:rPr lang="da-DK" sz="600" i="0" dirty="0"/>
                        <a:t>a</a:t>
                      </a:r>
                    </a:p>
                  </a:txBody>
                  <a:tcPr marL="65314" marR="65314" marT="32657" marB="32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-99450">
                        <a:buFont typeface="Arial" panose="020B0604020202020204" pitchFamily="34" charset="0"/>
                        <a:buChar char="•"/>
                      </a:pPr>
                      <a:r>
                        <a:rPr lang="da-DK" sz="600" i="0" dirty="0"/>
                        <a:t>a</a:t>
                      </a:r>
                    </a:p>
                  </a:txBody>
                  <a:tcPr marL="65314" marR="65314" marT="32657" marB="32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412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204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1782</Words>
  <Application>Microsoft Macintosh PowerPoint</Application>
  <PresentationFormat>Widescreen</PresentationFormat>
  <Paragraphs>108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Courier New</vt:lpstr>
      <vt:lpstr>Office Theme</vt:lpstr>
      <vt:lpstr>Research Direction 2 (section: Knowledge bases)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Direction 2 (section: Knowledge bases)</dc:title>
  <dc:creator>Andrea Lekkas</dc:creator>
  <cp:lastModifiedBy>Andrea Lekkas</cp:lastModifiedBy>
  <cp:revision>153</cp:revision>
  <dcterms:created xsi:type="dcterms:W3CDTF">2020-02-14T15:45:57Z</dcterms:created>
  <dcterms:modified xsi:type="dcterms:W3CDTF">2020-03-16T16:07:35Z</dcterms:modified>
</cp:coreProperties>
</file>