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9" r:id="rId3"/>
    <p:sldId id="260" r:id="rId4"/>
    <p:sldId id="263" r:id="rId5"/>
    <p:sldId id="261" r:id="rId6"/>
    <p:sldId id="262" r:id="rId7"/>
    <p:sldId id="265" r:id="rId8"/>
    <p:sldId id="267" r:id="rId9"/>
    <p:sldId id="266" r:id="rId10"/>
    <p:sldId id="264" r:id="rId11"/>
    <p:sldId id="258" r:id="rId12"/>
    <p:sldId id="257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kkas" initials="AL" lastIdx="1" clrIdx="0">
    <p:extLst>
      <p:ext uri="{19B8F6BF-5375-455C-9EA6-DF929625EA0E}">
        <p15:presenceInfo xmlns:p15="http://schemas.microsoft.com/office/powerpoint/2012/main" userId="S::gzt740@alumni.ku.dk::c9b6fe38-a724-4df4-8d82-e25605f6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5735"/>
  </p:normalViewPr>
  <p:slideViewPr>
    <p:cSldViewPr snapToGrid="0" snapToObjects="1">
      <p:cViewPr>
        <p:scale>
          <a:sx n="200" d="100"/>
          <a:sy n="200" d="100"/>
        </p:scale>
        <p:origin x="-6688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D2BF-2E11-B74E-8A5E-48E3F40BA848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8F10-F9F0-5348-A4BE-3F031206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3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4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a-DK" b="0" i="0" dirty="0">
                    <a:latin typeface="Cambria Math" panose="02040503050406030204" pitchFamily="18" charset="0"/>
                  </a:rPr>
                  <a:t>𝑎𝑟𝑐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6B1E-BD65-D24B-9687-0E0819A165D4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948" y="119151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Neural Language models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8404B8-E089-DF4A-8EC1-B46AE425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28602"/>
              </p:ext>
            </p:extLst>
          </p:nvPr>
        </p:nvGraphicFramePr>
        <p:xfrm>
          <a:off x="561098" y="618321"/>
          <a:ext cx="1671581" cy="2542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Recurrent neural network based language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Mikolov et al., 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b="0" i="1" dirty="0"/>
                        <a:t>Description of the Simple Recurrent Neural Network,</a:t>
                      </a:r>
                      <a:br>
                        <a:rPr lang="en-GB" sz="800" b="0" i="1" dirty="0"/>
                      </a:br>
                      <a:r>
                        <a:rPr lang="en-GB" sz="800" b="0" i="1" dirty="0"/>
                        <a:t>and its use for a Language Model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Basic RNN: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input(t) = x(t) ++ s(t-1)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sigmoid hidden layer, softmax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Backprop + SGD, dynamic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Note: </a:t>
                      </a:r>
                      <a:r>
                        <a:rPr lang="en-GB" sz="800" dirty="0"/>
                        <a:t> Dynamic model:</a:t>
                      </a:r>
                    </a:p>
                    <a:p>
                      <a:r>
                        <a:rPr lang="en-GB" sz="800" dirty="0"/>
                        <a:t>the model gets updated (just once) also as it processes testing data, not only in the training phase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F3A026A-6BDE-714B-9105-734AF345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53606"/>
              </p:ext>
            </p:extLst>
          </p:nvPr>
        </p:nvGraphicFramePr>
        <p:xfrm>
          <a:off x="3160228" y="795509"/>
          <a:ext cx="1764701" cy="4005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Regularizing and Optimizing LSTM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Merity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Encyclopedia of modifications and optimizations to improve the effectiveness of LSTM-RNNs for LMs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LSTM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Averaged SGD (over the last iterations &gt;T)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DropConnect on the hidden-to-hidden weight matrices U_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Randomized sequence length in truncated BPTT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Variational dropout: dropped connections are defined for a full sequence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Weight tying (embeddings and softmax, S=V=U)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Independent embedding size and hidden size (easier to train smaller embeddings in the first place)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Activation Regularization (AR and TAR)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In TBPTT, we rescale the learning rate depending</a:t>
                      </a:r>
                    </a:p>
                    <a:p>
                      <a:r>
                        <a:rPr lang="en-GB" sz="800" dirty="0"/>
                        <a:t>on the random length of the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0F16AAB-66CC-F243-8DBB-BAD97D16F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8832"/>
              </p:ext>
            </p:extLst>
          </p:nvPr>
        </p:nvGraphicFramePr>
        <p:xfrm>
          <a:off x="4923567" y="795506"/>
          <a:ext cx="1671581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Regularizing and Optimizing LSTM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Regarding Truncated BPTT: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The paper proposes to make the window size </a:t>
                      </a:r>
                      <a:r>
                        <a:rPr lang="en-GB" sz="800" i="1" dirty="0"/>
                        <a:t>h</a:t>
                      </a:r>
                      <a:r>
                        <a:rPr lang="en-GB" sz="800" i="0" dirty="0"/>
                        <a:t> random with a normal distribution around </a:t>
                      </a:r>
                      <a:r>
                        <a:rPr lang="en-GB" sz="800" i="1" dirty="0"/>
                        <a:t>seq.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What about using punctuation signs, and &lt;BOS&gt; and &lt;EOS&gt; markers, as TBPTT window delimiters?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Already done, check…</a:t>
                      </a:r>
                      <a:br>
                        <a:rPr lang="en-GB" sz="800" i="1" dirty="0"/>
                      </a:br>
                      <a:r>
                        <a:rPr lang="en-GB" sz="800" i="1" dirty="0"/>
                        <a:t>I am not finding the source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Additional point: using the 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i="0" dirty="0"/>
                        <a:t>The Temporal Activation Regularization is applied only on </a:t>
                      </a:r>
                      <a:r>
                        <a:rPr lang="en-US" sz="800" i="1" dirty="0"/>
                        <a:t>h</a:t>
                      </a:r>
                      <a:r>
                        <a:rPr lang="en-US" sz="800" i="1" baseline="-25000" dirty="0"/>
                        <a:t>t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</a:t>
                      </a:r>
                      <a:r>
                        <a:rPr lang="en-US" sz="800" i="1" dirty="0"/>
                        <a:t>If we applied AR and TAR to the long-term memory c</a:t>
                      </a:r>
                      <a:r>
                        <a:rPr lang="en-US" sz="800" i="1" baseline="-25000" dirty="0"/>
                        <a:t>t</a:t>
                      </a:r>
                      <a:r>
                        <a:rPr lang="en-US" sz="800" i="1" dirty="0"/>
                        <a:t>, would it be beneficial?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i="1" dirty="0"/>
                        <a:t>-Any pre-existing work?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62BE6E-DD8D-5441-B8D3-535CA44C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93031"/>
              </p:ext>
            </p:extLst>
          </p:nvPr>
        </p:nvGraphicFramePr>
        <p:xfrm>
          <a:off x="559374" y="6693874"/>
          <a:ext cx="1671581" cy="20543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MODELS WITH A CONTINUOUS 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Grave et al.,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Adding a cache to NN-LMs, that stores (h</a:t>
                      </a:r>
                      <a:r>
                        <a:rPr lang="en-US" sz="800" i="1" baseline="-25000" dirty="0"/>
                        <a:t>t</a:t>
                      </a:r>
                      <a:r>
                        <a:rPr lang="en-US" sz="800" i="1" dirty="0"/>
                        <a:t>, x</a:t>
                      </a:r>
                      <a:r>
                        <a:rPr lang="en-US" sz="800" i="1" baseline="-25000" dirty="0"/>
                        <a:t>t+1</a:t>
                      </a:r>
                      <a:r>
                        <a:rPr lang="en-US" sz="800" i="1" dirty="0"/>
                        <a:t>) to memorize words encountered recently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Note:</a:t>
                      </a:r>
                      <a:r>
                        <a:rPr lang="en-US" sz="800" dirty="0"/>
                        <a:t>  </a:t>
                      </a:r>
                    </a:p>
                    <a:p>
                      <a:r>
                        <a:rPr lang="en-US" sz="800" dirty="0"/>
                        <a:t>p</a:t>
                      </a:r>
                      <a:r>
                        <a:rPr lang="en-US" sz="800" baseline="-25000" dirty="0"/>
                        <a:t>cache</a:t>
                      </a:r>
                      <a:r>
                        <a:rPr lang="en-US" sz="800" dirty="0"/>
                        <a:t> = </a:t>
                      </a:r>
                      <a:r>
                        <a:rPr lang="el-GR" sz="800" dirty="0"/>
                        <a:t>Σ</a:t>
                      </a:r>
                      <a:r>
                        <a:rPr lang="da-DK" sz="800" dirty="0"/>
                        <a:t>_</a:t>
                      </a:r>
                      <a:r>
                        <a:rPr lang="da-DK" sz="800" baseline="-25000" dirty="0"/>
                        <a:t>i=1^</a:t>
                      </a:r>
                      <a:r>
                        <a:rPr lang="da-DK" sz="800" baseline="30000" dirty="0"/>
                        <a:t>t-1</a:t>
                      </a:r>
                      <a:r>
                        <a:rPr lang="da-DK" sz="800" dirty="0"/>
                        <a:t> I(x</a:t>
                      </a:r>
                      <a:r>
                        <a:rPr lang="da-DK" sz="800" baseline="-25000" dirty="0"/>
                        <a:t>i+1</a:t>
                      </a:r>
                      <a:r>
                        <a:rPr lang="da-DK" sz="800" baseline="0" dirty="0"/>
                        <a:t> </a:t>
                      </a:r>
                      <a:r>
                        <a:rPr lang="da-DK" sz="800" dirty="0"/>
                        <a:t>)*exp(</a:t>
                      </a:r>
                      <a:r>
                        <a:rPr lang="el-GR" sz="800" dirty="0"/>
                        <a:t>θ</a:t>
                      </a:r>
                      <a:r>
                        <a:rPr lang="da-DK" sz="800" dirty="0"/>
                        <a:t>&lt;</a:t>
                      </a:r>
                      <a:r>
                        <a:rPr lang="da-DK" sz="800" dirty="0" err="1"/>
                        <a:t>h</a:t>
                      </a:r>
                      <a:r>
                        <a:rPr lang="da-DK" sz="800" baseline="-25000" dirty="0" err="1"/>
                        <a:t>t</a:t>
                      </a:r>
                      <a:r>
                        <a:rPr lang="da-DK" sz="800" dirty="0" err="1"/>
                        <a:t>,h</a:t>
                      </a:r>
                      <a:r>
                        <a:rPr lang="da-DK" sz="800" baseline="-25000" dirty="0" err="1"/>
                        <a:t>i</a:t>
                      </a:r>
                      <a:r>
                        <a:rPr lang="da-DK" sz="800" dirty="0"/>
                        <a:t>&gt;)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Note:</a:t>
                      </a:r>
                      <a:r>
                        <a:rPr lang="en-GB" sz="800" i="0" dirty="0"/>
                        <a:t> Can use linear interpolation with </a:t>
                      </a:r>
                      <a:r>
                        <a:rPr lang="el-GR" sz="800" i="0" dirty="0"/>
                        <a:t>λ</a:t>
                      </a:r>
                      <a:r>
                        <a:rPr lang="da-DK" sz="800" i="0" dirty="0"/>
                        <a:t>, or </a:t>
                      </a:r>
                      <a:r>
                        <a:rPr lang="da-DK" sz="800" i="0" dirty="0" err="1"/>
                        <a:t>also</a:t>
                      </a:r>
                      <a:r>
                        <a:rPr lang="da-DK" sz="800" i="0" dirty="0"/>
                        <a:t> </a:t>
                      </a:r>
                      <a:r>
                        <a:rPr lang="da-DK" sz="800" i="0" dirty="0" err="1"/>
                        <a:t>consider</a:t>
                      </a:r>
                      <a:r>
                        <a:rPr lang="da-DK" sz="800" i="0" dirty="0"/>
                        <a:t> a softmax </a:t>
                      </a:r>
                      <a:r>
                        <a:rPr lang="da-DK" sz="800" i="0" dirty="0" err="1"/>
                        <a:t>between</a:t>
                      </a:r>
                      <a:r>
                        <a:rPr lang="da-DK" sz="800" i="0" dirty="0"/>
                        <a:t> the LM and the </a:t>
                      </a:r>
                      <a:r>
                        <a:rPr lang="da-DK" sz="800" i="0" dirty="0" err="1"/>
                        <a:t>words</a:t>
                      </a:r>
                      <a:r>
                        <a:rPr lang="da-DK" sz="800" i="0" dirty="0"/>
                        <a:t> in the cache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255175-BC03-EB4E-B13B-EAD81FE0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52044"/>
              </p:ext>
            </p:extLst>
          </p:nvPr>
        </p:nvGraphicFramePr>
        <p:xfrm>
          <a:off x="2230955" y="6693871"/>
          <a:ext cx="1671581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MODELS WITH A CONTINUOUS 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Once a word appears, it is more likely to appear again in the same section (see the Tiger article example).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Could one add a normal contribution to  the probability of that word  in the time-space interval?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Even if we use the cache as-it-is, could we ignore it for stopwords (e.g. Keep them out of it)?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V, but check if someone done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C9FB42-FE21-294F-881A-96AD79B6F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47423"/>
              </p:ext>
            </p:extLst>
          </p:nvPr>
        </p:nvGraphicFramePr>
        <p:xfrm>
          <a:off x="8265367" y="795506"/>
          <a:ext cx="1764701" cy="2176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An Analysis of Neural Language Modeling at Multiple Scales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Merity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Further analysis of optimizations to LSTMs and QRNNs, on larger datasets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Longer TBPTT windows (eg. 140)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Adaptive softmax (short-list + clusters)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Analyzing the impact of hyperparams.: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Dropouts on weights and embeddings have the greatest impact, whereas the n. of layers has the least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B3109C-7843-124F-9D78-7A93BFBE36B2}"/>
              </a:ext>
            </a:extLst>
          </p:cNvPr>
          <p:cNvCxnSpPr/>
          <p:nvPr/>
        </p:nvCxnSpPr>
        <p:spPr>
          <a:xfrm>
            <a:off x="6595148" y="1098691"/>
            <a:ext cx="167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4B223-A734-EB40-88C4-6256777E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78412"/>
              </p:ext>
            </p:extLst>
          </p:nvPr>
        </p:nvGraphicFramePr>
        <p:xfrm>
          <a:off x="559374" y="3518497"/>
          <a:ext cx="1671581" cy="2462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QUASI-RECURRENT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Bradbury et al.,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b="0" i="1" dirty="0"/>
                        <a:t>Proposing QRNNs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Input = sequence of T words x</a:t>
                      </a:r>
                      <a:r>
                        <a:rPr lang="en-US" sz="800" b="0" i="0" baseline="-25000" dirty="0"/>
                        <a:t>i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Masked convolution : 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bank of </a:t>
                      </a:r>
                      <a:r>
                        <a:rPr lang="en-US" sz="800" b="0" i="1" dirty="0"/>
                        <a:t>m</a:t>
                      </a:r>
                      <a:r>
                        <a:rPr lang="en-US" sz="800" b="0" i="0" dirty="0"/>
                        <a:t> filters, producing </a:t>
                      </a:r>
                      <a:r>
                        <a:rPr lang="en-US" sz="800" b="0" i="1" dirty="0"/>
                        <a:t>m</a:t>
                      </a:r>
                      <a:r>
                        <a:rPr lang="en-US" sz="800" b="0" i="0" dirty="0"/>
                        <a:t> candidate vectors z</a:t>
                      </a:r>
                      <a:r>
                        <a:rPr lang="en-US" sz="800" b="0" i="0" baseline="-25000" dirty="0"/>
                        <a:t>i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z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tanh(conv</a:t>
                      </a:r>
                      <a:r>
                        <a:rPr lang="en-US" sz="800" b="0" i="0" baseline="-25000" dirty="0"/>
                        <a:t>Wz</a:t>
                      </a:r>
                      <a:r>
                        <a:rPr lang="en-US" sz="800" b="0" i="0" dirty="0"/>
                        <a:t>(x</a:t>
                      </a:r>
                      <a:r>
                        <a:rPr lang="en-US" sz="800" b="0" i="0" baseline="-25000" dirty="0"/>
                        <a:t>t </a:t>
                      </a:r>
                      <a:r>
                        <a:rPr lang="en-US" sz="800" b="0" i="0" dirty="0"/>
                        <a:t>, ..., x</a:t>
                      </a:r>
                      <a:r>
                        <a:rPr lang="en-US" sz="800" b="0" i="0" baseline="-25000" dirty="0"/>
                        <a:t>t - k + 1</a:t>
                      </a:r>
                      <a:r>
                        <a:rPr lang="en-US" sz="800" b="0" i="0" dirty="0"/>
                        <a:t>))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Pooling uses a forget gate, and possibly adds output and input gates: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h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f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. h</a:t>
                      </a:r>
                      <a:r>
                        <a:rPr lang="en-US" sz="800" b="0" i="0" baseline="-25000" dirty="0"/>
                        <a:t>t-1</a:t>
                      </a:r>
                      <a:r>
                        <a:rPr lang="en-US" sz="800" b="0" i="0" dirty="0"/>
                        <a:t> + (1 - f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) . z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Zoneout on the pooling layer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Skip-connections between conv.layers (dense convolution)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2B956A-2634-DF4A-A2EB-BE66DA1EB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97853"/>
              </p:ext>
            </p:extLst>
          </p:nvPr>
        </p:nvGraphicFramePr>
        <p:xfrm>
          <a:off x="9361167" y="3386306"/>
          <a:ext cx="1671581" cy="3304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Gong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Excluding frequency information from word embeddings, using an Adversarial Training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2 models with competing objectives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Both models (Task-specific and Discriminator) use word embeddings as their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Discriminator: outputs a score [0,1] on ‘is </a:t>
                      </a:r>
                      <a:r>
                        <a:rPr lang="en-US" sz="800" b="0" i="1" dirty="0"/>
                        <a:t>w</a:t>
                      </a:r>
                      <a:r>
                        <a:rPr lang="en-US" sz="800" b="0" i="0" dirty="0"/>
                        <a:t> a rare word’?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Mechanism: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task-specific loss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D</a:t>
                      </a:r>
                      <a:r>
                        <a:rPr lang="en-US" sz="800" b="0" i="0" dirty="0"/>
                        <a:t> = discriminator loss (log-loss on popular and rare words)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The optimization step for the main model is: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min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– </a:t>
                      </a:r>
                      <a:r>
                        <a:rPr lang="el-GR" sz="800" b="0" i="0" dirty="0"/>
                        <a:t>λ</a:t>
                      </a:r>
                      <a:r>
                        <a:rPr lang="da-DK" sz="800" b="0" i="0" dirty="0"/>
                        <a:t>L</a:t>
                      </a:r>
                      <a:r>
                        <a:rPr lang="da-DK" sz="800" b="0" i="0" baseline="-25000" dirty="0"/>
                        <a:t>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Train Main model and Discriminator in separate steps, iteratively on minibatches</a:t>
                      </a:r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5E8CEE-F6E7-FA42-91DA-EFAFF0D4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29482"/>
              </p:ext>
            </p:extLst>
          </p:nvPr>
        </p:nvGraphicFramePr>
        <p:xfrm>
          <a:off x="11032748" y="3386306"/>
          <a:ext cx="1671581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“Explanation: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For a rare word, the sample rate is low and its embedding rarely updates. According to our study,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average, the moving distance of the embedding for a popular word is twice longer than that of a rare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word during training. As all word embeddings are usually initialized around the origin…”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So an equivalent effect could be obtained by simply scaling/amplifying the update to a word embedding, in a way inversely propotional to the word frequency?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Could also use a different 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75BEC5-7D68-B144-BF58-FDAA56C1BADB}"/>
              </a:ext>
            </a:extLst>
          </p:cNvPr>
          <p:cNvCxnSpPr/>
          <p:nvPr/>
        </p:nvCxnSpPr>
        <p:spPr>
          <a:xfrm flipV="1">
            <a:off x="2866292" y="4800600"/>
            <a:ext cx="1336431" cy="189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747D9E-C7A8-554C-9696-4695F6573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79165"/>
              </p:ext>
            </p:extLst>
          </p:nvPr>
        </p:nvGraphicFramePr>
        <p:xfrm>
          <a:off x="4647891" y="6055316"/>
          <a:ext cx="1852452" cy="3410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245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35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BREAKING THE SOFTMAX BOTTLENECK: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 HIGH-RANK RNN LANGUAGE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Yang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Viewing a soft-max based LM as a problem of matrix factorization. Proposal of Mixture-of-Softmaxes to regain expressiveness beyond the 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MoS distribution: </a:t>
                      </a:r>
                      <a:r>
                        <a:rPr lang="en-GB" sz="800" dirty="0"/>
                        <a:t> P(X|c) =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=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k</a:t>
                      </a:r>
                      <a:r>
                        <a:rPr lang="da-DK" sz="800" dirty="0"/>
                        <a:t> </a:t>
                      </a:r>
                      <a:r>
                        <a:rPr lang="el-GR" sz="800" dirty="0"/>
                        <a:t>π</a:t>
                      </a:r>
                      <a:r>
                        <a:rPr lang="da-DK" sz="800" baseline="-25000" dirty="0"/>
                        <a:t>c,k</a:t>
                      </a:r>
                      <a:r>
                        <a:rPr lang="da-DK" sz="800" dirty="0"/>
                        <a:t> * softmax(h</a:t>
                      </a:r>
                      <a:r>
                        <a:rPr lang="da-DK" sz="800" baseline="-25000" dirty="0"/>
                        <a:t>c,k</a:t>
                      </a:r>
                      <a:r>
                        <a:rPr lang="da-DK" sz="800" dirty="0"/>
                        <a:t>, w</a:t>
                      </a:r>
                      <a:r>
                        <a:rPr lang="da-DK" sz="800" baseline="-25000" dirty="0"/>
                        <a:t>x</a:t>
                      </a:r>
                      <a:r>
                        <a:rPr lang="da-DK" sz="800" dirty="0"/>
                        <a:t>, </a:t>
                      </a:r>
                      <a:r>
                        <a:rPr lang="da-DK" sz="800" baseline="-25000" dirty="0"/>
                        <a:t>x’-s</a:t>
                      </a:r>
                      <a:r>
                        <a:rPr lang="da-DK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dirty="0"/>
                        <a:t>i.e. compute K softmax distributions and use a weighted average to predict the next token 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dirty="0"/>
                        <a:t>L ~= { (c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, P(X|c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), … , (c</a:t>
                      </a:r>
                      <a:r>
                        <a:rPr lang="en-GB" sz="800" baseline="-25000" dirty="0"/>
                        <a:t>N</a:t>
                      </a:r>
                      <a:r>
                        <a:rPr lang="en-GB" sz="800" dirty="0"/>
                        <a:t>, P(X|c</a:t>
                      </a:r>
                      <a:r>
                        <a:rPr lang="en-GB" sz="800" baseline="-25000" dirty="0"/>
                        <a:t>N</a:t>
                      </a:r>
                      <a:r>
                        <a:rPr lang="en-GB" sz="800" dirty="0"/>
                        <a:t>) }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dirty="0"/>
                        <a:t>Vocabulary(L) = { x1, x2, …, xM}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True data distribution P*(X|c)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Softmax model distribution: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P(X|c) = exp(h(c)*w(x))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                / </a:t>
                      </a:r>
                      <a:r>
                        <a:rPr lang="el-GR" sz="800" dirty="0"/>
                        <a:t>Σ</a:t>
                      </a:r>
                      <a:r>
                        <a:rPr lang="da-DK" sz="800" dirty="0"/>
                        <a:t> exp (h(c)* w(x’))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a-DK" sz="800" dirty="0"/>
                        <a:t>A = matrix of log.probs. of </a:t>
                      </a:r>
                      <a:r>
                        <a:rPr lang="en-GB" sz="800" dirty="0"/>
                        <a:t>P*(X|c)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Objective: H * W = A’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Rank(H) == Rank(W) == d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if d &lt; rank(A’), we can not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3CE9C-2B7C-7C44-8192-824CEAC43745}"/>
              </a:ext>
            </a:extLst>
          </p:cNvPr>
          <p:cNvCxnSpPr>
            <a:cxnSpLocks/>
          </p:cNvCxnSpPr>
          <p:nvPr/>
        </p:nvCxnSpPr>
        <p:spPr>
          <a:xfrm>
            <a:off x="6500343" y="6571485"/>
            <a:ext cx="286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5639A5-1682-0649-8378-84E1D6072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35270"/>
              </p:ext>
            </p:extLst>
          </p:nvPr>
        </p:nvGraphicFramePr>
        <p:xfrm>
          <a:off x="6971531" y="3585562"/>
          <a:ext cx="1764701" cy="2328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NEURAL SEQUENCE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Krause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More complex version of the basic Dynamic Evaluation at test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 long test sequence is split up into sub-sequences s</a:t>
                      </a:r>
                      <a:r>
                        <a:rPr lang="en-US" sz="800" baseline="-25000" dirty="0"/>
                        <a:t>i</a:t>
                      </a:r>
                      <a:r>
                        <a:rPr lang="en-US" sz="800" dirty="0"/>
                        <a:t> of length </a:t>
                      </a:r>
                      <a:r>
                        <a:rPr lang="en-US" sz="800" i="1" dirty="0"/>
                        <a:t>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Initial adapted parameters </a:t>
                      </a:r>
                      <a:r>
                        <a:rPr lang="el-GR" sz="800" i="0" dirty="0"/>
                        <a:t>θ</a:t>
                      </a:r>
                      <a:r>
                        <a:rPr lang="da-DK" sz="800" i="0" baseline="-25000" dirty="0"/>
                        <a:t>l</a:t>
                      </a:r>
                      <a:r>
                        <a:rPr lang="el-GR" sz="800" i="0" dirty="0"/>
                        <a:t> </a:t>
                      </a:r>
                      <a:r>
                        <a:rPr lang="en-US" sz="800" i="0" dirty="0"/>
                        <a:t>=</a:t>
                      </a:r>
                      <a:r>
                        <a:rPr lang="el-GR" sz="800" i="0" dirty="0"/>
                        <a:t> 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end-of-training params. </a:t>
                      </a:r>
                      <a:r>
                        <a:rPr lang="el-GR" sz="800" i="0" dirty="0"/>
                        <a:t>θ</a:t>
                      </a:r>
                      <a:r>
                        <a:rPr lang="en-GB" sz="800" i="0" dirty="0"/>
                        <a:t>g</a:t>
                      </a:r>
                      <a:endParaRPr lang="da-DK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 Update uses gradient over </a:t>
                      </a: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i</a:t>
                      </a:r>
                      <a:r>
                        <a:rPr lang="en-US" sz="800" i="0" dirty="0"/>
                        <a:t> 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</a:t>
                      </a:r>
                      <a:r>
                        <a:rPr lang="el-GR" sz="800" i="0" dirty="0"/>
                        <a:t>η∇</a:t>
                      </a:r>
                      <a:r>
                        <a:rPr lang="da-DK" sz="800" i="0" dirty="0"/>
                        <a:t>L(</a:t>
                      </a: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i</a:t>
                      </a:r>
                      <a:r>
                        <a:rPr lang="da-DK" sz="800" i="0" dirty="0"/>
                        <a:t>)</a:t>
                      </a:r>
                      <a:r>
                        <a:rPr lang="en-US" sz="800" i="0" dirty="0"/>
                        <a:t>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Decay towards global params.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RMSprop-derived update rule, that uses mean-squared gradient on training batches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28CEDF-6B96-4040-AE83-3D9918E2482F}"/>
              </a:ext>
            </a:extLst>
          </p:cNvPr>
          <p:cNvCxnSpPr>
            <a:cxnSpLocks/>
          </p:cNvCxnSpPr>
          <p:nvPr/>
        </p:nvCxnSpPr>
        <p:spPr>
          <a:xfrm>
            <a:off x="4895786" y="3889245"/>
            <a:ext cx="207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8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22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9" y="1441514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Map: Neural Machine Translation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7C07CE-96E0-F74B-9335-CA394E3E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36371"/>
              </p:ext>
            </p:extLst>
          </p:nvPr>
        </p:nvGraphicFramePr>
        <p:xfrm>
          <a:off x="6651521" y="2109116"/>
          <a:ext cx="2203555" cy="2895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415618318"/>
                    </a:ext>
                  </a:extLst>
                </a:gridCol>
              </a:tblGrid>
              <a:tr h="19865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NEURAL MACHINE TRANSLATION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BY JOINTLY LEARNING TO ALIGN AND TRANSLATE</a:t>
                      </a:r>
                      <a:endParaRPr lang="en-GB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9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Bahdanau et al,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31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Soft attention when operating with RNNs for NMT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4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This approach does not attempt to encode a whole input sentence into a single fixed-length vector. </a:t>
                      </a:r>
                    </a:p>
                    <a:p>
                      <a:r>
                        <a:rPr lang="en-GB" sz="800" dirty="0"/>
                        <a:t>Instead, it encodes the input sentence into a sequence of vectors and chooses a subset of these vectors adaptively while decoding the translation.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6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The context vector ci depends on a sequence of annotations (h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, …, </a:t>
                      </a:r>
                      <a:r>
                        <a:rPr lang="en-GB" sz="800" dirty="0" err="1"/>
                        <a:t>h</a:t>
                      </a:r>
                      <a:r>
                        <a:rPr lang="en-GB" sz="800" baseline="-25000" dirty="0" err="1"/>
                        <a:t>Tx</a:t>
                      </a:r>
                      <a:r>
                        <a:rPr lang="en-GB" sz="800" dirty="0"/>
                        <a:t>) to which an encoder maps the input sentence. </a:t>
                      </a:r>
                    </a:p>
                    <a:p>
                      <a:r>
                        <a:rPr lang="en-GB" sz="800" dirty="0"/>
                        <a:t>Each annotation h</a:t>
                      </a:r>
                      <a:r>
                        <a:rPr lang="en-GB" sz="800" baseline="-25000" dirty="0"/>
                        <a:t>i</a:t>
                      </a:r>
                      <a:r>
                        <a:rPr lang="en-GB" sz="800" dirty="0"/>
                        <a:t> contains information about the whole input sequence, with a strong focus on the parts surrounding the </a:t>
                      </a:r>
                      <a:r>
                        <a:rPr lang="en-GB" sz="800" dirty="0" err="1"/>
                        <a:t>i-th</a:t>
                      </a:r>
                      <a:r>
                        <a:rPr lang="en-GB" sz="800" dirty="0"/>
                        <a:t> word of the input sequence.</a:t>
                      </a:r>
                      <a:endParaRPr lang="en-US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903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12806-5BD8-EC47-9E14-41579DD34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03431"/>
              </p:ext>
            </p:extLst>
          </p:nvPr>
        </p:nvGraphicFramePr>
        <p:xfrm>
          <a:off x="912476" y="2109116"/>
          <a:ext cx="2203555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684725060"/>
                    </a:ext>
                  </a:extLst>
                </a:gridCol>
              </a:tblGrid>
              <a:tr h="19865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Learning Phrase Representations using RNN Encoder–Decoder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for Statistical Machine Translation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8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Cho et al,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Proposal of the Encoder-Decoder model for NMT</a:t>
                      </a:r>
                      <a:endParaRPr lang="en-US" sz="8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7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One RNN encodes a sequence of symbols into a fixed-length vector representation, and the other decodes the representation into another sequence of symbols.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In addition to a novel model architecture, we also propose a new type of hidden unit that has been motivated by the LSTM unit but is much simpler to compute and implement.</a:t>
                      </a:r>
                    </a:p>
                    <a:p>
                      <a:r>
                        <a:rPr lang="en-GB" sz="800" dirty="0"/>
                        <a:t>It has a reset gate r and an update gate z.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938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08348F-B9FA-9B4F-BF47-9396040E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55319"/>
              </p:ext>
            </p:extLst>
          </p:nvPr>
        </p:nvGraphicFramePr>
        <p:xfrm>
          <a:off x="3781999" y="2109116"/>
          <a:ext cx="2203555" cy="216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3555">
                  <a:extLst>
                    <a:ext uri="{9D8B030D-6E8A-4147-A177-3AD203B41FA5}">
                      <a16:colId xmlns:a16="http://schemas.microsoft.com/office/drawing/2014/main" val="3684725060"/>
                    </a:ext>
                  </a:extLst>
                </a:gridCol>
              </a:tblGrid>
              <a:tr h="157690">
                <a:tc>
                  <a:txBody>
                    <a:bodyPr/>
                    <a:lstStyle/>
                    <a:p>
                      <a:r>
                        <a:rPr lang="en-GB" sz="800" kern="1200" dirty="0">
                          <a:effectLst/>
                        </a:rPr>
                        <a:t>Sequence to Sequence Learning</a:t>
                      </a:r>
                    </a:p>
                    <a:p>
                      <a:r>
                        <a:rPr lang="en-GB" sz="800" kern="1200" dirty="0">
                          <a:effectLst/>
                        </a:rPr>
                        <a:t>with Neural Networks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386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By Sutskever et al,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2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Using LSTM-RNNs as Encoder-Decoder, and a fixed-dimensional vector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77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We were able to do well on long sentences because we reversed the order of words in the source sentence but not the target sentences in the training and test set.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800" dirty="0"/>
                        <a:t>Although LSTMs tend to not suffer from the vanishing gradient problem, they can have</a:t>
                      </a:r>
                    </a:p>
                    <a:p>
                      <a:r>
                        <a:rPr lang="en-GB" sz="800" dirty="0"/>
                        <a:t>exploding gradients. Thus we enforced a hard constraint on the norm of the gradient by scaling it when its norm exceeded a threshold.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9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8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279" y="1441514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Map: N-grams and statistical methods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8404B8-E089-DF4A-8EC1-B46AE425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54880"/>
              </p:ext>
            </p:extLst>
          </p:nvPr>
        </p:nvGraphicFramePr>
        <p:xfrm>
          <a:off x="1666238" y="2192868"/>
          <a:ext cx="1671581" cy="20238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Class-Based n-gram Models of Natural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Brown et al., 1992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The original proposal to use word-based (or potentially class-based) n-grams to build a language model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Uses Sequential Maximum Likelihood 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It is possible to partition the vocabulary in classes /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By itself, it does not address Smoothing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E8EF2F-43C8-5A4D-AC1D-BCB9B3C999DB}"/>
              </a:ext>
            </a:extLst>
          </p:cNvPr>
          <p:cNvSpPr txBox="1"/>
          <p:nvPr/>
        </p:nvSpPr>
        <p:spPr>
          <a:xfrm>
            <a:off x="-1283368" y="2557460"/>
            <a:ext cx="948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Language models: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851FCA-77B8-B64A-A15B-DAC27DA4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74911"/>
              </p:ext>
            </p:extLst>
          </p:nvPr>
        </p:nvGraphicFramePr>
        <p:xfrm>
          <a:off x="3908697" y="2192868"/>
          <a:ext cx="1671581" cy="25420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Class-Based Language Modeling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Translating into Morphologically Rich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</a:t>
                      </a:r>
                      <a:r>
                        <a:rPr lang="en-GB" sz="800" dirty="0" err="1"/>
                        <a:t>Bisazza</a:t>
                      </a:r>
                      <a:r>
                        <a:rPr lang="en-GB" sz="800" dirty="0"/>
                        <a:t> and </a:t>
                      </a:r>
                      <a:r>
                        <a:rPr lang="en-GB" sz="800" dirty="0" err="1"/>
                        <a:t>Monz</a:t>
                      </a:r>
                      <a:r>
                        <a:rPr lang="en-GB" sz="800" dirty="0"/>
                        <a:t> et al., 2015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Describes several alternatives to define classes in a LM, and to combine models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Simpler deterministic class mappings can be derived by using shallow linguistic knowledge,</a:t>
                      </a:r>
                    </a:p>
                    <a:p>
                      <a:r>
                        <a:rPr lang="en-GB" sz="800" dirty="0"/>
                        <a:t>such as suffixes or orthographic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… where the word emission is also conditioned on the class history rather than on the current class alone. The resulting model is called </a:t>
                      </a:r>
                      <a:r>
                        <a:rPr lang="en-GB" sz="800" dirty="0" err="1"/>
                        <a:t>fullibm</a:t>
                      </a:r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EDB4EBF-B761-4E43-816E-B49E8882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84570"/>
              </p:ext>
            </p:extLst>
          </p:nvPr>
        </p:nvGraphicFramePr>
        <p:xfrm>
          <a:off x="6151152" y="2192868"/>
          <a:ext cx="1770600" cy="242013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7060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77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An Empirical Study of Smoothing Techniques for Language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Chen and Goodman et al., 1998</a:t>
                      </a:r>
                      <a:endParaRPr lang="en-GB" sz="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dirty="0"/>
                        <a:t>Recap of smoothing techniques, and Modified Kneser-Ney Smoothing</a:t>
                      </a:r>
                      <a:endParaRPr lang="en-US" sz="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Finally, we use the detailed analysis of different algorithms to motivate a modification to Kneser-Ney smoothing; the resulting algorithm consistently outperforms all other</a:t>
                      </a:r>
                    </a:p>
                    <a:p>
                      <a:r>
                        <a:rPr lang="en-GB" sz="800" dirty="0"/>
                        <a:t>algorithms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1208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dirty="0"/>
                        <a:t>Additive s., Good-Turing Estimate, Jelinek-Mercer s., Katz s., Witten-Bell s., Absolute discounting, Kneser-Ney s., Modified </a:t>
                      </a:r>
                      <a:r>
                        <a:rPr lang="en-GB" sz="800" dirty="0" err="1"/>
                        <a:t>Kneser</a:t>
                      </a:r>
                      <a:r>
                        <a:rPr lang="en-GB" sz="800" dirty="0"/>
                        <a:t>-Ney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8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Transformer instruments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F3A026A-6BDE-714B-9105-734AF345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18475"/>
              </p:ext>
            </p:extLst>
          </p:nvPr>
        </p:nvGraphicFramePr>
        <p:xfrm>
          <a:off x="357945" y="725231"/>
          <a:ext cx="1764701" cy="32857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Attention Is All You 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Vaswani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Introducing the Transformer instrument for Seq2Seq tasks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(using Attention alone instead of recursion)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Encoder + Decoder structure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Multi-head self-attention, where: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Attention(Q,K,V) =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softmax(Q*K</a:t>
                      </a:r>
                      <a:r>
                        <a:rPr lang="en-US" sz="800" i="0" baseline="30000" dirty="0"/>
                        <a:t>T</a:t>
                      </a:r>
                      <a:r>
                        <a:rPr lang="en-US" sz="800" i="0" dirty="0"/>
                        <a:t> / sqrt(d</a:t>
                      </a:r>
                      <a:r>
                        <a:rPr lang="en-US" sz="800" i="0" baseline="-25000" dirty="0"/>
                        <a:t>k</a:t>
                      </a:r>
                      <a:r>
                        <a:rPr lang="en-US" sz="800" i="0" dirty="0"/>
                        <a:t>) ) * 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Layer normalization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Feed-forward NNs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Positional encoding (adding  sinusoidal functions)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Adam optimizer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Dropout with p</a:t>
                      </a:r>
                      <a:r>
                        <a:rPr lang="en-US" sz="800" i="0" baseline="-25000" dirty="0"/>
                        <a:t>drop</a:t>
                      </a:r>
                      <a:r>
                        <a:rPr lang="en-US" sz="800" i="0" dirty="0"/>
                        <a:t>=0.1 on the output of each sublayer and on (embeddings+PosEncoding)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Label smoothing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The model is auto-regressive: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when generating text, we include the previous output elements as 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82461-52C5-D742-811C-5E84C4CE5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96311"/>
              </p:ext>
            </p:extLst>
          </p:nvPr>
        </p:nvGraphicFramePr>
        <p:xfrm>
          <a:off x="4246709" y="725231"/>
          <a:ext cx="1916522" cy="33954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52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Character-Level Language Modeling with Deeper Self-Attention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Al-Rfou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Alternative transformer structure, 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used for character-level 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Transformer layers = 1 multi-head masked self-attention unit +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1 2-layers feed-forward 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64 transformer layers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Auxiliary losses are added during training: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Predicting the intermediate positions in the sequence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Intermediate layers’ predictions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Multiple targets (eg. The 2 subsequent chars at each position)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Learned vector of </a:t>
                      </a:r>
                      <a:r>
                        <a:rPr lang="en-US" sz="800" i="1" dirty="0"/>
                        <a:t>d</a:t>
                      </a:r>
                      <a:r>
                        <a:rPr lang="en-US" sz="800" i="0" dirty="0"/>
                        <a:t>(eg.512) elements = positional encoding,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x L x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There is no state passed between predictions as in RNN models, so for each character predicted we have to process</a:t>
                      </a:r>
                    </a:p>
                    <a:p>
                      <a:r>
                        <a:rPr lang="en-GB" sz="800" dirty="0"/>
                        <a:t>the context from scratch.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4064F-2289-7F47-BFF3-0B077167D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68988"/>
              </p:ext>
            </p:extLst>
          </p:nvPr>
        </p:nvGraphicFramePr>
        <p:xfrm>
          <a:off x="2122646" y="725231"/>
          <a:ext cx="1679333" cy="11399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9333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Attention Is All You Need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Mixture-of-Softmaxes (MoS</a:t>
                      </a:r>
                      <a:r>
                        <a:rPr lang="en-GB" sz="800" i="0" dirty="0"/>
                        <a:t>) could be used to go from the word embeddings to the softmax 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What about frequency-agnostic word embeddings (</a:t>
                      </a:r>
                      <a:r>
                        <a:rPr lang="en-GB" sz="800" i="1" dirty="0"/>
                        <a:t>FRAGE</a:t>
                      </a:r>
                      <a:r>
                        <a:rPr lang="en-GB" sz="800" i="0" dirty="0"/>
                        <a:t>) as well?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0B3DAA-952A-C247-823B-B5BDCB98A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9707"/>
              </p:ext>
            </p:extLst>
          </p:nvPr>
        </p:nvGraphicFramePr>
        <p:xfrm>
          <a:off x="6877151" y="725231"/>
          <a:ext cx="1916520" cy="38831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52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TRANSFORMER-XL: ATTENTIVE LANGUAGE MODELS BEYOND A FIXED-LENGTH 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Dai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Modifying the application of the transformer to LMs:</a:t>
                      </a:r>
                    </a:p>
                    <a:p>
                      <a:r>
                        <a:rPr lang="en-US" sz="800" b="0" i="1" dirty="0"/>
                        <a:t>Adding recurrence and relative pos-encoding to extend the 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Layer 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n</a:t>
                      </a:r>
                      <a:r>
                        <a:rPr lang="da-DK" sz="800" i="0" dirty="0"/>
                        <a:t> = FF-NN(self-attention(q, k, v)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q = </a:t>
                      </a:r>
                      <a:r>
                        <a:rPr lang="en-US" sz="800" i="0" dirty="0"/>
                        <a:t>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* W</a:t>
                      </a:r>
                      <a:r>
                        <a:rPr lang="da-DK" sz="800" i="0" baseline="-25000" dirty="0"/>
                        <a:t>q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k, v = </a:t>
                      </a:r>
                      <a:r>
                        <a:rPr lang="en-US" sz="800" i="0" dirty="0"/>
                        <a:t>h’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* W</a:t>
                      </a:r>
                      <a:r>
                        <a:rPr lang="da-DK" sz="800" i="0" baseline="-25000" dirty="0"/>
                        <a:t>k,v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- </a:t>
                      </a:r>
                      <a:r>
                        <a:rPr lang="en-US" sz="800" i="0" dirty="0"/>
                        <a:t>h’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= 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[SG(</a:t>
                      </a:r>
                      <a:r>
                        <a:rPr lang="en-US" sz="800" i="0" dirty="0"/>
                        <a:t>h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 ) ++ </a:t>
                      </a:r>
                      <a:r>
                        <a:rPr lang="en-US" sz="800" i="0" dirty="0"/>
                        <a:t>h</a:t>
                      </a:r>
                      <a:r>
                        <a:rPr lang="da-DK" sz="800" i="0" baseline="-25000" dirty="0"/>
                        <a:t>(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+1)</a:t>
                      </a:r>
                      <a:r>
                        <a:rPr lang="da-DK" sz="800" i="0" baseline="30000" dirty="0"/>
                        <a:t>(n-1)</a:t>
                      </a:r>
                      <a:r>
                        <a:rPr lang="da-DK" sz="800" i="0" dirty="0"/>
                        <a:t>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We go from absolute in-segment PosEnc to Relative PosEnc,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using a (sinusoidal) predefined matrix R and 2 learned terms u,v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Ascore</a:t>
                      </a:r>
                      <a:r>
                        <a:rPr lang="el-GR" sz="800" i="0" baseline="-25000" dirty="0"/>
                        <a:t>τ</a:t>
                      </a:r>
                      <a:r>
                        <a:rPr lang="da-DK" sz="800" i="0" baseline="-25000" dirty="0"/>
                        <a:t>,i,j</a:t>
                      </a:r>
                      <a:r>
                        <a:rPr lang="da-DK" sz="800" i="0" baseline="30000" dirty="0"/>
                        <a:t>n</a:t>
                      </a:r>
                      <a:r>
                        <a:rPr lang="da-DK" sz="800" i="0" dirty="0"/>
                        <a:t> = q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i="0" dirty="0"/>
                        <a:t>*k</a:t>
                      </a:r>
                      <a:r>
                        <a:rPr lang="da-DK" sz="800" i="0" baseline="-25000" dirty="0"/>
                        <a:t>j</a:t>
                      </a:r>
                      <a:r>
                        <a:rPr lang="da-DK" sz="800" i="0" dirty="0"/>
                        <a:t> + q</a:t>
                      </a:r>
                      <a:r>
                        <a:rPr lang="da-DK" sz="800" i="0" baseline="-25000" dirty="0"/>
                        <a:t>i</a:t>
                      </a:r>
                      <a:r>
                        <a:rPr lang="da-DK" sz="800" i="0" dirty="0"/>
                        <a:t>*W</a:t>
                      </a:r>
                      <a:r>
                        <a:rPr lang="da-DK" sz="800" i="0" baseline="-25000" dirty="0"/>
                        <a:t>k,R</a:t>
                      </a:r>
                      <a:r>
                        <a:rPr lang="da-DK" sz="800" i="0" baseline="0" dirty="0"/>
                        <a:t>*R</a:t>
                      </a:r>
                      <a:r>
                        <a:rPr lang="da-DK" sz="800" i="0" baseline="-25000" dirty="0"/>
                        <a:t>i-j</a:t>
                      </a:r>
                      <a:r>
                        <a:rPr lang="da-DK" sz="800" i="0" baseline="0" dirty="0"/>
                        <a:t>+ u*</a:t>
                      </a:r>
                      <a:r>
                        <a:rPr lang="da-DK" sz="800" i="0" dirty="0"/>
                        <a:t>k</a:t>
                      </a:r>
                      <a:r>
                        <a:rPr lang="da-DK" sz="800" i="0" baseline="-25000" dirty="0"/>
                        <a:t>j</a:t>
                      </a:r>
                      <a:r>
                        <a:rPr lang="da-DK" sz="800" i="0" baseline="0" dirty="0"/>
                        <a:t> + u*</a:t>
                      </a:r>
                      <a:r>
                        <a:rPr lang="da-DK" sz="800" i="0" dirty="0"/>
                        <a:t>W</a:t>
                      </a:r>
                      <a:r>
                        <a:rPr lang="da-DK" sz="800" i="0" baseline="-25000" dirty="0"/>
                        <a:t>k,R</a:t>
                      </a:r>
                      <a:r>
                        <a:rPr lang="da-DK" sz="800" i="0" baseline="0" dirty="0"/>
                        <a:t>*R</a:t>
                      </a:r>
                      <a:r>
                        <a:rPr lang="da-DK" sz="800" i="0" baseline="-25000" dirty="0"/>
                        <a:t>i-j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baseline="0" dirty="0"/>
                        <a:t>Moreover: softmax(A)*v, layerNormalization +</a:t>
                      </a:r>
                      <a:br>
                        <a:rPr lang="da-DK" sz="800" i="0" baseline="0" dirty="0"/>
                      </a:br>
                      <a:r>
                        <a:rPr lang="da-DK" sz="800" i="0" baseline="0" dirty="0"/>
                        <a:t>skip-connection, FF-NN</a:t>
                      </a:r>
                      <a:endParaRPr lang="en-US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Problems addressed: inability to see beyond fixed context length + context fragmentation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F4E2E3-9798-1F41-8111-400F02EF0DA8}"/>
              </a:ext>
            </a:extLst>
          </p:cNvPr>
          <p:cNvCxnSpPr>
            <a:cxnSpLocks/>
          </p:cNvCxnSpPr>
          <p:nvPr/>
        </p:nvCxnSpPr>
        <p:spPr>
          <a:xfrm>
            <a:off x="6163231" y="2422976"/>
            <a:ext cx="71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E7E4FB-3CA8-4641-9B5E-20CE7168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81919"/>
              </p:ext>
            </p:extLst>
          </p:nvPr>
        </p:nvGraphicFramePr>
        <p:xfrm>
          <a:off x="9310431" y="725231"/>
          <a:ext cx="1916751" cy="27858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75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Transformer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Krause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Examining the application of Dynamic Evaluation on the segments of Transformer-XL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Observe loss on x</a:t>
                      </a:r>
                      <a:r>
                        <a:rPr lang="en-US" sz="800" i="0" baseline="-25000" dirty="0"/>
                        <a:t>t</a:t>
                      </a:r>
                      <a:r>
                        <a:rPr lang="en-US" sz="800" i="0" dirty="0"/>
                        <a:t> at test-time, then use ∇L</a:t>
                      </a:r>
                      <a:r>
                        <a:rPr lang="en-US" sz="800" i="0" baseline="-25000" dirty="0"/>
                        <a:t>t</a:t>
                      </a:r>
                      <a:r>
                        <a:rPr lang="en-US" sz="800" i="0" dirty="0"/>
                        <a:t> to update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Sequence segments used for Dyn.Eval. = Sequence segments used to train the Transformer-XL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SGD Dynamic Eval, RMS Dynamic Eval (on word-level, without Decay 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 On character-level datasets, using L=128 and mCache=3800</a:t>
                      </a:r>
                    </a:p>
                    <a:p>
                      <a:r>
                        <a:rPr lang="en-GB" sz="800" dirty="0"/>
                        <a:t>- On word-level WikiText -103, using Adaptive 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CFBC9-A6DF-0A4B-9734-766E6726AADD}"/>
              </a:ext>
            </a:extLst>
          </p:cNvPr>
          <p:cNvCxnSpPr>
            <a:cxnSpLocks/>
          </p:cNvCxnSpPr>
          <p:nvPr/>
        </p:nvCxnSpPr>
        <p:spPr>
          <a:xfrm>
            <a:off x="8793672" y="2404872"/>
            <a:ext cx="516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353E74-3C0F-794C-85F0-88AF6DE0496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22646" y="2404872"/>
            <a:ext cx="2124063" cy="1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063EB3-E8D3-8743-B0B1-27926F27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1431"/>
              </p:ext>
            </p:extLst>
          </p:nvPr>
        </p:nvGraphicFramePr>
        <p:xfrm>
          <a:off x="11227183" y="725231"/>
          <a:ext cx="1505666" cy="12618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5666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Transformer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Hybridizing Dynamic Eval &amp; Adaptive Softmax with the </a:t>
                      </a:r>
                      <a:r>
                        <a:rPr lang="en-GB" sz="800" i="1" dirty="0"/>
                        <a:t>Neural Cache</a:t>
                      </a:r>
                      <a:r>
                        <a:rPr lang="en-GB" sz="800" i="0" dirty="0"/>
                        <a:t> Method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(n: it may be a current line of research)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A8EAE02E-9A99-FE4B-8460-7034838CC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938229"/>
                  </p:ext>
                </p:extLst>
              </p:nvPr>
            </p:nvGraphicFramePr>
            <p:xfrm>
              <a:off x="357945" y="4660392"/>
              <a:ext cx="2604364" cy="486640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Insertion Transformer: Flexible Sequence Generation via Insertion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M.Stern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Insertion Transformer model and paradigm: it generates tokens that expand the output sequence, until termination.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At each iteration, the IT produces a joint distribution over the content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800" i="0" dirty="0"/>
                            <a:t> and the locations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800" i="0" dirty="0"/>
                            <a:t> :</a:t>
                          </a:r>
                          <a:r>
                            <a:rPr lang="en-US" sz="800" i="0" baseline="0" dirty="0"/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Modified version of the original Transformer: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Full Decoder Self-Attention (no mask)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From the word vectors at each position 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 concatenate adjacent to produce the slot representstions</a:t>
                          </a: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Modeling the content-location distribution: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flatten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𝐻𝑙𝑊</m:t>
                              </m:r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𝐻𝑞</m:t>
                              </m:r>
                            </m:oMath>
                          </a14:m>
                          <a:r>
                            <a:rPr lang="en-US" sz="800" i="0" dirty="0"/>
                            <a:t>)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Training variants: Balanced Binary Tree, Uniform.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The loss is the average of the slot-losses SL.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func>
                                  <m:d>
                                    <m:dPr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Termination: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slot finalization: when location is an empty span, the target is an end-of-slot token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sequence finalization: during the generation, the loss of empty slots is undefined and ignored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Inference (a.k.a. decoding):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Greedy d.: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</a:p>
                        <a:p>
                          <a:pPr marL="396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Parallel d:for each </a:t>
                          </a:r>
                          <a:r>
                            <a:rPr lang="en-US" sz="800" i="1" dirty="0"/>
                            <a:t>l</a:t>
                          </a:r>
                          <a:r>
                            <a:rPr lang="en-US" sz="800" i="0" dirty="0"/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fName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func>
                            </m:oMath>
                          </a14:m>
                          <a:r>
                            <a:rPr lang="en-US" sz="800" i="0" dirty="0"/>
                            <a:t>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then, in each slot, insert its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</a:t>
                          </a:r>
                          <a:r>
                            <a:rPr lang="en-GB" sz="800" dirty="0"/>
                            <a:t>: </a:t>
                          </a:r>
                        </a:p>
                        <a:p>
                          <a:r>
                            <a:rPr lang="en-GB" sz="800" dirty="0"/>
                            <a:t>- Must recompute the hidden states of the decoder after every insertion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9296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A8EAE02E-9A99-FE4B-8460-7034838CC4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938229"/>
                  </p:ext>
                </p:extLst>
              </p:nvPr>
            </p:nvGraphicFramePr>
            <p:xfrm>
              <a:off x="357945" y="4660392"/>
              <a:ext cx="2604364" cy="486640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04364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Insertion Transformer: Flexible Sequence Generation via Insertion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M.Stern et al.,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Introducing the Insertion Transformer model and paradigm: it generates tokens that expand the output sequence, until termination.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3911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5" t="-30224" b="-13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</a:t>
                          </a:r>
                          <a:r>
                            <a:rPr lang="en-GB" sz="800" dirty="0"/>
                            <a:t>: </a:t>
                          </a:r>
                        </a:p>
                        <a:p>
                          <a:r>
                            <a:rPr lang="en-GB" sz="800" dirty="0"/>
                            <a:t>- Must recompute the hidden states of the decoder after every insertion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39296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0B804-B0A9-104D-B358-7B0ACDD1F175}"/>
              </a:ext>
            </a:extLst>
          </p:cNvPr>
          <p:cNvCxnSpPr>
            <a:cxnSpLocks/>
          </p:cNvCxnSpPr>
          <p:nvPr/>
        </p:nvCxnSpPr>
        <p:spPr>
          <a:xfrm>
            <a:off x="1196283" y="4011013"/>
            <a:ext cx="0" cy="64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DD68AF3-F2DD-9941-A372-54088B4C6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92690"/>
              </p:ext>
            </p:extLst>
          </p:nvPr>
        </p:nvGraphicFramePr>
        <p:xfrm>
          <a:off x="2962313" y="4662407"/>
          <a:ext cx="1916522" cy="12618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652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Insertion Transformer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Can be useful for translation.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 would not think that the next-word prediction of Language Modeling needs this; to catch words in the sentence that the user has deleted, we may just use a Masked LM (similarly to BERT)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Transfer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CE25A6-F7F5-1C45-8BAA-F192C4ADD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9371"/>
              </p:ext>
            </p:extLst>
          </p:nvPr>
        </p:nvGraphicFramePr>
        <p:xfrm>
          <a:off x="625475" y="742255"/>
          <a:ext cx="4484407" cy="5647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7725">
                  <a:extLst>
                    <a:ext uri="{9D8B030D-6E8A-4147-A177-3AD203B41FA5}">
                      <a16:colId xmlns:a16="http://schemas.microsoft.com/office/drawing/2014/main" val="2425606129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196648309"/>
                    </a:ext>
                  </a:extLst>
                </a:gridCol>
              </a:tblGrid>
              <a:tr h="2535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Neural Transfer Learning for Natural Language Processing (Ph.D.)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309885"/>
                  </a:ext>
                </a:extLst>
              </a:tr>
              <a:tr h="2535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 Sebastian Ruder, February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065273"/>
                  </a:ext>
                </a:extLst>
              </a:tr>
              <a:tr h="78811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1" dirty="0"/>
                        <a:t>Transfer Learning is defined over domains {X, P(X)} and tasks {Y,P(Y)}, of a source and a target problem.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/>
                        <a:t>P(Xs) != P(Xt) --&gt; Domain adaptation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/>
                        <a:t>Ys != Yt </a:t>
                      </a:r>
                      <a:r>
                        <a:rPr lang="en-US" sz="800" i="1" dirty="0">
                          <a:sym typeface="Wingdings" pitchFamily="2" charset="2"/>
                        </a:rPr>
                        <a:t>--&gt; different tasks, Multi-Task Learning or Sequential Learning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1" dirty="0">
                          <a:sym typeface="Wingdings" pitchFamily="2" charset="2"/>
                        </a:rPr>
                        <a:t>Xs != Xt --&gt; Cross-lingual learning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b="0" i="1" dirty="0"/>
                        <a:t>(n: Pretrained word representations == Implicit transfer learning).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33524"/>
                  </a:ext>
                </a:extLst>
              </a:tr>
              <a:tr h="4351789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Also in: “An Overview of Multi-Task Learning in Deep Neural Networks”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MTL in NNs: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Hard parameter sharing: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layers of the NN are fully shared, followed by separate task-specific layers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Soft parameter sharing: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layers are not shared, but they are constrained, we minimize the distance between them (eg. L2 regularization)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MTL in non-neural models: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define a matrix A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dxT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of features x models. 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Block-sparse L1Lq regularization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Clustering of tasks: we can use the following penalties: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mean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= ||ā||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b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Ccloseness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Σ 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|*||ā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ā||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b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t_in_k 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||ā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.,t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ā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kumimoji="0" lang="da-DK" sz="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is possible to use a hierarchy of tasks, and/or weights 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endParaRPr kumimoji="0" lang="da-DK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Types of auxiliary tasks: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Statistical a.ts.:  predicting aspects of the input data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Selective unsupervised a.ts.: focusing on specific features/elements, such as sentiment words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Supervised a.ts.: Adversarial, Inverse task, Quantization smoothing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Unsupervised a.ts.: Representation Learning, Conditioning the Initial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On Sequential Learning: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Source and Target Task are performed separately, in sequence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Pretraining phase -&gt; Adaptation phase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Ideal: </a:t>
                      </a:r>
                      <a:r>
                        <a:rPr kumimoji="0" lang="en-GB" sz="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universal representations</a:t>
                      </a: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Unsupervised pretraining: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LSA: Latent Semantic Analysis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 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 U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V  U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Wingdings" pitchFamily="2" charset="2"/>
                        </a:rPr>
                        <a:t>k</a:t>
                      </a:r>
                      <a:r>
                        <a:rPr kumimoji="0" lang="el-G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Σ</a:t>
                      </a:r>
                      <a:r>
                        <a:rPr kumimoji="0" lang="da-DK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k</a:t>
                      </a:r>
                      <a:r>
                        <a:rPr kumimoji="0" lang="da-DK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= X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Brown clustering: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P(w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 = P(c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)*P(w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|c</a:t>
                      </a:r>
                      <a:r>
                        <a:rPr kumimoji="0" lang="en-GB" sz="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i+1</a:t>
                      </a: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&amp; greedy algorithm for classes (s. AMI)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Word2vec: SGNS and CBOW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GLObal Vectors: uses the ratios of probabilities of occurrence in a context, for a NN loss function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Deep pretrained LMs, eg. Autoencoding on sentences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Distantly supervised pretraining: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The model can focus on/learn one element (eg. Emoticons in sentiment analysis, punctuation in tokenization)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Supervised pretraining: eg. Train NMT on 2 high-resource languages, then transfer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GB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Adaptation: can be: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Feature extraction: we freeze the source M, and provide its representations as additional input to the target M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Fine-tuning: the pretrained reps. Are used as initialization</a:t>
                      </a:r>
                      <a:b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Residual adapters: interleave mini-layers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Lifelong learning: sequential chain of multiple tasks, stores info in 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257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B080B-164E-5E47-B1FF-185209136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46848"/>
              </p:ext>
            </p:extLst>
          </p:nvPr>
        </p:nvGraphicFramePr>
        <p:xfrm>
          <a:off x="625475" y="6557244"/>
          <a:ext cx="3676702" cy="28773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5358">
                  <a:extLst>
                    <a:ext uri="{9D8B030D-6E8A-4147-A177-3AD203B41FA5}">
                      <a16:colId xmlns:a16="http://schemas.microsoft.com/office/drawing/2014/main" val="3233568116"/>
                    </a:ext>
                  </a:extLst>
                </a:gridCol>
                <a:gridCol w="1761344">
                  <a:extLst>
                    <a:ext uri="{9D8B030D-6E8A-4147-A177-3AD203B41FA5}">
                      <a16:colId xmlns:a16="http://schemas.microsoft.com/office/drawing/2014/main" val="2152851109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0" baseline="0" dirty="0"/>
                        <a:t>Some basic 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i="0" dirty="0"/>
                        <a:t>NLP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6036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Pearson correlation coefficient: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Pcc(X,Y) = Covariance(X,Y) / (</a:t>
                      </a:r>
                      <a:r>
                        <a:rPr lang="el-GR" sz="800" i="0" dirty="0"/>
                        <a:t>σ</a:t>
                      </a:r>
                      <a:r>
                        <a:rPr lang="da-DK" sz="800" i="0" baseline="-25000" dirty="0"/>
                        <a:t>x</a:t>
                      </a:r>
                      <a:r>
                        <a:rPr lang="el-GR" sz="800" i="0" dirty="0"/>
                        <a:t> σ</a:t>
                      </a:r>
                      <a:r>
                        <a:rPr lang="da-DK" sz="800" i="0" baseline="-25000" dirty="0"/>
                        <a:t>y</a:t>
                      </a:r>
                      <a:r>
                        <a:rPr lang="en-US" sz="800" i="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Self-information of an event x : I(x)= -log P(x)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Entropy : H(x) =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dirty="0"/>
                        <a:t>[I(x)] = -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dirty="0"/>
                        <a:t>[log P(x)]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KL divergence =  E</a:t>
                      </a:r>
                      <a:r>
                        <a:rPr lang="en-US" sz="800" i="0" baseline="-25000" dirty="0"/>
                        <a:t>x~P</a:t>
                      </a:r>
                      <a:r>
                        <a:rPr lang="en-US" sz="800" i="0" baseline="0" dirty="0"/>
                        <a:t>[ log( P(x)/Q(x) )]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RNNs, LSTMs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CNNs: operates on the concatenation of input word embeddings x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. 1 filter over the window x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:x</a:t>
                      </a:r>
                      <a:r>
                        <a:rPr lang="en-US" sz="800" i="0" baseline="-25000" dirty="0"/>
                        <a:t>i+K-1</a:t>
                      </a:r>
                      <a:r>
                        <a:rPr lang="en-US" sz="800" i="0" baseline="0" dirty="0"/>
                        <a:t> produces a value c</a:t>
                      </a:r>
                      <a:r>
                        <a:rPr lang="en-US" sz="800" i="0" baseline="-25000" dirty="0"/>
                        <a:t>i</a:t>
                      </a:r>
                      <a:r>
                        <a:rPr lang="en-US" sz="800" i="0" baseline="0" dirty="0"/>
                        <a:t>.</a:t>
                      </a:r>
                      <a:br>
                        <a:rPr lang="en-US" sz="800" i="0" baseline="0" dirty="0"/>
                      </a:br>
                      <a:r>
                        <a:rPr lang="en-US" sz="800" i="0" baseline="0" dirty="0"/>
                        <a:t>Having obtained a feature map (vector) </a:t>
                      </a:r>
                      <a:r>
                        <a:rPr lang="en-US" sz="800" b="1" i="0" baseline="0" dirty="0"/>
                        <a:t>c</a:t>
                      </a:r>
                      <a:r>
                        <a:rPr lang="en-US" sz="800" i="0" baseline="0" dirty="0"/>
                        <a:t>, we apply max-pooling or avg-pooling.</a:t>
                      </a:r>
                      <a:br>
                        <a:rPr lang="en-US" sz="800" i="0" baseline="0" dirty="0"/>
                      </a:br>
                      <a:r>
                        <a:rPr lang="en-US" sz="800" i="0" baseline="0" dirty="0"/>
                        <a:t>Multiple filters -&gt; multiple values ç.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baseline="0" dirty="0"/>
                        <a:t>Autoencoder: x-&gt;z-&gt;x’, minimize reconstruction loss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PoS tagging: tags are noun, verb, adjective, etc.  They can very between languages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Named Entity Recognition: Person, Location etc. Current Systems do not generalize well to specific domains, so there are legal/medical/etc. corpora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Semantic Role Labeling: defining entities as Agent/Goal/Result in the predicate-argument structure of a sentence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Dependency parsing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Topic classification, and Sentiment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Language Modeling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Blingual dictionary induction: word-to-word translation, generally from dictionaries not from sentences, does not account for multiple meanings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02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6B8D88-5834-A34E-B105-6C73ECFF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4785"/>
              </p:ext>
            </p:extLst>
          </p:nvPr>
        </p:nvGraphicFramePr>
        <p:xfrm>
          <a:off x="9827740" y="742254"/>
          <a:ext cx="2850291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029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Neural Transfer Learning for Natural Language Processing (Ph.D.)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More references: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Smith et al. [2017] and Hauer et al. [2017] propose a method that creates seed lexicons by identifying cognates in the vocabularies of related languages.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Retro-fitting [Faruqui et al., 2015], which is used to inject knowledge from semantic lexicons into pretrained word embeddings.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Mrksic et al. [2017] similarly derive cross-lingual synonymy and antonymy constraints from BabelNet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An off-the-shelf word embedding algorithm [Bojanowski et al., 2017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From a practical point of view, bilingual dictionaries have found uses in a myriad of NLP tasks ranging from machine translation [Klementiev et al., 2012a] to cross-lingual named entity recognition [Mayhew et al., 2017]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Søgaard et al. [2018] demonstrated that monolingual embedding spaces are not approximately isomorphic and that there is a complex relationship between word form and meaning, which is only inadequately modeled by current approaches, which for example cannot model polysemy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Ideas: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- Using retro-fitting or similar on a knowledge graph, or KB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20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A2CE021-B790-8745-AFA5-24CF24020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810082"/>
                  </p:ext>
                </p:extLst>
              </p:nvPr>
            </p:nvGraphicFramePr>
            <p:xfrm>
              <a:off x="5109882" y="742254"/>
              <a:ext cx="4717858" cy="86147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5311">
                      <a:extLst>
                        <a:ext uri="{9D8B030D-6E8A-4147-A177-3AD203B41FA5}">
                          <a16:colId xmlns:a16="http://schemas.microsoft.com/office/drawing/2014/main" val="3979311631"/>
                        </a:ext>
                      </a:extLst>
                    </a:gridCol>
                    <a:gridCol w="2352547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254524">
                    <a:tc gridSpan="2">
                      <a:txBody>
                        <a:bodyPr/>
                        <a:lstStyle/>
                        <a:p>
                          <a:pPr marL="64080" marR="0" lvl="1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Neural Transfer Learning for Natural Language Processing (Ph.D.)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930076"/>
                      </a:ext>
                    </a:extLst>
                  </a:tr>
                  <a:tr h="836022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“A Survey of Cross-lingual Word Embedding Models”: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Words: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Mapping-based approaches: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first train independently monolingual embeddings, then create a transformation matrix W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MSE: n=5K most frequent words in S as </a:t>
                          </a:r>
                          <a:r>
                            <a:rPr lang="en-US" sz="800" i="1" dirty="0"/>
                            <a:t>seed words</a:t>
                          </a:r>
                          <a:r>
                            <a:rPr lang="en-US" sz="800" i="0" dirty="0"/>
                            <a:t>. Proceed to minimize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MSE</a:t>
                          </a:r>
                          <a:r>
                            <a:rPr lang="da-DK" sz="800" i="0" dirty="0"/>
                            <a:t> 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||W*x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 – 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||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l-GR" sz="800" i="0" dirty="0"/>
                            <a:t> </a:t>
                          </a:r>
                          <a:r>
                            <a:rPr lang="da-DK" sz="800" i="0" dirty="0"/>
                            <a:t>, with SGD or solution (S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*S)</a:t>
                          </a:r>
                          <a:r>
                            <a:rPr lang="da-DK" sz="800" i="0" baseline="30000" dirty="0"/>
                            <a:t>-1</a:t>
                          </a:r>
                          <a:r>
                            <a:rPr lang="da-DK" sz="800" i="0" dirty="0"/>
                            <a:t>*S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* T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Max-margin with intruders, to counter hubness:</a:t>
                          </a:r>
                          <a:br>
                            <a:rPr lang="da-DK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MM</a:t>
                          </a:r>
                          <a:r>
                            <a:rPr lang="da-DK" sz="800" i="0" dirty="0"/>
                            <a:t> 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i,[1,N]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j[!=i,k]</a:t>
                          </a:r>
                          <a:r>
                            <a:rPr lang="da-DK" sz="800" i="0" dirty="0"/>
                            <a:t> max{ 0, -cos_sim(Wx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, 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+ cos_sim(Wx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30000" dirty="0"/>
                            <a:t>S</a:t>
                          </a:r>
                          <a:r>
                            <a:rPr lang="da-DK" sz="800" i="0" dirty="0"/>
                            <a:t>, x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) }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Orthogonal W and embeddings normalized to norm=1 :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X</a:t>
                          </a:r>
                          <a:r>
                            <a:rPr lang="da-DK" sz="800" i="1" baseline="30000" dirty="0"/>
                            <a:t>T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*X</a:t>
                          </a:r>
                          <a:r>
                            <a:rPr lang="da-DK" sz="800" i="1" baseline="30000" dirty="0"/>
                            <a:t>S</a:t>
                          </a:r>
                          <a:r>
                            <a:rPr lang="da-DK" sz="800" i="0" dirty="0"/>
                            <a:t> = U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V and W=VU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Can use 2 iterations, the first gives the translations of the seed words. Can also use bootstrapping, iteratively expanding </a:t>
                          </a:r>
                          <a:r>
                            <a:rPr lang="da-DK" sz="800" i="1" dirty="0"/>
                            <a:t>n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 Retro-fitting, embeddings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800" i="0" dirty="0"/>
                            <a:t>are both close to the corresponding learned monolingual word embeddings 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dirty="0"/>
                            <a:t> as well as close to neighbors x</a:t>
                          </a:r>
                          <a:r>
                            <a:rPr lang="en-US" sz="800" i="0" baseline="-25000" dirty="0"/>
                            <a:t>j</a:t>
                          </a:r>
                          <a:r>
                            <a:rPr lang="en-US" sz="800" i="0" dirty="0"/>
                            <a:t> in a knowledge graph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CCA-based mapping: maximizes the correlation by minimizing </a:t>
                          </a:r>
                          <a:br>
                            <a:rPr lang="en-US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CCA</a:t>
                          </a:r>
                          <a:r>
                            <a:rPr lang="da-DK" sz="800" i="0" dirty="0"/>
                            <a:t> =</a:t>
                          </a:r>
                          <a:r>
                            <a:rPr lang="en-US" sz="800" i="0" dirty="0"/>
                            <a:t>-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en-US" sz="800" i="0" dirty="0"/>
                            <a:t>(corr.(W</a:t>
                          </a:r>
                          <a:r>
                            <a:rPr lang="en-US" sz="800" i="0" baseline="30000" dirty="0"/>
                            <a:t>S-&gt;</a:t>
                          </a:r>
                          <a:r>
                            <a:rPr lang="en-US" sz="800" i="0" dirty="0"/>
                            <a:t>*x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baseline="30000" dirty="0"/>
                            <a:t>S</a:t>
                          </a:r>
                          <a:r>
                            <a:rPr lang="en-US" sz="800" i="0" dirty="0"/>
                            <a:t>, W</a:t>
                          </a:r>
                          <a:r>
                            <a:rPr lang="en-US" sz="800" i="0" baseline="30000" dirty="0"/>
                            <a:t>T-&gt;</a:t>
                          </a:r>
                          <a:r>
                            <a:rPr lang="en-US" sz="800" i="0" dirty="0"/>
                            <a:t>*x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baseline="30000" dirty="0"/>
                            <a:t>T</a:t>
                          </a:r>
                          <a:r>
                            <a:rPr lang="en-US" sz="800" i="0" dirty="0"/>
                            <a:t>))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endParaRPr lang="en-US" sz="800" i="0" dirty="0"/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Approaches based on pseudo multi-lingual corpora: </a:t>
                          </a:r>
                        </a:p>
                        <a:p>
                          <a:pPr marL="4428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e.g.: Concatenate the S and T language corpora, and swap words with probability p</a:t>
                          </a:r>
                        </a:p>
                        <a:p>
                          <a:pPr marL="23553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Joint models:</a:t>
                          </a:r>
                        </a:p>
                        <a:p>
                          <a:pPr marL="44361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X = concatenated representations of </a:t>
                          </a:r>
                          <a:r>
                            <a:rPr lang="en-US" sz="800" i="1" dirty="0"/>
                            <a:t>all</a:t>
                          </a:r>
                          <a:r>
                            <a:rPr lang="en-US" sz="800" i="0" dirty="0"/>
                            <a:t> the Source and Target words.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</a:t>
                          </a:r>
                          <a:r>
                            <a:rPr lang="en-US" sz="800" i="0" baseline="30000" dirty="0"/>
                            <a:t>S-&gt;T</a:t>
                          </a:r>
                          <a:r>
                            <a:rPr lang="en-US" sz="800" i="0" dirty="0"/>
                            <a:t> = Alignment matrix</a:t>
                          </a:r>
                          <a:br>
                            <a:rPr lang="en-US" sz="800" i="0" dirty="0"/>
                          </a:b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baseline="-25000" dirty="0"/>
                            <a:t>s</a:t>
                          </a:r>
                          <a:r>
                            <a:rPr lang="da-DK" sz="800" i="0" dirty="0"/>
                            <a:t> = ½ * X</a:t>
                          </a:r>
                          <a:r>
                            <a:rPr lang="da-DK" sz="800" i="0" baseline="30000" dirty="0"/>
                            <a:t>t</a:t>
                          </a:r>
                          <a:r>
                            <a:rPr lang="da-DK" sz="800" i="0" dirty="0"/>
                            <a:t> * (A x Id) * X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a weighted (by word alignment scores) average of inner products</a:t>
                          </a:r>
                          <a:br>
                            <a:rPr lang="da-DK" sz="800" i="0" dirty="0"/>
                          </a:br>
                          <a:endParaRPr lang="en-US" sz="800" i="0" dirty="0"/>
                        </a:p>
                        <a:p>
                          <a:pPr marL="0" lvl="0" indent="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Comparable Words </a:t>
                          </a:r>
                        </a:p>
                        <a:p>
                          <a:pPr marL="234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Ground language in images</a:t>
                          </a:r>
                        </a:p>
                        <a:p>
                          <a:pPr marL="234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Use PoS-tagging features, possibly also in the context, to swap words and obtain a pseudo-multi-lingual corpus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Sentences</a:t>
                          </a:r>
                        </a:p>
                        <a:p>
                          <a:pPr marL="252000" lvl="2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Can use: Autoencoders, compositional approach from words, bilingual skip-gram…</a:t>
                          </a:r>
                        </a:p>
                        <a:p>
                          <a:pPr marL="252000" lvl="2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Can also just use LASER</a:t>
                          </a:r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Parallel Documents = A.Parall.Sentences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Aligned Comparable Documents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        (e.g.:: Wikipedia articles)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Pseudo-bilingual corpora: merge&amp;shuffle documents, permuting words.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Concept-based models: words are similar if they are used to describe the same concepts.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E.g.: inverted index by Søgaard, representing words by the Wikipedia concepts that they are used to describe</a:t>
                          </a:r>
                        </a:p>
                        <a:p>
                          <a:pPr marL="244080" lvl="1" indent="-17280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Extension of sentence alignment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“On the Limitations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of Unsupervised Bilingual Dictionary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Unsupervised algorithms for BDI are based on the assumption that the monolingual word embedding graphs for different languages are approximately isomorphic.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This assumption is wrong, even for close languages like English and German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unsupervised BDI method by Conneau et al., 2018 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Monolingual word embeddings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Modify W using adversarial training against a discriminator between WX and Y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Iterative refinement through Procrustes’ analysis: W*= arg</a:t>
                          </a:r>
                          <a:r>
                            <a:rPr lang="en-US" sz="800" i="0" baseline="-25000" dirty="0"/>
                            <a:t>W</a:t>
                          </a:r>
                          <a:r>
                            <a:rPr lang="en-US" sz="800" i="0" dirty="0"/>
                            <a:t>min |WX –Y|</a:t>
                          </a:r>
                          <a:r>
                            <a:rPr lang="en-US" sz="800" i="0" baseline="-25000" dirty="0"/>
                            <a:t>F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Cross-domain similarity language scaling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We add a simple supervision signal: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select thw words that are spelled identically in L1 and L2, and sue them as translation seed, running the Procrustes’ refinement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Also in: “A Discriminative Latent-Variable Model for Bilingual Lexicon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Graph formulation of the problem: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L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has n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words in its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. L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n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V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Bipartite graph: V=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U V</a:t>
                          </a:r>
                          <a:r>
                            <a:rPr lang="en-US" sz="800" i="0" baseline="-25000" dirty="0"/>
                            <a:t>trg </a:t>
                          </a:r>
                          <a:r>
                            <a:rPr lang="en-US" sz="800" i="0" baseline="0" dirty="0"/>
                            <a:t>, E= BDI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 = a matching (no shared vertices)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latent-variable model: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We define the distribution: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P(T|S)=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p(T|S,m) * p(m)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p(m) is the uniform distribution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 |S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, m) = </a:t>
                          </a:r>
                          <a:r>
                            <a:rPr lang="el-GR" sz="800" i="0" dirty="0"/>
                            <a:t>Π</a:t>
                          </a:r>
                          <a:r>
                            <a:rPr lang="da-DK" sz="800" i="0" baseline="-25000" dirty="0"/>
                            <a:t>(i,j) \in m</a:t>
                          </a:r>
                          <a:r>
                            <a:rPr lang="da-DK" sz="800" i="0" dirty="0"/>
                            <a:t> P(t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dirty="0"/>
                            <a:t> | s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= exp{-1/2 ||T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-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||</a:t>
                          </a:r>
                          <a:r>
                            <a:rPr lang="da-DK" sz="800" i="0" baseline="-25000" dirty="0"/>
                            <a:t>F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}</a:t>
                          </a: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It counters the </a:t>
                          </a:r>
                          <a:r>
                            <a:rPr lang="en-US" sz="800" i="1" dirty="0"/>
                            <a:t>hubness problem</a:t>
                          </a:r>
                          <a:r>
                            <a:rPr lang="en-US" sz="800" i="0" dirty="0"/>
                            <a:t>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in high-dimensional spaces, certain vectors, when transposed, will be nearest neighbors to a great number of other vectors, thus decreasing the quality of many-to-many alignments</a:t>
                          </a: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A2CE021-B790-8745-AFA5-24CF240205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810082"/>
                  </p:ext>
                </p:extLst>
              </p:nvPr>
            </p:nvGraphicFramePr>
            <p:xfrm>
              <a:off x="5109882" y="742254"/>
              <a:ext cx="4717858" cy="861474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365311">
                      <a:extLst>
                        <a:ext uri="{9D8B030D-6E8A-4147-A177-3AD203B41FA5}">
                          <a16:colId xmlns:a16="http://schemas.microsoft.com/office/drawing/2014/main" val="3979311631"/>
                        </a:ext>
                      </a:extLst>
                    </a:gridCol>
                    <a:gridCol w="2352547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254524">
                    <a:tc gridSpan="2">
                      <a:txBody>
                        <a:bodyPr/>
                        <a:lstStyle/>
                        <a:p>
                          <a:pPr marL="64080" marR="0" lvl="1" indent="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Neural Transfer Learning for Natural Language Processing (Ph.D.)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7930076"/>
                      </a:ext>
                    </a:extLst>
                  </a:tr>
                  <a:tr h="8360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" t="-3187" r="-99465" b="-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Also in: “On the Limitations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800" i="0" dirty="0"/>
                            <a:t>of Unsupervised Bilingual Dictionary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Unsupervised algorithms for BDI are based on the assumption that the monolingual word embedding graphs for different languages are approximately isomorphic.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This assumption is wrong, even for close languages like English and German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unsupervised BDI method by Conneau et al., 2018 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Monolingual word embeddings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Modify W using adversarial training against a discriminator between WX and Y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Iterative refinement through Procrustes’ analysis: W*= arg</a:t>
                          </a:r>
                          <a:r>
                            <a:rPr lang="en-US" sz="800" i="0" baseline="-25000" dirty="0"/>
                            <a:t>W</a:t>
                          </a:r>
                          <a:r>
                            <a:rPr lang="en-US" sz="800" i="0" dirty="0"/>
                            <a:t>min |WX –Y|</a:t>
                          </a:r>
                          <a:r>
                            <a:rPr lang="en-US" sz="800" i="0" baseline="-25000" dirty="0"/>
                            <a:t>F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Cross-domain similarity language scaling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We add a simple supervision signal: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select thw words that are spelled identically in L1 and L2, and sue them as translation seed, running the Procrustes’ refinement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Also in: “A Discriminative Latent-Variable Model for Bilingual Lexicon Induction.”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Graph formulation of the problem: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L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has n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words in its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. L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n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, V</a:t>
                          </a:r>
                          <a:r>
                            <a:rPr lang="en-US" sz="800" i="0" baseline="-25000" dirty="0"/>
                            <a:t>trg</a:t>
                          </a:r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Bipartite graph: V= V</a:t>
                          </a:r>
                          <a:r>
                            <a:rPr lang="en-US" sz="800" i="0" baseline="-25000" dirty="0"/>
                            <a:t>src</a:t>
                          </a:r>
                          <a:r>
                            <a:rPr lang="en-US" sz="800" i="0" dirty="0"/>
                            <a:t> U V</a:t>
                          </a:r>
                          <a:r>
                            <a:rPr lang="en-US" sz="800" i="0" baseline="-25000" dirty="0"/>
                            <a:t>trg </a:t>
                          </a:r>
                          <a:r>
                            <a:rPr lang="en-US" sz="800" i="0" baseline="0" dirty="0"/>
                            <a:t>, E= BDI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m = a matching (no shared vertices)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The latent-variable model: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We define the distribution: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P(T|S)= </a:t>
                          </a:r>
                          <a:r>
                            <a:rPr lang="el-GR" sz="800" i="0" dirty="0"/>
                            <a:t>Σ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p(T|S,m) * p(m)</a:t>
                          </a:r>
                          <a:endParaRPr lang="en-US" sz="80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p(m) is the uniform distribution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 |S</a:t>
                          </a:r>
                          <a:r>
                            <a:rPr lang="en-US" sz="800" i="0" baseline="-25000" dirty="0"/>
                            <a:t>m</a:t>
                          </a:r>
                          <a:r>
                            <a:rPr lang="en-US" sz="800" i="0" dirty="0"/>
                            <a:t>, m) = </a:t>
                          </a:r>
                          <a:r>
                            <a:rPr lang="el-GR" sz="800" i="0" dirty="0"/>
                            <a:t>Π</a:t>
                          </a:r>
                          <a:r>
                            <a:rPr lang="da-DK" sz="800" i="0" baseline="-25000" dirty="0"/>
                            <a:t>(i,j) \in m</a:t>
                          </a:r>
                          <a:r>
                            <a:rPr lang="da-DK" sz="800" i="0" dirty="0"/>
                            <a:t> P(t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dirty="0"/>
                            <a:t> | s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= exp{-1/2 ||T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-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m</a:t>
                          </a:r>
                          <a:r>
                            <a:rPr lang="da-DK" sz="800" i="0" dirty="0"/>
                            <a:t> ||</a:t>
                          </a:r>
                          <a:r>
                            <a:rPr lang="da-DK" sz="800" i="0" baseline="-25000" dirty="0"/>
                            <a:t>F</a:t>
                          </a:r>
                          <a:r>
                            <a:rPr lang="da-DK" sz="800" i="0" baseline="30000" dirty="0"/>
                            <a:t>2</a:t>
                          </a:r>
                          <a:r>
                            <a:rPr lang="da-DK" sz="800" i="0" dirty="0"/>
                            <a:t>}</a:t>
                          </a: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i="0" dirty="0"/>
                            <a:t>It counters the </a:t>
                          </a:r>
                          <a:r>
                            <a:rPr lang="en-US" sz="800" i="1" dirty="0"/>
                            <a:t>hubness problem</a:t>
                          </a:r>
                          <a:r>
                            <a:rPr lang="en-US" sz="800" i="0" dirty="0"/>
                            <a:t>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in high-dimensional spaces, certain vectors, when transposed, will be nearest neighbors to a great number of other vectors, thus decreasing the quality of many-to-many alignments</a:t>
                          </a: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466B25FB-83A8-B64D-A39F-6CB7CC23A6AD}"/>
              </a:ext>
            </a:extLst>
          </p:cNvPr>
          <p:cNvSpPr/>
          <p:nvPr/>
        </p:nvSpPr>
        <p:spPr>
          <a:xfrm>
            <a:off x="9827740" y="4319148"/>
            <a:ext cx="2104430" cy="962904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Note: the method they propose is for Bilingual Dictionary Induction.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But since I can use Ordbogen’s dictionaries and others(BabelNet,etc.), then BDI is redundant. I can already work with its solution, and focus on something else (LM, NMT, etc.)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B2BE45-BD52-6444-8C6D-18A7AED6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910845"/>
                  </p:ext>
                </p:extLst>
              </p:nvPr>
            </p:nvGraphicFramePr>
            <p:xfrm>
              <a:off x="7458156" y="5795784"/>
              <a:ext cx="4474013" cy="36387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74013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3638792">
                    <a:tc>
                      <a:txBody>
                        <a:bodyPr/>
                        <a:lstStyle/>
                        <a:p>
                          <a:pPr marL="0" lvl="0" indent="0">
                            <a:buFont typeface="Wingdings" pitchFamily="2" charset="2"/>
                            <a:buNone/>
                          </a:pPr>
                          <a:r>
                            <a:rPr lang="en-US" sz="800" b="0" i="0" dirty="0"/>
                            <a:t>Also in: “Universal Language Model Fine-tuning for Text Classifcation.”</a:t>
                          </a:r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ULMFiT: Universal Language Model Fine-Tuning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0" dirty="0"/>
                            <a:t>A building block is the AWD-LSTM, the regularized&amp;optimized LSTM LM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0" dirty="0"/>
                            <a:t>Architecture: 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To compute the representations: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Input, Word Embeddings, 3 AWD-LSTMs, Softmax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Then, we train a classifier built on the same model</a:t>
                          </a:r>
                        </a:p>
                        <a:p>
                          <a:pPr marL="27450" lvl="0" indent="-180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Training method: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General—domain LM pretraining: 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uses WikiText-103</a:t>
                          </a:r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LM fine-tuning on the Target task: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0" dirty="0"/>
                            <a:t>we need to adapt the LM to the distribution of the target task’s particular input dataset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1" dirty="0"/>
                            <a:t>Discriminative fine-tuning: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0" dirty="0"/>
                            <a:t>the parameters of each layer are trained with their own learning rate:</a:t>
                          </a:r>
                          <a:br>
                            <a:rPr lang="en-US" sz="800" b="0" i="0" dirty="0"/>
                          </a:br>
                          <a:r>
                            <a:rPr lang="el-GR" sz="800" b="0" i="0" dirty="0"/>
                            <a:t>θ</a:t>
                          </a:r>
                          <a:r>
                            <a:rPr lang="da-DK" sz="800" b="0" i="0" baseline="-25000" dirty="0"/>
                            <a:t>t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dirty="0"/>
                            <a:t> = </a:t>
                          </a:r>
                          <a:r>
                            <a:rPr lang="el-GR" sz="800" b="0" i="0" dirty="0"/>
                            <a:t>θ</a:t>
                          </a:r>
                          <a:r>
                            <a:rPr lang="da-DK" sz="800" b="0" i="0" baseline="-25000" dirty="0"/>
                            <a:t>t-1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dirty="0"/>
                            <a:t> – </a:t>
                          </a:r>
                          <a:r>
                            <a:rPr lang="el-GR" sz="800" b="1" i="0" dirty="0"/>
                            <a:t>η</a:t>
                          </a:r>
                          <a:r>
                            <a:rPr lang="da-DK" sz="800" b="1" i="0" baseline="30000" dirty="0"/>
                            <a:t>L</a:t>
                          </a:r>
                          <a:r>
                            <a:rPr lang="da-DK" sz="800" b="0" i="0" dirty="0"/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l-GR" sz="800" b="0" i="0" dirty="0"/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da-DK" sz="800" b="0" i="0" dirty="0"/>
                                <m:t>)</m:t>
                              </m:r>
                            </m:oMath>
                          </a14:m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Generally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30000" dirty="0"/>
                            <a:t>L-1</a:t>
                          </a:r>
                          <a:r>
                            <a:rPr lang="da-DK" sz="800" b="0" i="0" dirty="0"/>
                            <a:t> =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30000" dirty="0"/>
                            <a:t>L</a:t>
                          </a:r>
                          <a:r>
                            <a:rPr lang="da-DK" sz="800" b="0" i="0" baseline="0" dirty="0"/>
                            <a:t> / 2.6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1" dirty="0"/>
                            <a:t>Slanted Triangular Learning Rate:</a:t>
                          </a:r>
                          <a:br>
                            <a:rPr lang="da-DK" sz="800" b="0" i="1" dirty="0"/>
                          </a:br>
                          <a:r>
                            <a:rPr lang="da-DK" sz="800" b="0" i="0" dirty="0"/>
                            <a:t>when t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da-DK" sz="800" b="0" i="0" dirty="0"/>
                            <a:t> [1,cut] we increase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dirty="0"/>
                            <a:t>= t / cut</a:t>
                          </a:r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then: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dirty="0"/>
                            <a:t>= </a:t>
                          </a:r>
                          <a:r>
                            <a:rPr lang="el-GR" sz="800" b="0" i="0" dirty="0"/>
                            <a:t>η</a:t>
                          </a:r>
                          <a:r>
                            <a:rPr lang="da-DK" sz="800" b="0" i="0" baseline="-25000" dirty="0"/>
                            <a:t>max</a:t>
                          </a:r>
                          <a:r>
                            <a:rPr lang="el-GR" sz="800" b="0" i="0" dirty="0"/>
                            <a:t> </a:t>
                          </a:r>
                          <a:r>
                            <a:rPr lang="da-DK" sz="800" b="0" i="0" dirty="0"/>
                            <a:t>* (1+p(ratio-1)) / ratio</a:t>
                          </a:r>
                          <a:br>
                            <a:rPr lang="da-DK" sz="800" b="0" i="0" dirty="0"/>
                          </a:br>
                          <a:r>
                            <a:rPr lang="da-DK" sz="800" b="0" i="0" dirty="0"/>
                            <a:t>(it decreases linearly)</a:t>
                          </a:r>
                          <a:endParaRPr lang="en-US" sz="800" b="0" i="0" dirty="0"/>
                        </a:p>
                        <a:p>
                          <a:pPr marL="360000" lvl="1" indent="-171450">
                            <a:buFont typeface="Wingdings" pitchFamily="2" charset="2"/>
                            <a:buChar char="§"/>
                          </a:pPr>
                          <a:r>
                            <a:rPr lang="en-US" sz="800" b="0" i="1" dirty="0"/>
                            <a:t>Fine-tuning the classifier on the target task</a:t>
                          </a:r>
                          <a:r>
                            <a:rPr lang="en-US" sz="800" b="0" i="0" dirty="0"/>
                            <a:t>: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Add 2 linear NN blocks on the top of the pretrained LM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The input to the 1</a:t>
                          </a:r>
                          <a:r>
                            <a:rPr lang="en-US" sz="800" b="0" i="0" baseline="30000" dirty="0"/>
                            <a:t>st</a:t>
                          </a:r>
                          <a:r>
                            <a:rPr lang="en-US" sz="800" b="0" i="0" dirty="0"/>
                            <a:t> added layer also uses the max-pooling and mean-pooling over all the hidden states (that fit in): H = h</a:t>
                          </a:r>
                          <a:r>
                            <a:rPr lang="en-US" sz="800" b="0" i="0" baseline="-25000" dirty="0"/>
                            <a:t>T</a:t>
                          </a:r>
                          <a:r>
                            <a:rPr lang="en-US" sz="800" b="0" i="0" dirty="0"/>
                            <a:t> ++ maxPool(H) ++ meanPool(H)</a:t>
                          </a:r>
                        </a:p>
                        <a:p>
                          <a:pPr marL="504000" lvl="2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Gradual unfreezing: unfreeze 1 layer at a time, starting from the last. </a:t>
                          </a:r>
                          <a:br>
                            <a:rPr lang="en-US" sz="800" b="0" i="0" dirty="0"/>
                          </a:br>
                          <a:r>
                            <a:rPr lang="en-US" sz="800" b="0" i="0" dirty="0"/>
                            <a:t>In 1 epoch, we train only all the already-unfrozen layers</a:t>
                          </a:r>
                          <a:br>
                            <a:rPr lang="en-US" sz="800" b="0" i="0" dirty="0"/>
                          </a:br>
                          <a:endParaRPr lang="en-US" sz="800" b="0" i="0" dirty="0"/>
                        </a:p>
                        <a:p>
                          <a:pPr marL="0" lvl="0" indent="0">
                            <a:buFont typeface="Wingdings" pitchFamily="2" charset="2"/>
                            <a:buNone/>
                          </a:pPr>
                          <a:r>
                            <a:rPr lang="en-US" sz="800" b="0" i="0" dirty="0"/>
                            <a:t>Also in “To Tune or Not to Tune? Adapting Pretrained Representations to Diverse Tasks.”</a:t>
                          </a:r>
                        </a:p>
                        <a:p>
                          <a:pPr marL="0" lvl="0" indent="-198000">
                            <a:buFont typeface="Wingdings" pitchFamily="2" charset="2"/>
                            <a:buChar char="q"/>
                          </a:pPr>
                          <a:r>
                            <a:rPr lang="en-US" sz="800" b="0" i="0" dirty="0"/>
                            <a:t>Fine-tuning for very similar Source and Target Tasks, otherwise Feature Extraction may be better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A7B2BE45-BD52-6444-8C6D-18A7AED6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910845"/>
                  </p:ext>
                </p:extLst>
              </p:nvPr>
            </p:nvGraphicFramePr>
            <p:xfrm>
              <a:off x="7458156" y="5795784"/>
              <a:ext cx="4474013" cy="3638792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74013">
                      <a:extLst>
                        <a:ext uri="{9D8B030D-6E8A-4147-A177-3AD203B41FA5}">
                          <a16:colId xmlns:a16="http://schemas.microsoft.com/office/drawing/2014/main" val="2780739385"/>
                        </a:ext>
                      </a:extLst>
                    </a:gridCol>
                  </a:tblGrid>
                  <a:tr h="36387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3" t="-348" b="-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850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69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On Word Embeddings and Transfer Learning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5EFF05-273A-844D-9218-BAC98C2D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15840"/>
              </p:ext>
            </p:extLst>
          </p:nvPr>
        </p:nvGraphicFramePr>
        <p:xfrm>
          <a:off x="578681" y="854983"/>
          <a:ext cx="2262830" cy="35296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0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BERT: Pre-training of Deep Bidirectional Transformers for Language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Devlin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Transformer-based architecture for pre-training in Sequential Learning. 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Through MLM, a bidirectional language model incorporates both left and right side of the context.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2 phases: pre-train on unlabeled data + fine-tune on labeled data of target task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Multi-layer transformer encoder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Input = Position encoding + sentence ID + token embedding ;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start with [CLS], separate sentences with [SEP]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Pretraining 1: </a:t>
                      </a:r>
                      <a:r>
                        <a:rPr lang="en-US" sz="800" i="1" dirty="0"/>
                        <a:t>Masked Language Model</a:t>
                      </a:r>
                      <a:br>
                        <a:rPr lang="en-US" sz="800" i="1" dirty="0"/>
                      </a:br>
                      <a:r>
                        <a:rPr lang="en-US" sz="800" i="0" dirty="0"/>
                        <a:t>Randomly mask 15% of the input tokens, and predict them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Pretraining 2: Binarized Next Sentence Prediction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For Finetuning: we add 1 output layer with Softmax, and just plug in the target task’s inputs and outputs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B261B0F-0096-F148-B610-305E4D5AA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201854"/>
                  </p:ext>
                </p:extLst>
              </p:nvPr>
            </p:nvGraphicFramePr>
            <p:xfrm>
              <a:off x="578679" y="4804562"/>
              <a:ext cx="2262831" cy="456079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1">
                      <a:extLst>
                        <a:ext uri="{9D8B030D-6E8A-4147-A177-3AD203B41FA5}">
                          <a16:colId xmlns:a16="http://schemas.microsoft.com/office/drawing/2014/main" val="2387687697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Deep contextualized word representations (ELMo: Embeddings from Language Models)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242392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the Allen Institute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93251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Bi-directional LSTM-LM, that can provide pre-trained embeddings from the linear combination of its hidden layers.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4019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A backward LM: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p(t</a:t>
                          </a:r>
                          <a:r>
                            <a:rPr lang="en-US" sz="800" i="0" baseline="-25000" dirty="0"/>
                            <a:t>1</a:t>
                          </a:r>
                          <a:r>
                            <a:rPr lang="en-US" sz="800" i="0" dirty="0"/>
                            <a:t>, t</a:t>
                          </a:r>
                          <a:r>
                            <a:rPr lang="en-US" sz="800" b="0" i="0" baseline="-25000" dirty="0"/>
                            <a:t>2</a:t>
                          </a:r>
                          <a:r>
                            <a:rPr lang="en-US" sz="800" i="0" dirty="0"/>
                            <a:t>, …, t</a:t>
                          </a:r>
                          <a:r>
                            <a:rPr lang="en-US" sz="800" i="0" baseline="-25000" dirty="0"/>
                            <a:t>N</a:t>
                          </a:r>
                          <a:r>
                            <a:rPr lang="en-US" sz="800" i="0" dirty="0"/>
                            <a:t>)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l-GR" sz="800" i="0" dirty="0"/>
                            <a:t>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The implementation is analogous to a forward LM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loss function is based on maximizing the log-likelihood of the forward and backward directions: 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{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token representations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x </a:t>
                          </a:r>
                          <a:r>
                            <a:rPr lang="da-DK" sz="800" i="0" baseline="0" dirty="0"/>
                            <a:t>and the softmax weights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s</a:t>
                          </a:r>
                          <a:r>
                            <a:rPr lang="da-DK" sz="800" i="0" baseline="0" dirty="0"/>
                            <a:t> are common to both directions, whereas the LSTM weights </a:t>
                          </a:r>
                          <a:r>
                            <a:rPr lang="el-GR" sz="800" i="0" dirty="0"/>
                            <a:t>Θ</a:t>
                          </a:r>
                          <a:r>
                            <a:rPr lang="da-DK" sz="800" i="0" baseline="-25000" dirty="0"/>
                            <a:t>LSTM</a:t>
                          </a:r>
                          <a:r>
                            <a:rPr lang="da-DK" sz="800" i="0" baseline="0" dirty="0"/>
                            <a:t> are unique.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ELMo is a learned, task-specific linear combination of the internal layer representations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baseline="0" dirty="0"/>
                            <a:t>. In the simplest case, it would use the last layer alone. 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In general, a word embedding becomes: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𝐸𝐿𝑀𝑜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𝑡𝑎𝑠𝑘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800" i="0" baseline="-2500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Transfer learning: we simply run the biLM and record all of the layer representations for each word. Then, we let the end task model learn a linear combination of these representations.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As the final input, we can concatenate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𝐸𝐿𝑀𝑜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𝑡𝑎𝑠𝑘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80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8429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</a:t>
                          </a:r>
                          <a:r>
                            <a:rPr lang="en-GB" sz="80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2986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B261B0F-0096-F148-B610-305E4D5AAA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201854"/>
                  </p:ext>
                </p:extLst>
              </p:nvPr>
            </p:nvGraphicFramePr>
            <p:xfrm>
              <a:off x="578679" y="4804562"/>
              <a:ext cx="2262831" cy="456079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1">
                      <a:extLst>
                        <a:ext uri="{9D8B030D-6E8A-4147-A177-3AD203B41FA5}">
                          <a16:colId xmlns:a16="http://schemas.microsoft.com/office/drawing/2014/main" val="238768769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Deep contextualized word representations (ELMo: Embeddings from Language Models)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242392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the Allen Institute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693251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Bi-directional LSTM-LM, that can provide pre-trained embeddings from the linear combination of its hidden layers.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7401968"/>
                      </a:ext>
                    </a:extLst>
                  </a:tr>
                  <a:tr h="3317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30916" r="-559" b="-6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658429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GB" sz="800" i="1" dirty="0"/>
                            <a:t>Note</a:t>
                          </a:r>
                          <a:r>
                            <a:rPr lang="en-GB" sz="80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2986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02ECF0-F5C1-3644-A747-346E5B3A8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733859"/>
                  </p:ext>
                </p:extLst>
              </p:nvPr>
            </p:nvGraphicFramePr>
            <p:xfrm>
              <a:off x="5075853" y="854983"/>
              <a:ext cx="1902941" cy="38109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298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Generative Pre-Training (GPT)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Radford et al., 2018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Using a Transformer-decoder on a LM task, with the objective of obtaining universal representations, applicable to any task.</a:t>
                          </a:r>
                          <a:br>
                            <a:rPr lang="en-US" sz="800" i="1" dirty="0"/>
                          </a:br>
                          <a:r>
                            <a:rPr lang="en-US" sz="800" i="1" dirty="0"/>
                            <a:t>Universal pre-training + discriminative fine-tuning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Pre-training: maximizing the likelihood of a standard forward LM</a:t>
                          </a:r>
                          <a:br>
                            <a:rPr lang="da-DK" sz="800" b="0" i="0" baseline="0" dirty="0"/>
                          </a:br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12x Transformer decoders:</a:t>
                          </a:r>
                          <a:br>
                            <a:rPr lang="da-DK" sz="800" b="0" i="0" baseline="0" dirty="0"/>
                          </a:br>
                          <a:r>
                            <a:rPr lang="da-DK" sz="800" b="0" i="0" baseline="0" dirty="0"/>
                            <a:t>Masked multi-head self-attention + Layer norm. + FF-NN + Layer norm.</a:t>
                          </a:r>
                          <a:endParaRPr lang="da-DK" sz="800" b="0" i="1" baseline="0" dirty="0">
                            <a:latin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b="0" i="0" baseline="0" dirty="0"/>
                            <a:t> (0-th layer from the text and position embedding)</a:t>
                          </a:r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𝑡𝑟𝑎𝑛𝑠𝑓𝑜𝑟𝑚𝑒𝑟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𝑏𝑙𝑜𝑐𝑘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b="0" i="0" baseline="0" dirty="0"/>
                            <a:t>)</a:t>
                          </a:r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br>
                            <a:rPr lang="da-DK" sz="800" b="0" i="0" baseline="0" dirty="0"/>
                          </a:br>
                          <a:endParaRPr lang="da-DK" sz="800" b="0" i="0" baseline="0" dirty="0"/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800" b="0" i="0" baseline="0" dirty="0"/>
                            <a:t>Supervised fine-tuning on the task: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- the task inputs are processed in the pre-trained model, obtaining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b="0" i="0" baseline="0" dirty="0"/>
                            <a:t> 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- Linear output layer + soft-max: </a:t>
                          </a:r>
                          <a:br>
                            <a:rPr lang="en-US" sz="800" b="0" i="0" baseline="0" dirty="0"/>
                          </a:br>
                          <a:r>
                            <a:rPr lang="en-US" sz="800" b="0" i="0" baseline="0" dirty="0"/>
                            <a:t>P(y | x</a:t>
                          </a:r>
                          <a:r>
                            <a:rPr lang="en-US" sz="800" b="0" i="0" baseline="-25000" dirty="0"/>
                            <a:t>1</a:t>
                          </a:r>
                          <a:r>
                            <a:rPr lang="en-US" sz="800" b="0" i="0" baseline="0" dirty="0"/>
                            <a:t>,…, x</a:t>
                          </a:r>
                          <a:r>
                            <a:rPr lang="en-US" sz="800" b="0" i="0" baseline="-25000" dirty="0"/>
                            <a:t>m</a:t>
                          </a:r>
                          <a:r>
                            <a:rPr lang="en-US" sz="800" b="0" i="0" baseline="0" dirty="0"/>
                            <a:t>) =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𝑠𝑜𝑓𝑡𝑚𝑎𝑥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baseline="0" dirty="0"/>
                            <a:t>May also add LM as an additional objective for fine-tuning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C02ECF0-F5C1-3644-A747-346E5B3A8C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8733859"/>
                  </p:ext>
                </p:extLst>
              </p:nvPr>
            </p:nvGraphicFramePr>
            <p:xfrm>
              <a:off x="5075853" y="854983"/>
              <a:ext cx="1902941" cy="381097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Improving Language Understanding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Generative Pre-Training (GPT)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Radford et al., 2018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Using a Transformer-decoder on a LM task, with the objective of obtaining universal representations, applicable to any task.</a:t>
                          </a:r>
                          <a:br>
                            <a:rPr lang="en-US" sz="800" i="1" dirty="0"/>
                          </a:br>
                          <a:r>
                            <a:rPr lang="en-US" sz="800" i="1" dirty="0"/>
                            <a:t>Universal pre-training + discriminative fine-tuning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427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" t="-57292" b="-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5F94A7-A399-E841-8CAA-23B7949A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16089"/>
              </p:ext>
            </p:extLst>
          </p:nvPr>
        </p:nvGraphicFramePr>
        <p:xfrm>
          <a:off x="7734970" y="854983"/>
          <a:ext cx="1902941" cy="2938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742840836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Language Models are Unsupervised Multitask Learners (GPT-2)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680747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Radford, Wu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9484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Training a large-scale LM on a new large dataset (WebText), and using it as an unsupervised instrument for different tasks.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3567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WebText: obtained by scraping all the outbound Reddit links with 3+ karma. Removed Wikipedia pages to avoid overlaps.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8+ million documents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Model: transformer, based on the OpenAI GPT. 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Byte Pair Encoding, that uses both word-level and char-level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12/24/36/48 layers, going from 117M to 1542M parameters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Improves: WT2, PTB. Worse: 1BillW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~(improves only on largest): WT103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645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98AE4-DA27-4D41-AE2C-4126CE37E7D9}"/>
              </a:ext>
            </a:extLst>
          </p:cNvPr>
          <p:cNvCxnSpPr/>
          <p:nvPr/>
        </p:nvCxnSpPr>
        <p:spPr>
          <a:xfrm>
            <a:off x="6978794" y="1415834"/>
            <a:ext cx="75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69CC43-3F9D-134A-A774-4BFE50A87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1274"/>
              </p:ext>
            </p:extLst>
          </p:nvPr>
        </p:nvGraphicFramePr>
        <p:xfrm>
          <a:off x="2841510" y="854983"/>
          <a:ext cx="1620487" cy="14691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487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In Write-assistant, a possible use case is that the user deletes a word in the middle of an already-written sentence. </a:t>
                      </a:r>
                    </a:p>
                    <a:p>
                      <a:r>
                        <a:rPr lang="en-US" sz="800" b="0" i="0" dirty="0"/>
                        <a:t>If there is context on both sides, a BERT-line LM could predict that word.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C996DE-6A70-C148-A899-7893B5462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41628"/>
              </p:ext>
            </p:extLst>
          </p:nvPr>
        </p:nvGraphicFramePr>
        <p:xfrm>
          <a:off x="2841510" y="4804562"/>
          <a:ext cx="1620487" cy="12253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0487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ELMo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Here bi-directional means only (forward + backward).</a:t>
                      </a:r>
                    </a:p>
                    <a:p>
                      <a:r>
                        <a:rPr lang="en-US" sz="800" b="0" i="0" dirty="0"/>
                        <a:t>A Masked LM, like in BERT, can be considered superior for filling spots in the text.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7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Perplexity &amp; other misc items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BF0932-032A-B848-AD3B-62D5ACF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48711"/>
              </p:ext>
            </p:extLst>
          </p:nvPr>
        </p:nvGraphicFramePr>
        <p:xfrm>
          <a:off x="829167" y="783298"/>
          <a:ext cx="2262833" cy="4017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3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Evaluating Rewards for Question Generation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Hoskin &amp; Riedel et al., 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Using several different evaluation measures on a Question Generation Architecture (also with LM and adversarial discriminator).</a:t>
                      </a:r>
                    </a:p>
                    <a:p>
                      <a:r>
                        <a:rPr lang="en-US" sz="800" b="0" i="1" dirty="0"/>
                        <a:t>Higher scores (NOT(==)) Better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Task: generate a question, given a doc (context), and the answer marked in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Idea: instead of using as the objective only the ground-truth solution, add a fine-tuning phase with other scores (eg. BLEU, LM perplexity)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Model: Seq2Seq, with attention, and answer encoder. Uses beam 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+ Adversarial training: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Generate questions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Train a discriminator, that must distinguish between generated Qs and ground-truth Qs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Fine-tune the generator, with a reward for fooling the discrim.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Through old-fashioned human evaluation, we discover 3 failures: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LM metric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QA metric</a:t>
                      </a:r>
                    </a:p>
                    <a:p>
                      <a:pPr marL="432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i="0" dirty="0"/>
                        <a:t>The discriminator is useless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2488D7-5142-0C4F-84D6-4B688C97E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60801"/>
              </p:ext>
            </p:extLst>
          </p:nvPr>
        </p:nvGraphicFramePr>
        <p:xfrm>
          <a:off x="3715806" y="783298"/>
          <a:ext cx="2262834" cy="4736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4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Can you compare perplexity across different segmentations?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Blog, By Sebastian J. Mielke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Perplexities over different segmentation granularities (i.e., words, subwords, or characters) aren't directly comparable, but the log-likelihoods that are hidden inside them are — and those can always be converted to perplexities for any given level.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  <a:endParaRPr lang="en-US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ppl</a:t>
                      </a:r>
                      <a:r>
                        <a:rPr lang="en-US" sz="800" i="0" baseline="-25000" dirty="0"/>
                        <a:t>word</a:t>
                      </a:r>
                      <a:r>
                        <a:rPr lang="en-US" sz="800" i="0" dirty="0"/>
                        <a:t> = exp( - log (p(text)) / N</a:t>
                      </a:r>
                      <a:r>
                        <a:rPr lang="en-US" sz="800" i="0" baseline="-25000" dirty="0"/>
                        <a:t>words</a:t>
                      </a:r>
                      <a:r>
                        <a:rPr lang="en-US" sz="800" i="0" dirty="0"/>
                        <a:t>)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ppl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 = exp( - log (p(text)) / N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We can compute log(p(text)) with the product of probabilities over any decompositions (words, chars, …)</a:t>
                      </a:r>
                      <a:br>
                        <a:rPr lang="en-US" sz="800" i="0" dirty="0"/>
                      </a:br>
                      <a:endParaRPr lang="en-US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Word-level models are closed-Vocab., whereas open-V models can potentially predict any sequence of units, thus spreading their probability mass.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We can only compare distributions on perplexity if they have the same support set of strings.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i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With subwords: while the ppl-per-prediction token is not comparable, we can still compute ppl</a:t>
                      </a:r>
                      <a:r>
                        <a:rPr lang="en-US" sz="800" i="0" baseline="-25000" dirty="0"/>
                        <a:t>word</a:t>
                      </a:r>
                      <a:r>
                        <a:rPr lang="en-US" sz="800" i="0" dirty="0"/>
                        <a:t> and ppl</a:t>
                      </a:r>
                      <a:r>
                        <a:rPr lang="en-US" sz="800" i="0" baseline="-25000" dirty="0"/>
                        <a:t>char</a:t>
                      </a:r>
                      <a:r>
                        <a:rPr lang="en-US" sz="800" i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800" i="1" dirty="0"/>
                        <a:t>Notes</a:t>
                      </a:r>
                      <a:r>
                        <a:rPr lang="en-GB" sz="800" dirty="0"/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The logarithm of the product is the sum of logarithms, so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-log(p(text)) =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                 -[ log (p(w1)) + log(p(w2)) +…]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Bits Per Character: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-log</a:t>
                      </a:r>
                      <a:r>
                        <a:rPr lang="en-GB" sz="800" baseline="-25000" dirty="0"/>
                        <a:t>2</a:t>
                      </a:r>
                      <a:r>
                        <a:rPr lang="en-GB" sz="800" dirty="0"/>
                        <a:t> P(x</a:t>
                      </a:r>
                      <a:r>
                        <a:rPr lang="en-GB" sz="800" baseline="-25000" dirty="0"/>
                        <a:t>t+1</a:t>
                      </a:r>
                      <a:r>
                        <a:rPr lang="en-GB" sz="800" dirty="0"/>
                        <a:t> | y</a:t>
                      </a:r>
                      <a:r>
                        <a:rPr lang="en-GB" sz="800" baseline="-25000" dirty="0"/>
                        <a:t>t</a:t>
                      </a:r>
                      <a:r>
                        <a:rPr lang="en-GB" sz="800" dirty="0"/>
                        <a:t>)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Also as: -1/T *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t=1</a:t>
                      </a:r>
                      <a:r>
                        <a:rPr lang="da-DK" sz="800" baseline="30000" dirty="0"/>
                        <a:t>T</a:t>
                      </a:r>
                      <a:r>
                        <a:rPr lang="da-DK" sz="800" dirty="0"/>
                        <a:t> </a:t>
                      </a:r>
                      <a:r>
                        <a:rPr lang="en-GB" sz="800" dirty="0"/>
                        <a:t>log</a:t>
                      </a:r>
                      <a:r>
                        <a:rPr lang="en-GB" sz="800" baseline="-25000" dirty="0"/>
                        <a:t>2</a:t>
                      </a:r>
                      <a:r>
                        <a:rPr lang="en-GB" sz="800" dirty="0"/>
                        <a:t> P(x</a:t>
                      </a:r>
                      <a:r>
                        <a:rPr lang="en-GB" sz="800" baseline="-25000" dirty="0"/>
                        <a:t>t</a:t>
                      </a:r>
                      <a:r>
                        <a:rPr lang="en-GB" sz="8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BA7D05-18DE-7E4C-A84B-AC8CE229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01208"/>
              </p:ext>
            </p:extLst>
          </p:nvPr>
        </p:nvGraphicFramePr>
        <p:xfrm>
          <a:off x="6650573" y="783298"/>
          <a:ext cx="2262835" cy="31638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2835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Are All Languages Equally Hard to Language-Model?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Cotterell, Mielke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Introducing Multi-Text evaluation (across translated utterances) and BPEC. Comparing LMs on different languages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Fixed-V LMs use &lt;unk&gt; tokens to represent OOV words. Here, we compare open-V char-level LSTM-LMs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Multi-text: </a:t>
                      </a:r>
                      <a:r>
                        <a:rPr lang="en-US" sz="800" i="1" dirty="0"/>
                        <a:t>k</a:t>
                      </a:r>
                      <a:r>
                        <a:rPr lang="en-US" sz="800" i="0" dirty="0"/>
                        <a:t>-way translations of the same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Bits Per English Character; 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BPEC =  1/(|h</a:t>
                      </a:r>
                      <a:r>
                        <a:rPr lang="en-US" sz="800" i="0" baseline="-25000" dirty="0"/>
                        <a:t>ENG</a:t>
                      </a:r>
                      <a:r>
                        <a:rPr lang="en-US" sz="800" i="0" dirty="0"/>
                        <a:t>|+1) *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i=1</a:t>
                      </a:r>
                      <a:r>
                        <a:rPr lang="da-DK" sz="800" baseline="30000" dirty="0"/>
                        <a:t>|h|+1</a:t>
                      </a:r>
                      <a:r>
                        <a:rPr lang="da-DK" sz="800" dirty="0"/>
                        <a:t> P(c</a:t>
                      </a:r>
                      <a:r>
                        <a:rPr lang="da-DK" sz="800" i="0" baseline="-25000" dirty="0"/>
                        <a:t>i</a:t>
                      </a:r>
                      <a:r>
                        <a:rPr lang="da-DK" sz="800" dirty="0"/>
                        <a:t>|h)</a:t>
                      </a:r>
                      <a:br>
                        <a:rPr lang="da-DK" sz="800" dirty="0"/>
                      </a:br>
                      <a:r>
                        <a:rPr lang="da-DK" sz="800" dirty="0"/>
                        <a:t>can also be aggregated over utterances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i="0" dirty="0"/>
                        <a:t>There is a significant BPEC difference when 1 of the 2 languages has a greater inflectional morphology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(either 1) more difficult or 2) our models can’t cope)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The difference disappears when lemmatizing</a:t>
                      </a:r>
                      <a:endParaRPr lang="en-US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25BC01A-4088-D04F-9287-DB32DF92D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797102"/>
                  </p:ext>
                </p:extLst>
              </p:nvPr>
            </p:nvGraphicFramePr>
            <p:xfrm>
              <a:off x="9550465" y="783298"/>
              <a:ext cx="2262835" cy="30723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Partially Shuffling the Training Data to Improve Language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O.Press,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To improve SGD optimization, execute 1 shuffling movement in each batch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We set a length for BackPropagation Through Time, and split the training sequence into subsequences of length </a:t>
                          </a:r>
                          <a:r>
                            <a:rPr lang="da-DK" sz="800" i="1" dirty="0"/>
                            <a:t>b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Batching: we set a number of batches 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0" dirty="0"/>
                            <a:t>, and at every step train the model on 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0" dirty="0"/>
                            <a:t> subsequences in parallel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With batching, the output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 depends only on the previous elems in s</a:t>
                          </a:r>
                          <a:r>
                            <a:rPr lang="en-US" sz="800" i="0" baseline="-25000" dirty="0"/>
                            <a:t>i</a:t>
                          </a:r>
                          <a:r>
                            <a:rPr lang="en-US" sz="800" i="0" dirty="0"/>
                            <a:t>. Less than</a:t>
                          </a:r>
                          <a:r>
                            <a:rPr lang="en-US" sz="800" i="0" baseline="0" dirty="0"/>
                            <a:t> optimal, but speeds up training time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SGD would require random batches in each epoch…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1" baseline="0" dirty="0"/>
                            <a:t>Partial Shuffling</a:t>
                          </a:r>
                          <a:r>
                            <a:rPr lang="en-US" sz="800" i="0" baseline="0" dirty="0"/>
                            <a:t>: for each batch, we pick a random index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𝑙𝑒𝑛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800" i="0" baseline="0" dirty="0"/>
                            <a:t> ; all the elements before </a:t>
                          </a:r>
                          <a:r>
                            <a:rPr lang="en-US" sz="800" i="1" baseline="0" dirty="0"/>
                            <a:t>i</a:t>
                          </a:r>
                          <a:r>
                            <a:rPr lang="en-US" sz="800" i="0" baseline="0" dirty="0"/>
                            <a:t> are moved to the end of the batch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[C D E F A B]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Very fast, runs in &lt;0.01sec for epoch on PTB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25BC01A-4088-D04F-9287-DB32DF92D2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797102"/>
                  </p:ext>
                </p:extLst>
              </p:nvPr>
            </p:nvGraphicFramePr>
            <p:xfrm>
              <a:off x="9550465" y="783298"/>
              <a:ext cx="2262835" cy="30723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262835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Partially Shuffling the Training Data to Improve Language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O.Press,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To improve SGD optimization, execute 1 shuffling movement in each batch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1762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59" t="-41860" b="-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732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17197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1: FRAGE and subsequent work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20945-5D95-CE4B-9A9E-449095A0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11441"/>
              </p:ext>
            </p:extLst>
          </p:nvPr>
        </p:nvGraphicFramePr>
        <p:xfrm>
          <a:off x="365448" y="865528"/>
          <a:ext cx="1671581" cy="3304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Gong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Excluding frequency information from word embeddings, using an Adversarial Training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2 models with competing objectives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Both models (Task-specific and Discriminator) use word embeddings as their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Discriminator: outputs a score [0,1] on ‘is </a:t>
                      </a:r>
                      <a:r>
                        <a:rPr lang="en-US" sz="800" b="0" i="1" dirty="0"/>
                        <a:t>w</a:t>
                      </a:r>
                      <a:r>
                        <a:rPr lang="en-US" sz="800" b="0" i="0" dirty="0"/>
                        <a:t> a rare word’?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Mechanism: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task-specific loss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D</a:t>
                      </a:r>
                      <a:r>
                        <a:rPr lang="en-US" sz="800" b="0" i="0" dirty="0"/>
                        <a:t> = discriminator loss (log-loss on popular and rare words)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The optimization step for the main model is: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min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– </a:t>
                      </a:r>
                      <a:r>
                        <a:rPr lang="el-GR" sz="800" b="0" i="0" dirty="0"/>
                        <a:t>λ</a:t>
                      </a:r>
                      <a:r>
                        <a:rPr lang="da-DK" sz="800" b="0" i="0" dirty="0"/>
                        <a:t>L</a:t>
                      </a:r>
                      <a:r>
                        <a:rPr lang="da-DK" sz="800" b="0" i="0" baseline="-25000" dirty="0"/>
                        <a:t>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Train Main model and Discriminator in separate steps, iteratively on minibatches</a:t>
                      </a:r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EADBB9-21B9-3D46-AEA9-72FB5173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38802"/>
              </p:ext>
            </p:extLst>
          </p:nvPr>
        </p:nvGraphicFramePr>
        <p:xfrm>
          <a:off x="2037029" y="865528"/>
          <a:ext cx="1671581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“Explanation: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For a rare word, the sample rate is low and its embedding rarely updates. According to our study,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average, the moving distance of the embedding for a popular word is twice longer than that of a rare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word during training. As all word embeddings are usually initialized around the origin…”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So an equivalent effect could be obtained by simply scaling/amplifying the update to a word embedding, in a way inversely proportional to the word frequency?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E.g. Could use a different 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7B9FBE22-F033-E744-AA1F-582B442AB461}"/>
              </a:ext>
            </a:extLst>
          </p:cNvPr>
          <p:cNvSpPr/>
          <p:nvPr/>
        </p:nvSpPr>
        <p:spPr>
          <a:xfrm>
            <a:off x="3708610" y="1210961"/>
            <a:ext cx="2024925" cy="1318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>
                <a:solidFill>
                  <a:schemeClr val="tx1"/>
                </a:solidFill>
              </a:rPr>
            </a:b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Citing this paper on Google Scholar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22848F9-28F8-9947-9C2A-9579D3AAE37B}"/>
              </a:ext>
            </a:extLst>
          </p:cNvPr>
          <p:cNvSpPr/>
          <p:nvPr/>
        </p:nvSpPr>
        <p:spPr>
          <a:xfrm>
            <a:off x="4876058" y="682998"/>
            <a:ext cx="7933038" cy="8608539"/>
          </a:xfrm>
          <a:prstGeom prst="parallelogram">
            <a:avLst>
              <a:gd name="adj" fmla="val 119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71D4BF-8BBD-3040-A32F-301DCC4C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7789"/>
              </p:ext>
            </p:extLst>
          </p:nvPr>
        </p:nvGraphicFramePr>
        <p:xfrm>
          <a:off x="6004352" y="845486"/>
          <a:ext cx="1902941" cy="2572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Calibration, Entropy Rates, and Memory in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Braverman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Among the long-term properties of language models when generating text, we quantify the amplification in the entropy rate of generations…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We  first use the entropy rate calibration algorithm to fix an LSTM language model, resulting in a drop of around 20 perplexity points in the generated text.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Then, we empirically estimate and compare the long-term memory of state-of-the- art language models. Our insights point towards new ways of assessing (and  fixing) language models, in a manner complementary to existing</a:t>
                      </a:r>
                    </a:p>
                    <a:p>
                      <a:r>
                        <a:rPr lang="en-US" sz="800" b="0" i="1" dirty="0"/>
                        <a:t>metrics like perplexity.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6962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656A67-C6C5-714C-935D-6D302B439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2936"/>
              </p:ext>
            </p:extLst>
          </p:nvPr>
        </p:nvGraphicFramePr>
        <p:xfrm>
          <a:off x="8222152" y="845486"/>
          <a:ext cx="1902941" cy="15057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Classification of Semantic Paraphasias- Optimization of a Word Embedding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McKinney-Bock &amp; Bedrick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We engage in the interdiscplinary question of how semantic relations can be modeled in a clinical domain, and present an application of word embedding models for assessing semantic impairment.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B230E3-A339-3E43-9D92-070250E52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65356"/>
              </p:ext>
            </p:extLst>
          </p:nvPr>
        </p:nvGraphicFramePr>
        <p:xfrm>
          <a:off x="10439956" y="845486"/>
          <a:ext cx="1902941" cy="1719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IMPROVED LANGUAGE MODELING BY DECODING THE PAST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Siddhartha Brahma,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dirty="0"/>
                        <a:t>It can be cast as a (pseudo) language modeling problem in “reverse”, where the future prediction w</a:t>
                      </a:r>
                      <a:r>
                        <a:rPr lang="en-US" sz="800" baseline="-25000" dirty="0"/>
                        <a:t>t+1 </a:t>
                      </a:r>
                      <a:r>
                        <a:rPr lang="en-US" sz="800" dirty="0"/>
                        <a:t>acts as the input and the last token x</a:t>
                      </a:r>
                      <a:r>
                        <a:rPr lang="en-US" sz="800" baseline="-25000" dirty="0"/>
                        <a:t>t</a:t>
                      </a:r>
                      <a:r>
                        <a:rPr lang="en-US" sz="800" dirty="0"/>
                        <a:t> acts as the target of prediction.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The loss function becomes 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L = L</a:t>
                      </a:r>
                      <a:r>
                        <a:rPr lang="en-US" sz="800" baseline="-25000" dirty="0"/>
                        <a:t>CE</a:t>
                      </a:r>
                      <a:r>
                        <a:rPr lang="en-US" sz="800" dirty="0"/>
                        <a:t> + </a:t>
                      </a:r>
                      <a:r>
                        <a:rPr lang="el-GR" sz="800" dirty="0"/>
                        <a:t>λ</a:t>
                      </a:r>
                      <a:r>
                        <a:rPr lang="en-US" sz="800" baseline="-25000" dirty="0"/>
                        <a:t>PDR</a:t>
                      </a:r>
                      <a:r>
                        <a:rPr lang="en-US" sz="800" dirty="0"/>
                        <a:t>L</a:t>
                      </a:r>
                      <a:r>
                        <a:rPr lang="en-US" sz="800" baseline="-25000" dirty="0"/>
                        <a:t>PDR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/>
                        <a:t>Applied over AWD-LSTM+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756FAA-D02B-5745-823D-4501BAB8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3284"/>
              </p:ext>
            </p:extLst>
          </p:nvPr>
        </p:nvGraphicFramePr>
        <p:xfrm>
          <a:off x="6004351" y="3854493"/>
          <a:ext cx="1902941" cy="2328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Modeling via Adversarial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Wang, Gong and Liu,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Adding adversarial noise on the (multi-)softmax layer, to counter overfitting in RNN-LMs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Weight-tying trick (input embeddings  tied to the output embeddings)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We optimize alternatively:</a:t>
                      </a:r>
                    </a:p>
                    <a:p>
                      <a:pPr marL="396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b="0" i="0" baseline="0" dirty="0"/>
                        <a:t>the parameters </a:t>
                      </a:r>
                      <a:r>
                        <a:rPr lang="el-GR" sz="800" b="0" i="0" baseline="0" dirty="0"/>
                        <a:t>θ </a:t>
                      </a:r>
                      <a:r>
                        <a:rPr lang="da-DK" sz="800" b="0" i="0" baseline="0" dirty="0"/>
                        <a:t>and W of the </a:t>
                      </a:r>
                      <a:r>
                        <a:rPr lang="en-US" sz="800" b="0" i="0" baseline="0" dirty="0"/>
                        <a:t>LM loss</a:t>
                      </a:r>
                    </a:p>
                    <a:p>
                      <a:pPr marL="396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b="0" i="0" baseline="0" dirty="0"/>
                        <a:t>the adversarial perturbation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en-US" sz="800" b="0" i="0" baseline="0" dirty="0"/>
                        <a:t> on the softmax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Closed formula for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en-US" sz="800" b="0" i="0" baseline="0" dirty="0"/>
                        <a:t>:</a:t>
                      </a:r>
                      <a:br>
                        <a:rPr lang="en-US" sz="800" b="0" i="0" baseline="0" dirty="0"/>
                      </a:br>
                      <a:r>
                        <a:rPr lang="el-GR" sz="800" b="0" i="0" baseline="0" dirty="0"/>
                        <a:t>δ</a:t>
                      </a:r>
                      <a:r>
                        <a:rPr lang="da-DK" sz="800" b="0" i="0" baseline="0" dirty="0"/>
                        <a:t> = arg</a:t>
                      </a:r>
                      <a:r>
                        <a:rPr lang="el-GR" sz="800" b="0" i="0" baseline="-25000" dirty="0"/>
                        <a:t>δ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min (w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 +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)</a:t>
                      </a:r>
                      <a:r>
                        <a:rPr lang="da-DK" sz="800" b="0" i="0" baseline="30000" dirty="0"/>
                        <a:t>T</a:t>
                      </a:r>
                      <a:r>
                        <a:rPr lang="da-DK" sz="800" b="0" i="0" baseline="0" dirty="0"/>
                        <a:t> h = -</a:t>
                      </a:r>
                      <a:r>
                        <a:rPr lang="el-GR" sz="800" b="0" i="0" baseline="0" dirty="0"/>
                        <a:t>ε</a:t>
                      </a:r>
                      <a:r>
                        <a:rPr lang="da-DK" sz="800" b="0" i="0" baseline="0" dirty="0"/>
                        <a:t>h/||h||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1AFA78-896F-6E41-965A-39311737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65923"/>
              </p:ext>
            </p:extLst>
          </p:nvPr>
        </p:nvGraphicFramePr>
        <p:xfrm>
          <a:off x="8222152" y="2819155"/>
          <a:ext cx="1902941" cy="2938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Language Models are Unsupervised Multitask Learners (GPT-2)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Radford, Wu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Training a large-scale LM on a new large dataset (WebText), and using it as an unsupervised instrument for different tasks.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WebText: obtained by scraping all the outbound Reddit links with 3+ karma. Removed Wikipedia pages to avoid overlaps.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8+ million documents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Model: transformer, based on the OpenAI GPT. 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Byte Pair Encoding, that uses both word-level and char-level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12/24/36/48 layers, going from 117M to 1542M parameters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Improves: WT2, PTB. Worse: 1BillW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~(improves only on largest): WT103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AF4A55-C3F7-F845-93FB-FFEC4831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4085"/>
              </p:ext>
            </p:extLst>
          </p:nvPr>
        </p:nvGraphicFramePr>
        <p:xfrm>
          <a:off x="10439955" y="2824381"/>
          <a:ext cx="1902941" cy="15057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Linguistically-Informed Specificity and Semantic Plausibility for Dialogue 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Ko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Applying a specificity metric to generate more useful and pertinent responses in a Dialogue generation task.</a:t>
                      </a:r>
                    </a:p>
                    <a:p>
                      <a:r>
                        <a:rPr lang="en-US" sz="800" b="0" i="1" dirty="0"/>
                        <a:t>Examining emerging problems in the answers, and using a reranking method to counter them.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CB46DF-CF58-0046-B9F7-624C42D90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43494"/>
              </p:ext>
            </p:extLst>
          </p:nvPr>
        </p:nvGraphicFramePr>
        <p:xfrm>
          <a:off x="3769601" y="8235431"/>
          <a:ext cx="1902941" cy="6827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Natural languages understanding by a compositional alignment of word embeddings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Z.Zhu,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B0835FE-0F51-9047-ABB2-382ABB7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075592"/>
                  </p:ext>
                </p:extLst>
              </p:nvPr>
            </p:nvGraphicFramePr>
            <p:xfrm>
              <a:off x="8222152" y="6055346"/>
              <a:ext cx="1902941" cy="2922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298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Representation Degeneration Problem in Training Natural Language Generation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Gao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The word embeddings produced by a Transformer and an AWD-LSTM end up in a narrow cone. A regularization method is proposed, maximizing cosine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Any word has a very low relative frequency compared to the whole corpus. </a:t>
                          </a:r>
                          <a:br>
                            <a:rPr lang="da-DK" sz="800" b="0" i="0" baseline="0" dirty="0"/>
                          </a:br>
                          <a:r>
                            <a:rPr lang="da-DK" sz="800" b="0" i="0" baseline="0" dirty="0"/>
                            <a:t>When updating the weights, most words get pushed by the most common hidden states in a narrow area (particularly if we are applying layer normalization)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Regularization method: minimize the cos_sim (== maximizing the cos_dist)</a:t>
                          </a:r>
                          <a:br>
                            <a:rPr lang="el-GR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𝐿𝑀𝐿𝐸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800" b="0" i="1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B0835FE-0F51-9047-ABB2-382ABB7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075592"/>
                  </p:ext>
                </p:extLst>
              </p:nvPr>
            </p:nvGraphicFramePr>
            <p:xfrm>
              <a:off x="8222152" y="6055346"/>
              <a:ext cx="1902941" cy="2922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Representation Degeneration Problem in Training Natural Language Generation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Gao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The word embeddings produced by a Transformer and an AWD-LSTM end up in a narrow cone. A regularization method is proposed, maximizing cosine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16607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76336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52405C-F53B-3241-B02F-4928E3BF0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49524"/>
              </p:ext>
            </p:extLst>
          </p:nvPr>
        </p:nvGraphicFramePr>
        <p:xfrm>
          <a:off x="10125093" y="6055346"/>
          <a:ext cx="1902942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94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Representation Degeneration Problem in Training Natural Language Generation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WARNING:</a:t>
                      </a:r>
                      <a:br>
                        <a:rPr lang="en-GB" sz="800" i="1" dirty="0"/>
                      </a:br>
                      <a:r>
                        <a:rPr lang="en-GB" sz="800" i="0" dirty="0"/>
                        <a:t>“In the future, we will apply our method to more language generation tasks.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Our proposed regularization term is based on cosine similarity. There may exist some better regularization terms.</a:t>
                      </a:r>
                      <a:br>
                        <a:rPr lang="en-GB" sz="800" i="0" dirty="0"/>
                      </a:br>
                      <a:endParaRPr lang="en-GB" sz="80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Furthermore, it is interesting to combine with other approaches, e.g. (Gong et al., 2018), to enrich the representation of word embeddings.”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They may already be combining FRAGE and the analysis on rare vs. popular words with 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2860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The direction may still be valid: </a:t>
                      </a:r>
                      <a:r>
                        <a:rPr lang="en-GB" sz="800" b="0" i="1" dirty="0"/>
                        <a:t>alternative to FRAGE + examining other word embedding methods (Transformer-based, etc.), </a:t>
                      </a:r>
                      <a:r>
                        <a:rPr lang="en-GB" sz="800" i="1" dirty="0"/>
                        <a:t>adding the 2D representation not only to colour popular vs rare, but also to examine the spread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8998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And what about the embeddings of other languages?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8353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336AB4-B36E-B844-98EC-893FDF32B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35449"/>
              </p:ext>
            </p:extLst>
          </p:nvPr>
        </p:nvGraphicFramePr>
        <p:xfrm>
          <a:off x="10439952" y="4677452"/>
          <a:ext cx="1902941" cy="6827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1706988033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Semi-Supervised Entity Alignment via Knowledge Graph Embedding with Awareness of Degree 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43400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Pei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441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2B620C0-0A55-1345-9D45-6FAC2BCA2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36933"/>
              </p:ext>
            </p:extLst>
          </p:nvPr>
        </p:nvGraphicFramePr>
        <p:xfrm>
          <a:off x="6006155" y="6550779"/>
          <a:ext cx="1902941" cy="18714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Sentence-wise Smooth Regularization for Sequence to Sequence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Gong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In Seq2Seq learning (e.g.: Machine Translation), often the probability distribution across tokens is non-smooth.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There are tokens with very high P, and others with disproportionately low P (including useful tokens such as conjuctions and pronouns).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 new loss function, with a regularization term added to MLE, is defined to address the problem.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948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C301A3-B41E-9140-84F0-5AC9B20B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2328"/>
              </p:ext>
            </p:extLst>
          </p:nvPr>
        </p:nvGraphicFramePr>
        <p:xfrm>
          <a:off x="3786548" y="6553169"/>
          <a:ext cx="1902941" cy="11399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Telephonetic: Making Neural Language Models Robust to ASR and Semantic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Larson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 bootstrapping technique for transferring neural language models to the speech domain.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9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1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161" y="82446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Dictionaries)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9BF0932-032A-B848-AD3B-62D5ACF9B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179641"/>
                  </p:ext>
                </p:extLst>
              </p:nvPr>
            </p:nvGraphicFramePr>
            <p:xfrm>
              <a:off x="506878" y="964787"/>
              <a:ext cx="2340296" cy="408738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to Understand Phrases by Embedding the Dictionary (DictRep)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F.Hill et al., 2015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Training a LSTM-RNN,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with input == dictionary definitions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and output == Word2Vec word embeddings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to create a reverse dictionary that can also be exploited to answer crosswords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LSTM: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gates: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oMath>
                          </a14:m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new</a:t>
                          </a:r>
                          <a:r>
                            <a:rPr lang="en-US" sz="800" i="0" baseline="0" dirty="0"/>
                            <a:t> contribution</a:t>
                          </a:r>
                          <a:r>
                            <a:rPr lang="en-US" sz="800" i="0" dirty="0"/>
                            <a:t>:</a:t>
                          </a:r>
                          <a:r>
                            <a:rPr lang="en-US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memory cell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dirty="0"/>
                            <a:t> +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output: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br>
                            <a:rPr lang="da-DK" sz="800" i="0" dirty="0"/>
                          </a:b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Training input = encoding of the sentence 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1" baseline="-25000" dirty="0"/>
                            <a:t>c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(the dictionary definition)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Training output: word embedding </a:t>
                          </a:r>
                          <a:r>
                            <a:rPr lang="en-US" sz="800" i="1" dirty="0"/>
                            <a:t>v</a:t>
                          </a:r>
                          <a:r>
                            <a:rPr lang="en-US" sz="800" i="1" baseline="-25000" dirty="0"/>
                            <a:t>c</a:t>
                          </a:r>
                          <a:r>
                            <a:rPr lang="en-US" sz="800" i="0" baseline="0" dirty="0"/>
                            <a:t>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(Word2Vec-CBOW, 8 bln words of online text)</a:t>
                          </a:r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800" i="0" dirty="0"/>
                            <a:t>Reverse dictionary: returns the word that is closest to Map(</a:t>
                          </a:r>
                          <a:r>
                            <a:rPr lang="en-US" sz="800" i="1" dirty="0"/>
                            <a:t>s</a:t>
                          </a:r>
                          <a:r>
                            <a:rPr lang="en-US" sz="800" i="1" baseline="-25000" dirty="0"/>
                            <a:t>c</a:t>
                          </a:r>
                          <a:r>
                            <a:rPr lang="en-US" sz="800" i="0" dirty="0"/>
                            <a:t>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Using several dictionaries, and the 1</a:t>
                          </a:r>
                          <a:r>
                            <a:rPr lang="en-US" sz="800" i="0" baseline="30000" dirty="0"/>
                            <a:t>st</a:t>
                          </a:r>
                          <a:r>
                            <a:rPr lang="en-US" sz="800" i="0" dirty="0"/>
                            <a:t> sentence in a Wikipedia article</a:t>
                          </a:r>
                          <a:br>
                            <a:rPr lang="en-US" sz="800" i="0" dirty="0"/>
                          </a:b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Cross-lingual reverse dictionaries: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create a bilingual embedding space with any of the known methods;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train from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𝐸𝑁𝐺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dirty="0"/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𝐸𝑁𝐺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baseline="0" dirty="0"/>
                            <a:t> in the </a:t>
                          </a:r>
                          <a:r>
                            <a:rPr lang="en-US" sz="800" i="0" dirty="0"/>
                            <a:t>bilingual embedding space. Get the nearest neighbor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𝐹𝑅𝐸</m:t>
                                  </m:r>
                                </m:sup>
                              </m:sSubSup>
                            </m:oMath>
                          </a14:m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9BF0932-032A-B848-AD3B-62D5ACF9B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179641"/>
                  </p:ext>
                </p:extLst>
              </p:nvPr>
            </p:nvGraphicFramePr>
            <p:xfrm>
              <a:off x="506878" y="964787"/>
              <a:ext cx="2340296" cy="408738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to Understand Phrases by Embedding the Dictionary (DictRep)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F.Hill et al., 2015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Training a LSTM-RNN,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with input == dictionary definitions 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and output == Word2Vec word embeddings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to create a reverse dictionary that can also be exploited to answer crosswords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825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13FE74-00DE-0447-BDAC-F520D023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545998"/>
                  </p:ext>
                </p:extLst>
              </p:nvPr>
            </p:nvGraphicFramePr>
            <p:xfrm>
              <a:off x="424431" y="5481576"/>
              <a:ext cx="3128237" cy="403717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128237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Building word embeddings from dictionary definitions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Ács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Mechanism to build word embeddings from the graph of dictionary definitions. It also aims to improve the rendition of rare words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Word vectors are defined not by count distributions, but by interconnections between words in the dictionary.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baseline="0" dirty="0"/>
                            <a:t>Steps: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800" i="0" dirty="0"/>
                            <a:t>We preprocess the dictionary and convert it into the Definition Graph.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“A :  b c d…” =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=&gt;</a:t>
                          </a:r>
                          <a:r>
                            <a:rPr lang="en-US" sz="800" i="0" dirty="0"/>
                            <a:t>  b 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 </a:t>
                          </a:r>
                          <a:r>
                            <a:rPr lang="en-US" sz="800" i="0" dirty="0"/>
                            <a:t>A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800" i="0" dirty="0"/>
                            <a:t>Apply iterative algorithm to find the Ouroboros set: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the entire vocabulary can be defined in terms of it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It defines itself fully (self-contained)</a:t>
                          </a:r>
                        </a:p>
                        <a:p>
                          <a:pPr marL="396000" lvl="1" indent="-228600">
                            <a:buFont typeface="+mj-lt"/>
                            <a:buAutoNum type="arabicPeriod"/>
                          </a:pPr>
                          <a:r>
                            <a:rPr lang="en-US" sz="800" i="0" dirty="0"/>
                            <a:t>Vectors in </a:t>
                          </a:r>
                          <a:r>
                            <a:rPr lang="el-GR" sz="800" i="0" dirty="0"/>
                            <a:t>Ω</a:t>
                          </a:r>
                          <a:r>
                            <a:rPr lang="en-US" sz="800" i="0" dirty="0"/>
                            <a:t> </a:t>
                          </a:r>
                          <a:r>
                            <a:rPr lang="en-US" sz="800" i="0" dirty="0">
                              <a:sym typeface="Wingdings" pitchFamily="2" charset="2"/>
                            </a:rPr>
                            <a:t>= basis of the vector space,</a:t>
                          </a:r>
                          <a:br>
                            <a:rPr lang="en-US" sz="800" i="0" dirty="0">
                              <a:sym typeface="Wingdings" pitchFamily="2" charset="2"/>
                            </a:rPr>
                          </a:br>
                          <a:r>
                            <a:rPr lang="en-US" sz="800" i="0" dirty="0">
                              <a:sym typeface="Wingdings" pitchFamily="2" charset="2"/>
                            </a:rPr>
                            <a:t>Map words onto V</a:t>
                          </a:r>
                          <a:br>
                            <a:rPr lang="en-US" sz="800" i="0" dirty="0">
                              <a:sym typeface="Wingdings" pitchFamily="2" charset="2"/>
                            </a:rPr>
                          </a:br>
                          <a:endParaRPr lang="en-US" sz="800" i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To deal with cycles in step (2):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For each cycle we spot, pick a ‘defining node’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All the edges that go from the outside of the Defining Set to the inside of it are removed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 (3), the vector of a non-basis word </a:t>
                          </a:r>
                          <a:r>
                            <a:rPr lang="en-US" sz="800" i="1" dirty="0"/>
                            <a:t>w</a:t>
                          </a:r>
                          <a:r>
                            <a:rPr lang="en-US" sz="800" i="0" dirty="0"/>
                            <a:t> is set to be the weighted sum of its direct predecessors: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Notes: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merging the entries of multi-sense words, by simply concatenating the definitions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the iterative algorithm eliminates nodes, connecting directly predecessors to successors (…)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can use weighted edges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3967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13FE74-00DE-0447-BDAC-F520D023D1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545998"/>
                  </p:ext>
                </p:extLst>
              </p:nvPr>
            </p:nvGraphicFramePr>
            <p:xfrm>
              <a:off x="424431" y="5481576"/>
              <a:ext cx="3128237" cy="403717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128237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Building word embeddings from dictionary definitions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Ács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Mechanism to build word embeddings from the graph of dictionary definitions. It also aims to improve the rendition of rare words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4277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" t="-32292" b="-33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Notes: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merging the entries of multi-sense words, by simply concatenating the definitions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the iterative algorithm eliminates nodes, connecting directly predecessors to successors (…)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- can use weighted edges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3967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F64E3D-F725-524B-9459-73F97DF4D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62147"/>
              </p:ext>
            </p:extLst>
          </p:nvPr>
        </p:nvGraphicFramePr>
        <p:xfrm>
          <a:off x="3552668" y="5481576"/>
          <a:ext cx="1798821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882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Building word embeddings from dictionary definitions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What about using a Graph Neural Network?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“Another avenue of research </a:t>
                      </a:r>
                    </a:p>
                    <a:p>
                      <a:r>
                        <a:rPr lang="en-US" sz="800" b="0" i="0" dirty="0"/>
                        <a:t>we intend to pursue is to consolidate prediction- and dictionary-based  embeddings into a hybrid model that combines the advantages of both.”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D5CAF5-4D0A-6B4D-B67A-6AC5AFE28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49895"/>
                  </p:ext>
                </p:extLst>
              </p:nvPr>
            </p:nvGraphicFramePr>
            <p:xfrm>
              <a:off x="3382158" y="964787"/>
              <a:ext cx="3128236" cy="40000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128236">
                      <a:extLst>
                        <a:ext uri="{9D8B030D-6E8A-4147-A177-3AD203B41FA5}">
                          <a16:colId xmlns:a16="http://schemas.microsoft.com/office/drawing/2014/main" val="224356419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Senses via Dictionary Bootstrapping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23685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Kang &amp; Sohn,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310213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Uses a message-passing framework and regression training to create word embeddings that deal with multiple meanings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266266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Vocabulary V of disambiguated words + Set O of plain words in the definitions;</a:t>
                          </a:r>
                          <a:r>
                            <a:rPr lang="da-DK" sz="800" i="0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defString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Each word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 is disambiguated: </a:t>
                          </a:r>
                          <a:r>
                            <a:rPr lang="en-US" sz="800" b="0" i="0" dirty="0">
                              <a:latin typeface="+mj-lt"/>
                            </a:rPr>
                            <a:t>w.POS.n_sense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Objective of DiBoot: From </a:t>
                          </a:r>
                          <a:r>
                            <a:rPr lang="en-US" sz="800" i="1" dirty="0"/>
                            <a:t>D=(V,O,d()),</a:t>
                          </a:r>
                          <a:r>
                            <a:rPr lang="en-US" sz="800" i="0" dirty="0"/>
                            <a:t> compute the </a:t>
                          </a:r>
                          <a:r>
                            <a:rPr lang="en-US" sz="800" i="1" dirty="0"/>
                            <a:t>e</a:t>
                          </a:r>
                          <a:r>
                            <a:rPr lang="en-US" sz="800" i="1" baseline="-25000" dirty="0"/>
                            <a:t>i</a:t>
                          </a:r>
                          <a:r>
                            <a:rPr lang="en-US" sz="800" i="0" dirty="0"/>
                            <a:t>-s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8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Resolving ambiguities: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Final representation of a plain word = learned combination of its disambiguations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The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 can be computed exploiting Bayes’ Theorem:</a:t>
                          </a:r>
                          <a:r>
                            <a:rPr lang="en-US" sz="800" i="0" baseline="0" dirty="0"/>
                            <a:t> uniform or exponential prior, and the following posterior: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𝑑𝑚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𝑣𝑗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dirty="0"/>
                            <a:t> = exp{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800" i="0" dirty="0"/>
                            <a:t> }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>
                              <a:solidFill>
                                <a:schemeClr val="tx1"/>
                              </a:solidFill>
                            </a:rPr>
                            <a:t>The trainset has solution embeddings; train by linear regression (minimizing the distance, with a regularization term)</a:t>
                          </a:r>
                          <a:br>
                            <a:rPr lang="en-US" sz="800" i="0" dirty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da-DK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da-DK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da-DK" sz="800" b="0" i="1" baseline="-25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da-DK" sz="800" b="0" i="1" baseline="-25000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da-DK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a-DK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e>
                                  </m:d>
                                  <m:r>
                                    <a:rPr lang="da-DK" sz="800" b="0" i="1" baseline="30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a-DK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l-GR" sz="8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da-DK" sz="800" b="0" i="1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8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da-DK" sz="800" b="0" i="1" baseline="-250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en-US" sz="800" i="0" dirty="0">
                            <a:solidFill>
                              <a:schemeClr val="accent2"/>
                            </a:solidFill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-s must be linearly combined to update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dirty="0"/>
                            <a:t> :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The training, alternatively: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Freezes the v</a:t>
                          </a:r>
                          <a:r>
                            <a:rPr lang="en-US" sz="800" i="0" baseline="-25000" dirty="0">
                              <a:latin typeface="+mn-lt"/>
                            </a:rPr>
                            <a:t>i</a:t>
                          </a:r>
                          <a:r>
                            <a:rPr lang="en-US" sz="800" i="0" dirty="0"/>
                            <a:t>-s and updates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oMath>
                          </a14:m>
                          <a:endParaRPr lang="da-DK" sz="800" b="0" i="0" dirty="0">
                            <a:ea typeface="Cambria Math" panose="02040503050406030204" pitchFamily="18" charset="0"/>
                          </a:endParaRP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dirty="0"/>
                            <a:t>Updates the v</a:t>
                          </a:r>
                          <a:r>
                            <a:rPr lang="en-US" sz="800" i="0" baseline="-25000" dirty="0">
                              <a:latin typeface="+mn-lt"/>
                            </a:rPr>
                            <a:t>i</a:t>
                          </a:r>
                          <a:r>
                            <a:rPr lang="en-US" sz="800" i="0" dirty="0"/>
                            <a:t>-s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10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AD5CAF5-4D0A-6B4D-B67A-6AC5AFE28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49895"/>
                  </p:ext>
                </p:extLst>
              </p:nvPr>
            </p:nvGraphicFramePr>
            <p:xfrm>
              <a:off x="3382158" y="964787"/>
              <a:ext cx="3128236" cy="40000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128236">
                      <a:extLst>
                        <a:ext uri="{9D8B030D-6E8A-4147-A177-3AD203B41FA5}">
                          <a16:colId xmlns:a16="http://schemas.microsoft.com/office/drawing/2014/main" val="224356419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Senses via Dictionary Bootstrapping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5323685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Kang &amp; Sohn,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93102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Uses a message-passing framework and regression training to create word embeddings that deal with multiple meanings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266266"/>
                      </a:ext>
                    </a:extLst>
                  </a:tr>
                  <a:tr h="32136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5" t="-24409" r="-405" b="-5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0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504305C-842E-E44F-9C85-864DAB675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79671"/>
                  </p:ext>
                </p:extLst>
              </p:nvPr>
            </p:nvGraphicFramePr>
            <p:xfrm>
              <a:off x="4170097" y="7183586"/>
              <a:ext cx="2340296" cy="233516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HybridVec: Hybrid Distributional and Definitional Word Vectors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Iyer &amp; Mei,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Experiments with a RNN, Seq2Seq and Variational AutoEncoder in order to include definitional WVs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LSTM baseline: standard LM with softmax over the definition. Weights are not tied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Seq2Seq: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- each definition word is embedded and passed through a 2-LSTM encoder 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 definitional embedding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da-DK" sz="800" i="1" dirty="0"/>
                            <a:t>h</a:t>
                          </a:r>
                          <a:r>
                            <a:rPr lang="da-DK" sz="800" i="0" dirty="0"/>
                            <a:t>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- 2-LSTM decoder: neg-log-likelihood between the predicted def.word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r>
                            <a:rPr lang="da-DK" sz="800" i="0" dirty="0"/>
                            <a:t> and the solution for each word</a:t>
                          </a:r>
                          <a:r>
                            <a:rPr lang="da-DK" sz="800" i="0" baseline="0" dirty="0"/>
                            <a:t> in the def., </a:t>
                          </a:r>
                          <a:r>
                            <a:rPr lang="da-DK" sz="800" i="1" baseline="0" dirty="0"/>
                            <a:t>d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b="0" i="0" dirty="0"/>
                            <a:t>Variational AutoEncoder 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504305C-842E-E44F-9C85-864DAB675D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79671"/>
                  </p:ext>
                </p:extLst>
              </p:nvPr>
            </p:nvGraphicFramePr>
            <p:xfrm>
              <a:off x="4170097" y="7183586"/>
              <a:ext cx="2340296" cy="233516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HybridVec: Hybrid Distributional and Definitional Word Vectors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Iyer &amp; Mei,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Experiments with a RNN, Seq2Seq and Variational AutoEncoder in order to include definitional WVs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14390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41" t="-63158" r="-541" b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8597076-75EF-B143-B0AB-5F09C9331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326535"/>
                  </p:ext>
                </p:extLst>
              </p:nvPr>
            </p:nvGraphicFramePr>
            <p:xfrm>
              <a:off x="7045378" y="970204"/>
              <a:ext cx="2340296" cy="318238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Distributed Representations of Sentences from Unlabelled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F.Hill et al.,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Devising 2 methods (SDAE and FastSent) to get sentence embeddings from unsupervised data. Comparison of several methods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SkipTought: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Encoder-decoder with an RNN. The given sentence S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dirty="0"/>
                            <a:t> is encoded, and 2 decoders (with teacher-forcing on each word) predict S</a:t>
                          </a:r>
                          <a:r>
                            <a:rPr lang="da-DK" sz="800" i="0" baseline="-25000" dirty="0"/>
                            <a:t>i-1</a:t>
                          </a:r>
                          <a:r>
                            <a:rPr lang="da-DK" sz="800" i="0" dirty="0"/>
                            <a:t> and S</a:t>
                          </a:r>
                          <a:r>
                            <a:rPr lang="da-DK" sz="800" i="0" baseline="-25000" dirty="0"/>
                            <a:t>i+1</a:t>
                          </a:r>
                          <a:r>
                            <a:rPr lang="da-DK" sz="800" i="0" dirty="0"/>
                            <a:t>. The final result/purpose of the model is the encoder.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Paragraph Vector; DictRep; CaptionRep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Sequential Denoising Autoencoder: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LSTM-based encoder-decoder. Trained to predict the original source sentence S, given a corrupted version N(S|p</a:t>
                          </a:r>
                          <a:r>
                            <a:rPr lang="da-DK" sz="800" i="0" baseline="-25000" dirty="0"/>
                            <a:t>0</a:t>
                          </a:r>
                          <a:r>
                            <a:rPr lang="da-DK" sz="800" i="0" dirty="0"/>
                            <a:t>, p</a:t>
                          </a:r>
                          <a:r>
                            <a:rPr lang="da-DK" sz="800" i="0" baseline="-25000" dirty="0"/>
                            <a:t>x</a:t>
                          </a:r>
                          <a:r>
                            <a:rPr lang="da-DK" sz="800" i="0" dirty="0"/>
                            <a:t>).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p</a:t>
                          </a:r>
                          <a:r>
                            <a:rPr lang="da-DK" sz="800" i="0" baseline="-25000" dirty="0"/>
                            <a:t>0</a:t>
                          </a:r>
                          <a:r>
                            <a:rPr lang="da-DK" sz="800" i="0" baseline="0" dirty="0"/>
                            <a:t> =</a:t>
                          </a:r>
                          <a:r>
                            <a:rPr lang="da-DK" sz="800" i="0" baseline="-25000" dirty="0"/>
                            <a:t> </a:t>
                          </a:r>
                          <a:r>
                            <a:rPr lang="da-DK" sz="800" i="0" baseline="0" dirty="0"/>
                            <a:t>P. of dropping </a:t>
                          </a:r>
                          <a:r>
                            <a:rPr lang="da-DK" sz="800" i="1" baseline="0" dirty="0"/>
                            <a:t>w</a:t>
                          </a:r>
                          <a:r>
                            <a:rPr lang="da-DK" sz="800" i="0" baseline="0" dirty="0"/>
                            <a:t> ; 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dirty="0"/>
                            <a:t>p</a:t>
                          </a:r>
                          <a:r>
                            <a:rPr lang="da-DK" sz="800" i="0" baseline="-25000" dirty="0"/>
                            <a:t>x </a:t>
                          </a:r>
                          <a:r>
                            <a:rPr lang="da-DK" sz="800" i="0" baseline="0" dirty="0"/>
                            <a:t>= P. of swapping (non-overlapping) bigrams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FastSent: Operate on 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0" dirty="0"/>
                            <a:t> ,</a:t>
                          </a:r>
                          <a:r>
                            <a:rPr lang="da-DK" sz="800" i="0" dirty="0"/>
                            <a:t>S</a:t>
                          </a:r>
                          <a:r>
                            <a:rPr lang="da-DK" sz="800" i="0" baseline="-25000" dirty="0"/>
                            <a:t>i-1</a:t>
                          </a:r>
                          <a:r>
                            <a:rPr lang="da-DK" sz="800" i="0" dirty="0"/>
                            <a:t> and S</a:t>
                          </a:r>
                          <a:r>
                            <a:rPr lang="da-DK" sz="800" i="0" baseline="-25000" dirty="0"/>
                            <a:t>i+1</a:t>
                          </a:r>
                          <a:r>
                            <a:rPr lang="da-DK" sz="800" i="0" baseline="0" dirty="0"/>
                            <a:t> as BOWs.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Using word embeddings, since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𝑆𝑖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da-DK" sz="800" i="0" baseline="0" dirty="0"/>
                            <a:t> </a:t>
                          </a:r>
                        </a:p>
                        <a:p>
                          <a:pPr marL="171450" marR="0" lvl="0" indent="-171450" algn="l" defTabSz="12801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800" i="0" dirty="0"/>
                            <a:t>Using the Toronto Books Corpus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8597076-75EF-B143-B0AB-5F09C93318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326535"/>
                  </p:ext>
                </p:extLst>
              </p:nvPr>
            </p:nvGraphicFramePr>
            <p:xfrm>
              <a:off x="7045378" y="970204"/>
              <a:ext cx="2340296" cy="318238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Distributed Representations of Sentences from Unlabelled Data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F.Hill et al., 2016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Devising 2 methods (SDAE and FastSent) to get sentence embeddings from unsupervised data. Comparison of several methods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164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38" t="-47368" b="-5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58398D7-0E64-8147-BA93-E08CB29ED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348957"/>
                  </p:ext>
                </p:extLst>
              </p:nvPr>
            </p:nvGraphicFramePr>
            <p:xfrm>
              <a:off x="9853202" y="964787"/>
              <a:ext cx="2340296" cy="37399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Auto-Encoding Dictionary Definitions into Consistent Word Embeddings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Bosc &amp; Vincent,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Word Embeddings by autoencoding the definition, with a Consistency Penalized AutoEncoder.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Defined words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dirty="0"/>
                            <a:t> ; in-def words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baseline="0" dirty="0"/>
                            <a:t> </a:t>
                          </a:r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Create the definition embedding </a:t>
                          </a:r>
                          <a:r>
                            <a:rPr lang="da-DK" sz="800" i="1" dirty="0"/>
                            <a:t>h</a:t>
                          </a:r>
                          <a:r>
                            <a:rPr lang="da-DK" sz="800" i="0" dirty="0"/>
                            <a:t> with a LSTM: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𝐿𝑆𝑇𝑀𝐸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800" b="0" i="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endParaRPr lang="da-DK" sz="800" b="0" i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1" dirty="0"/>
                            <a:t>E</a:t>
                          </a:r>
                          <a:r>
                            <a:rPr lang="da-DK" sz="800" i="0" dirty="0"/>
                            <a:t> = input embeddings for in-def words. We can use the model to refine pre-trained embeddings</a:t>
                          </a:r>
                          <a:br>
                            <a:rPr lang="da-DK" sz="800" i="0" dirty="0"/>
                          </a:br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Autoencoder training objective: get the original definition, as a Bag-Of-Words. 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Generates words 1 by 1 with a softmax on </a:t>
                          </a:r>
                          <a:r>
                            <a:rPr lang="da-DK" sz="800" i="1" dirty="0"/>
                            <a:t>E’</a:t>
                          </a:r>
                          <a:r>
                            <a:rPr lang="da-DK" sz="800" i="0" dirty="0"/>
                            <a:t>, although we are interested in </a:t>
                          </a:r>
                          <a:r>
                            <a:rPr lang="da-DK" sz="800" i="1" dirty="0"/>
                            <a:t>h</a:t>
                          </a:r>
                          <a:r>
                            <a:rPr lang="da-DK" sz="800" i="0" dirty="0"/>
                            <a:t>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Soft weight-tying between E and H (Consistncy Penalty):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da-DK" sz="800" b="0" i="1" baseline="-2500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da-DK" sz="800" b="0" i="1" baseline="-250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(…)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1 embedding per word (no multi-sense), multiple definitions are concatenated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model should produce similar embeddings for words with similar definitions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58398D7-0E64-8147-BA93-E08CB29ED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348957"/>
                  </p:ext>
                </p:extLst>
              </p:nvPr>
            </p:nvGraphicFramePr>
            <p:xfrm>
              <a:off x="9853202" y="964787"/>
              <a:ext cx="2340296" cy="37399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Auto-Encoding Dictionary Definitions into Consistent Word Embeddings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Bosc &amp; Vincent,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Word Embeddings by autoencoding the definition, with a Consistency Penalized AutoEncoder.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7219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37674" b="-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10E36D-8C63-1747-AABB-09E6809F0F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942814"/>
                  </p:ext>
                </p:extLst>
              </p:nvPr>
            </p:nvGraphicFramePr>
            <p:xfrm>
              <a:off x="7026642" y="4704766"/>
              <a:ext cx="2340296" cy="401880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Dict2vec : LearningWord Embeddings using Lexical Dictionaries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Tissier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Starting from Word2Vec-SkipGram, adding: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- Moving vectors closer, if there is a co-occurrence in their dictionary definitions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- Moving vectors apart, based on random negative sampling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Skip-gram: it iterates over all (target, context) pairs (w</a:t>
                          </a:r>
                          <a:r>
                            <a:rPr lang="en-US" sz="800" i="0" baseline="-25000" dirty="0"/>
                            <a:t>t</a:t>
                          </a:r>
                          <a:r>
                            <a:rPr lang="en-US" sz="800" i="0" dirty="0"/>
                            <a:t>,w</a:t>
                          </a:r>
                          <a:r>
                            <a:rPr lang="en-US" sz="800" i="0" baseline="-25000" dirty="0"/>
                            <a:t>c</a:t>
                          </a:r>
                          <a:r>
                            <a:rPr lang="en-US" sz="800" i="0" dirty="0"/>
                            <a:t>) from every window of the corpus, and tries to predict w</a:t>
                          </a:r>
                          <a:r>
                            <a:rPr lang="en-US" sz="800" i="0" normalizeH="0" baseline="-25000" dirty="0"/>
                            <a:t>c</a:t>
                          </a:r>
                          <a:r>
                            <a:rPr lang="en-US" sz="800" i="0" dirty="0"/>
                            <a:t> knowing w</a:t>
                          </a:r>
                          <a:r>
                            <a:rPr lang="en-US" sz="800" i="0" baseline="-25000" dirty="0"/>
                            <a:t>t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Strong pairs if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da-DK" sz="800" b="0" i="0" baseline="0" dirty="0"/>
                                <m:t>Weak</m:t>
                              </m:r>
                              <m:r>
                                <m:rPr>
                                  <m:nor/>
                                </m:rPr>
                                <a:rPr lang="en-US" sz="800" i="0" baseline="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800" i="0" baseline="0" dirty="0"/>
                                <m:t>pairs</m:t>
                              </m:r>
                              <m:r>
                                <m:rPr>
                                  <m:nor/>
                                </m:rPr>
                                <a:rPr lang="en-US" sz="800" i="0" baseline="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800" i="0" baseline="0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800" i="0" baseline="0" dirty="0"/>
                                <m:t> :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𝑋𝑂𝑅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Promotion to strong pair if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da-DK" sz="8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𝐾𝑁𝑁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baseline="0" dirty="0"/>
                            <a:t> (using cosine_sim on pretrained embeddings)</a:t>
                          </a:r>
                          <a:br>
                            <a:rPr lang="en-US" sz="800" i="0" baseline="0" dirty="0"/>
                          </a:br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,</m:t>
                              </m:r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Cost function for positive sampling (gravity):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br>
                            <a:rPr lang="da-DK" sz="800" b="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</m:e>
                              </m:nary>
                            </m:oMath>
                          </a14:m>
                          <a:br>
                            <a:rPr lang="da-DK" sz="800" b="0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𝑙𝑓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Cost function for negative sampling (dispersion):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𝑛𝑒𝑔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𝑙𝑓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80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E10E36D-8C63-1747-AABB-09E6809F0F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942814"/>
                  </p:ext>
                </p:extLst>
              </p:nvPr>
            </p:nvGraphicFramePr>
            <p:xfrm>
              <a:off x="7026642" y="4704766"/>
              <a:ext cx="2340296" cy="401880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0296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Dict2vec : LearningWord Embeddings using Lexical Dictionaries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Tissier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Starting from Word2Vec-SkipGram, adding: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- Moving vectors closer, if there is a co-occurrence in their dictionary definitions</a:t>
                          </a:r>
                          <a:br>
                            <a:rPr lang="en-US" sz="800" b="0" i="1" dirty="0"/>
                          </a:br>
                          <a:r>
                            <a:rPr lang="en-US" sz="800" b="0" i="1" dirty="0"/>
                            <a:t>- Moving vectors apart, based on random negative sampling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7569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41" t="-46544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B7A6CB-EB46-7C4B-AAB1-1B5C49C0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72018"/>
                  </p:ext>
                </p:extLst>
              </p:nvPr>
            </p:nvGraphicFramePr>
            <p:xfrm>
              <a:off x="9853202" y="4964817"/>
              <a:ext cx="2700748" cy="39949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0748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693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Retrofitting Word Vectors into Sense Level Representations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SDU’s IMADA,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Leveraging the antonyms to locate the synonims, and the synonims to refine each word sense.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LC(w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0" dirty="0"/>
                            <a:t>) = {w</a:t>
                          </a:r>
                          <a:r>
                            <a:rPr lang="da-DK" sz="800" i="0" baseline="-25000" dirty="0"/>
                            <a:t>ij</a:t>
                          </a:r>
                          <a:r>
                            <a:rPr lang="da-DK" sz="800" i="0" baseline="0" dirty="0"/>
                            <a:t>, syn(w</a:t>
                          </a:r>
                          <a:r>
                            <a:rPr lang="da-DK" sz="800" i="0" baseline="-25000" dirty="0"/>
                            <a:t>ij</a:t>
                          </a:r>
                          <a:r>
                            <a:rPr lang="da-DK" sz="800" i="0" baseline="0" dirty="0"/>
                            <a:t>), ant(w</a:t>
                          </a:r>
                          <a:r>
                            <a:rPr lang="da-DK" sz="800" i="0" baseline="-25000" dirty="0"/>
                            <a:t>ij</a:t>
                          </a:r>
                          <a:r>
                            <a:rPr lang="da-DK" sz="800" i="0" baseline="0" dirty="0"/>
                            <a:t>)}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Target word label function: L</a:t>
                          </a:r>
                          <a:r>
                            <a:rPr lang="en-US" sz="800" i="0" baseline="30000" dirty="0"/>
                            <a:t>w</a:t>
                          </a:r>
                          <a:r>
                            <a:rPr lang="en-US" sz="800" i="0" baseline="0" dirty="0"/>
                            <a:t>(u) = 1 if u==w, else 0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Ns-sv (considering the syn.s individually) has better results than Ns-sv-sum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Loss function: </a:t>
                          </a:r>
                          <a:br>
                            <a:rPr lang="da-DK" sz="800" b="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𝑠𝑦𝑛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∏"/>
                                          <m:supHide m:val="on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∪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𝑎𝑛𝑡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800" b="0" i="0" baseline="0" dirty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baseline="0" dirty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800" b="0" i="0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) = 1</m:t>
                                      </m:r>
                                    </m:e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baseline="0" dirty="0">
                                          <a:latin typeface="Cambria Math" panose="02040503050406030204" pitchFamily="18" charset="0"/>
                                        </a:rPr>
                                        <m:t>otherwise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sz="800" i="0" baseline="0" dirty="0"/>
                            <a:t> 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baseline="0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baseline="0" dirty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func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baseline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br>
                            <a:rPr lang="da-DK" sz="800" b="0" i="0" baseline="0" dirty="0"/>
                          </a:b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𝑎𝑛𝑡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unc>
                                        <m:func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800" b="0" i="0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)</m:t>
                                      </m:r>
                                    </m:sup>
                                  </m:s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[1−</m:t>
                                      </m:r>
                                      <m:func>
                                        <m:func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a-DK" sz="800" b="0" i="1" baseline="0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</m:acc>
                                                </m:sub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da-DK" sz="800" b="0" i="1" baseline="0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L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30000" dirty="0"/>
                                        <m:t>w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u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800" i="0" baseline="0" dirty="0"/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Algorithm phases: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for each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sz="800" i="0" baseline="0" dirty="0"/>
                            <a:t> : find LC(</a:t>
                          </a:r>
                          <a:r>
                            <a:rPr lang="en-US" sz="800" i="1" baseline="0" dirty="0"/>
                            <a:t>w</a:t>
                          </a:r>
                          <a:r>
                            <a:rPr lang="en-US" sz="800" i="0" baseline="0" dirty="0"/>
                            <a:t>)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    for each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8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       for each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80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𝑠𝑦𝑛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           for each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brk m:alnAt="7"/>
                                </m:rP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𝑎𝑛𝑡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baseline="0" dirty="0"/>
                            <a:t> : do …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Finally, aggregate the updated synonyms of w</a:t>
                          </a:r>
                          <a:r>
                            <a:rPr lang="en-US" sz="800" i="0" baseline="-25000" dirty="0"/>
                            <a:t>j</a:t>
                          </a:r>
                          <a:r>
                            <a:rPr lang="en-US" sz="800" i="0" baseline="0" dirty="0"/>
                            <a:t> with the word’s pre-trained vecto</a:t>
                          </a:r>
                          <a:r>
                            <a:rPr lang="en-US" sz="800" b="0" i="0" baseline="0" dirty="0"/>
                            <a:t>r</a:t>
                          </a:r>
                          <a:r>
                            <a:rPr lang="en-US" sz="800" i="0" baseline="0" dirty="0"/>
                            <a:t> </a:t>
                          </a:r>
                          <a:r>
                            <a:rPr lang="en-US" sz="800" b="1" i="0" baseline="0" dirty="0"/>
                            <a:t>x</a:t>
                          </a:r>
                          <a:r>
                            <a:rPr lang="en-US" sz="800" i="0" baseline="-25000" dirty="0"/>
                            <a:t>w</a:t>
                          </a:r>
                          <a:r>
                            <a:rPr lang="en-US" sz="800" i="0" baseline="0" dirty="0"/>
                            <a:t>, to generate the j-th sense: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𝑠𝑦𝑛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1" i="1" baseline="0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sz="800" i="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B7A6CB-EB46-7C4B-AAB1-1B5C49C0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72018"/>
                  </p:ext>
                </p:extLst>
              </p:nvPr>
            </p:nvGraphicFramePr>
            <p:xfrm>
              <a:off x="9853202" y="4964817"/>
              <a:ext cx="2700748" cy="3994998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0748">
                      <a:extLst>
                        <a:ext uri="{9D8B030D-6E8A-4147-A177-3AD203B41FA5}">
                          <a16:colId xmlns:a16="http://schemas.microsoft.com/office/drawing/2014/main" val="1675552615"/>
                        </a:ext>
                      </a:extLst>
                    </a:gridCol>
                  </a:tblGrid>
                  <a:tr h="2693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Retrofitting Word Vectors into Sense Level Representations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1144765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SDU’s IMADA,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28663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Leveraging the antonyms to locate the synonims, and the synonims to refine each word sense.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76252327"/>
                      </a:ext>
                    </a:extLst>
                  </a:tr>
                  <a:tr h="31647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6400" b="-16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7426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812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161" y="82446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Knowledge bases &amp; hyperbolic embeddings)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C39AB3-22CA-134A-82B0-7BEB3F802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2780"/>
                  </p:ext>
                </p:extLst>
              </p:nvPr>
            </p:nvGraphicFramePr>
            <p:xfrm>
              <a:off x="389999" y="586651"/>
              <a:ext cx="2341253" cy="451639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Mapping Text to Knowledge Graph Entities using Multi-Sense LSTMs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D.Kartsaklis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Augmenting KBs with Textual Entities in a multidimensional space. Mapping text (sentences and/or words) to the same space, while handling polysemy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Phases:</a:t>
                          </a:r>
                        </a:p>
                        <a:p>
                          <a:pPr marL="432000" lvl="1" indent="-172800">
                            <a:buFont typeface="+mj-lt"/>
                            <a:buAutoNum type="arabicPeriod"/>
                          </a:pPr>
                          <a:r>
                            <a:rPr lang="da-DK" sz="800" i="0" dirty="0"/>
                            <a:t>Enhancing the KB-space: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Artificial random walks from the graph -&gt; Skip-gram to</a:t>
                          </a:r>
                          <a:r>
                            <a:rPr lang="da-DK" sz="800" i="0" baseline="0" dirty="0"/>
                            <a:t> create </a:t>
                          </a:r>
                          <a:r>
                            <a:rPr lang="da-DK" sz="800" i="0" dirty="0"/>
                            <a:t>the entity embeddings.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∈[−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  <m:r>
                                            <a:rPr lang="da-DK" sz="800" b="0" i="1" baseline="-25000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da-DK" sz="800" b="0" i="1" baseline="-2500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oMath>
                          </a14:m>
                          <a:endParaRPr lang="da-DK" sz="800" i="0" dirty="0"/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For each entity, we collect all the definitions/description in the KB and in BabelNet.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Each word -&gt; a text feature </a:t>
                          </a:r>
                          <a:r>
                            <a:rPr lang="da-DK" sz="800" i="1" dirty="0"/>
                            <a:t>t</a:t>
                          </a:r>
                          <a:r>
                            <a:rPr lang="da-DK" sz="800" i="0" dirty="0"/>
                            <a:t> connected to the entity </a:t>
                          </a:r>
                          <a:r>
                            <a:rPr lang="da-DK" sz="800" i="1" dirty="0"/>
                            <a:t>c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Probability function parameterized by λ to create the random walk paths</a:t>
                          </a:r>
                        </a:p>
                        <a:p>
                          <a:pPr marL="432000" lvl="1" indent="-172800">
                            <a:buFont typeface="+mj-lt"/>
                            <a:buAutoNum type="arabicPeriod"/>
                          </a:pPr>
                          <a:r>
                            <a:rPr lang="da-DK" sz="800" i="0" dirty="0"/>
                            <a:t>Mapping text to the KB-space: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Generic embedding for a word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Self-attention layer with softmax, to distinguish between </a:t>
                          </a:r>
                          <a:r>
                            <a:rPr lang="da-DK" sz="800" b="0" i="1" u="none" dirty="0"/>
                            <a:t>k</a:t>
                          </a:r>
                          <a:r>
                            <a:rPr lang="da-DK" sz="800" i="0" dirty="0"/>
                            <a:t> senses.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Each sense vector is updated using its similarity to the context (the average of the generic vectors nearby)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Weighted sum of sense vectors == input for a 2-Layer LSTM</a:t>
                          </a:r>
                        </a:p>
                        <a:p>
                          <a:pPr marL="576000" lvl="2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MSE training on the coordinates of the entity (</a:t>
                          </a:r>
                          <a:r>
                            <a:rPr lang="da-DK" sz="800" i="1" dirty="0"/>
                            <a:t>c</a:t>
                          </a:r>
                          <a:r>
                            <a:rPr lang="da-DK" sz="800" i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C39AB3-22CA-134A-82B0-7BEB3F8025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042780"/>
                  </p:ext>
                </p:extLst>
              </p:nvPr>
            </p:nvGraphicFramePr>
            <p:xfrm>
              <a:off x="389999" y="586651"/>
              <a:ext cx="2341253" cy="451639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Mapping Text to Knowledge Graph Entities using Multi-Sense LSTMs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D.Kartsaklis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Augmenting KBs with Textual Entities in a multidimensional space. Mapping text (sentences and/or words) to the same space, while handling polysemy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376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8" t="-34211" b="-3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4D5DBE-6CEE-524A-B2EA-83FB4C429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63063"/>
              </p:ext>
            </p:extLst>
          </p:nvPr>
        </p:nvGraphicFramePr>
        <p:xfrm>
          <a:off x="2731252" y="586651"/>
          <a:ext cx="1798821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882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Mapping Text to Knowledge Graph Entities using Multi-Sense LSTMs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MS-LSTM &gt; LSTM, confirmed.</a:t>
                      </a:r>
                      <a:br>
                        <a:rPr lang="en-GB" sz="800" i="1" dirty="0"/>
                      </a:br>
                      <a:r>
                        <a:rPr lang="en-GB" sz="800" i="1" dirty="0"/>
                        <a:t>However, this model has to rigidly pre-define k, the number of possible senses for each word.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What about applying the mapping-to-a-KB from text in different languages?</a:t>
                      </a:r>
                    </a:p>
                    <a:p>
                      <a:r>
                        <a:rPr lang="en-US" sz="800" b="0" i="0" dirty="0"/>
                        <a:t>It is possible that we may have to use different KBs?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Different domains could also use this methodology (medical, legal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184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DF881-A3FD-8648-8508-9ED477767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9081550"/>
                  </p:ext>
                </p:extLst>
              </p:nvPr>
            </p:nvGraphicFramePr>
            <p:xfrm>
              <a:off x="389999" y="5489807"/>
              <a:ext cx="2703836" cy="387188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383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Text in Hyperbolic Spaces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Dhingra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Proposal to encode graphs, words (and sentences) into a Poincaré-ball hyperbolic space, instead of an Euclidean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Using hyperbolic spaces to encode the Specificity Hierarchy of NL data. Wider range of contexts for </a:t>
                          </a:r>
                          <a:r>
                            <a:rPr lang="da-DK" sz="800" i="1" dirty="0"/>
                            <a:t>w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 </a:t>
                          </a:r>
                          <a:r>
                            <a:rPr lang="da-DK" sz="800" i="1" dirty="0">
                              <a:sym typeface="Wingdings" pitchFamily="2" charset="2"/>
                            </a:rPr>
                            <a:t>w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 is less specific (smaller norm of </a:t>
                          </a:r>
                          <a:r>
                            <a:rPr lang="da-DK" sz="800" i="1" dirty="0">
                              <a:sym typeface="Wingdings" pitchFamily="2" charset="2"/>
                            </a:rPr>
                            <a:t>e</a:t>
                          </a:r>
                          <a:r>
                            <a:rPr lang="da-DK" sz="800" i="0" dirty="0">
                              <a:sym typeface="Wingdings" pitchFamily="2" charset="2"/>
                            </a:rPr>
                            <a:t>, closer to the origin)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Poincaré ball model: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Hyperbolic distance: 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⁡(1+2</m:t>
                                  </m:r>
                                  <m:f>
                                    <m:f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||2</m:t>
                                      </m:r>
                                    </m:num>
                                    <m:den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(1−||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||2)(1−|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a-DK" sz="800" b="0" i="1" baseline="300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loss function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da-DK" sz="800" i="0" dirty="0"/>
                            <a:t> must minimize/maximize the hyperdistance of similar/different objects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Reparameterization: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dirty="0"/>
                            <a:t>  ; can be used on the top of any existing embedding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Direction vector: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 ;   </m:t>
                              </m:r>
                              <m:r>
                                <a:rPr lang="da-DK" sz="8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1" i="1" dirty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da-DK" sz="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a-DK" sz="800" b="1" i="1" dirty="0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Norm magnitude: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dirty="0"/>
                            <a:t> &amp;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i="0" dirty="0"/>
                            <a:t> will be optimized during training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Embeddings from WordNet: Dataset = {(u,v),…} ; </a:t>
                          </a:r>
                          <a:br>
                            <a:rPr lang="da-DK" sz="800" b="0" i="1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br>
                            <a:rPr lang="da-DK" sz="800" i="0" baseline="-2500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)∉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′)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da-DK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To build embeddings from a text corpus: use the co-occurrence graph G={(u,v),…} within a window</a:t>
                          </a:r>
                          <a:endParaRPr lang="da-DK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DF881-A3FD-8648-8508-9ED477767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9081550"/>
                  </p:ext>
                </p:extLst>
              </p:nvPr>
            </p:nvGraphicFramePr>
            <p:xfrm>
              <a:off x="389999" y="5489807"/>
              <a:ext cx="2703836" cy="387188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3836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Embedding Text in Hyperbolic Spaces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Dhingra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Proposal to encode graphs, words (and sentences) into a Poincaré-ball hyperbolic space, instead of an Euclidean space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085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67" t="-25820" b="-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176FB3-FE8C-A047-A6E5-5F00ACA52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72887"/>
              </p:ext>
            </p:extLst>
          </p:nvPr>
        </p:nvGraphicFramePr>
        <p:xfrm>
          <a:off x="3093835" y="5489807"/>
          <a:ext cx="1798821" cy="14874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9882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Embedding Text in Hyperbolic Spaces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Meaningful nearest neighbors are found using cosine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0" dirty="0"/>
                        <a:t>“Ultimately, the usefulness of an embedding method depends on its performance on downstream tasks of interest…”</a:t>
                      </a:r>
                    </a:p>
                    <a:p>
                      <a:r>
                        <a:rPr lang="en-US" sz="800" b="0" i="1" dirty="0"/>
                        <a:t>What about Language Modeling?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1842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045E7F-EE9D-294B-950A-1855DBE82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239756"/>
                  </p:ext>
                </p:extLst>
              </p:nvPr>
            </p:nvGraphicFramePr>
            <p:xfrm>
              <a:off x="5430850" y="5489807"/>
              <a:ext cx="2341253" cy="40169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Continuous Hierarchies in the Lorentz Model of Hyperbolic Geometry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Nickel &amp; Kiela,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hyperbolic encodings in a Lorentz space instead of a Poincaré space. Defining hierarchies, and producing embeddings from pre-existent similarity scores.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Lorentzian scalar product: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=−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Lorentzian space is the upper sheet of a</a:t>
                          </a:r>
                          <a:r>
                            <a:rPr lang="da-DK" sz="800" i="0" baseline="0" dirty="0"/>
                            <a:t> 2-s </a:t>
                          </a:r>
                          <a:r>
                            <a:rPr lang="da-DK" sz="800" i="0" dirty="0"/>
                            <a:t>hyperboloid:</a:t>
                          </a:r>
                          <a:r>
                            <a:rPr lang="da-DK" sz="800" i="0" baseline="0" dirty="0"/>
                            <a:t> </a:t>
                          </a:r>
                          <a:br>
                            <a:rPr lang="da-DK" sz="800" i="1" baseline="0" dirty="0">
                              <a:latin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=−1,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Distance function: d(</a:t>
                          </a:r>
                          <a:r>
                            <a:rPr lang="da-DK" sz="800" b="1" i="0" dirty="0"/>
                            <a:t>x</a:t>
                          </a:r>
                          <a:r>
                            <a:rPr lang="da-DK" sz="800" i="0" dirty="0"/>
                            <a:t>,</a:t>
                          </a:r>
                          <a:r>
                            <a:rPr lang="da-DK" sz="800" b="1" i="0" dirty="0"/>
                            <a:t>y</a:t>
                          </a:r>
                          <a:r>
                            <a:rPr lang="da-DK" sz="800" i="0" dirty="0"/>
                            <a:t>) = arccosh(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1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da-DK" sz="800" i="0" dirty="0"/>
                            <a:t>)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where :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</a:rPr>
                                    <m:t>arccosh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⁡(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ad>
                                <m:radPr>
                                  <m:deg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Riemannian optimization: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a-DK" sz="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R.SGD :</a:t>
                          </a: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𝑒𝑥𝑝𝑜𝑛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a-DK" sz="800" b="0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da-DK" sz="800" b="0" i="1" baseline="-25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da-DK" sz="800" b="0" i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Map from Lorentz to Poincaré,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℘</m:t>
                                  </m:r>
                                </m:e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da-DK" sz="800" i="0" baseline="0" dirty="0"/>
                            <a:t> :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oMath>
                          </a14:m>
                          <a:r>
                            <a:rPr lang="da-DK" sz="800" i="0" baseline="0" dirty="0"/>
                            <a:t> </a:t>
                          </a:r>
                          <a:br>
                            <a:rPr lang="da-DK" sz="800" i="0" baseline="0" dirty="0"/>
                          </a:br>
                          <a:endParaRPr lang="da-DK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Given a set of concepts C, pairwise similarity scores and a partial ordering(&lt;, specificity)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Assumptions: -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⟹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More general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-s: similar to more </a:t>
                          </a:r>
                          <a:r>
                            <a:rPr lang="da-DK" sz="800" i="1" baseline="0" dirty="0"/>
                            <a:t>c</a:t>
                          </a:r>
                          <a:r>
                            <a:rPr lang="da-DK" sz="800" i="0" baseline="0" dirty="0"/>
                            <a:t>-s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Loss function: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baseline="0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(we are requiring: greater similarity -&gt; closer neighbor=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045E7F-EE9D-294B-950A-1855DBE825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239756"/>
                  </p:ext>
                </p:extLst>
              </p:nvPr>
            </p:nvGraphicFramePr>
            <p:xfrm>
              <a:off x="5430850" y="5489807"/>
              <a:ext cx="2341253" cy="401696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341253">
                      <a:extLst>
                        <a:ext uri="{9D8B030D-6E8A-4147-A177-3AD203B41FA5}">
                          <a16:colId xmlns:a16="http://schemas.microsoft.com/office/drawing/2014/main" val="295337657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Learning Continuous Hierarchies in the Lorentz Model of Hyperbolic Geometry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369831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Nickel &amp; Kiela,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1028928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Creating hyperbolic encodings in a Lorentz space instead of a Poincaré space. Defining hierarchies, and producing embeddings from pre-existent similarity scores.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118918"/>
                      </a:ext>
                    </a:extLst>
                  </a:tr>
                  <a:tr h="28769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41" t="-40088" r="-5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985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4DDD12-740E-B845-8D9A-3DBF310E08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15728"/>
                  </p:ext>
                </p:extLst>
              </p:nvPr>
            </p:nvGraphicFramePr>
            <p:xfrm>
              <a:off x="5144378" y="586651"/>
              <a:ext cx="2702973" cy="412656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297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Cross-lingual Knowledge Graph Alignment via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Z.Wang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Starting from 2 Knowledge Graphs in different languages, use GCNs to project entities into a common low-dimensional space, and find equivalent (==close) entities.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In multilingual KGs, cross-lingual links do not cover all the equivalent entities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Core of the training data: pre-aligned entities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KG = (E, R, A, Tr, Ta)  ,</a:t>
                          </a:r>
                          <a:r>
                            <a:rPr lang="da-DK" sz="800" i="0" baseline="0" dirty="0"/>
                            <a:t> with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da-DK" sz="800" i="0" dirty="0"/>
                            <a:t>  and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Convolutional computation to produce the next layer in the GCN: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box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Every entity starts with: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dirty="0"/>
                            <a:t>, rand-initialized,</a:t>
                          </a:r>
                          <a:r>
                            <a:rPr lang="da-DK" sz="800" i="0" baseline="0" dirty="0"/>
                            <a:t> then trained.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i="0" dirty="0"/>
                            <a:t> from the attributes, fixed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(see the complete concatenated form of the Convolutional</a:t>
                          </a:r>
                          <a:r>
                            <a:rPr lang="da-DK" sz="800" i="0" baseline="0" dirty="0"/>
                            <a:t> Computation)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One 2-layer GCN on each language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Connectivity matrix A : a</a:t>
                          </a:r>
                          <a:r>
                            <a:rPr lang="da-DK" sz="800" i="0" baseline="-25000" dirty="0"/>
                            <a:t>ij</a:t>
                          </a:r>
                          <a:r>
                            <a:rPr lang="da-DK" sz="800" i="0" baseline="0" dirty="0"/>
                            <a:t> indicates the influence of entity </a:t>
                          </a:r>
                          <a:r>
                            <a:rPr lang="da-DK" sz="800" i="1" baseline="0" dirty="0"/>
                            <a:t>i</a:t>
                          </a:r>
                          <a:r>
                            <a:rPr lang="da-DK" sz="800" i="0" baseline="0" dirty="0"/>
                            <a:t> on </a:t>
                          </a:r>
                          <a:r>
                            <a:rPr lang="da-DK" sz="800" i="1" baseline="0" dirty="0"/>
                            <a:t>j</a:t>
                          </a:r>
                          <a:r>
                            <a:rPr lang="da-DK" sz="800" i="0" baseline="0" dirty="0"/>
                            <a:t>: 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h𝑒𝑎𝑑𝑠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𝑡𝑟𝑖𝑝𝑙𝑒𝑠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da-DK" sz="80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𝑡𝑎𝑖𝑙𝑠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𝑡𝑟𝑖𝑝𝑙𝑒𝑠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da-DK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2 loss functions </a:t>
                          </a:r>
                          <a:r>
                            <a:rPr lang="da-DK" sz="800" i="1" dirty="0"/>
                            <a:t>L</a:t>
                          </a:r>
                          <a:r>
                            <a:rPr lang="da-DK" sz="800" i="1" baseline="-25000" dirty="0"/>
                            <a:t>s</a:t>
                          </a:r>
                          <a:r>
                            <a:rPr lang="da-DK" sz="800" i="0" dirty="0"/>
                            <a:t> and </a:t>
                          </a:r>
                          <a:r>
                            <a:rPr lang="da-DK" sz="800" i="1" dirty="0"/>
                            <a:t>L</a:t>
                          </a:r>
                          <a:r>
                            <a:rPr lang="da-DK" sz="800" i="1" baseline="-25000" dirty="0"/>
                            <a:t>a</a:t>
                          </a:r>
                          <a:r>
                            <a:rPr lang="da-DK" sz="800" i="0" dirty="0"/>
                            <a:t> , optimized separately, making use of negative examples: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</a:rPr>
                                        <m:t>′)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nary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da-DK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C4DDD12-740E-B845-8D9A-3DBF310E08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015728"/>
                  </p:ext>
                </p:extLst>
              </p:nvPr>
            </p:nvGraphicFramePr>
            <p:xfrm>
              <a:off x="5144378" y="586651"/>
              <a:ext cx="2702973" cy="412656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297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Cross-lingual Knowledge Graph Alignment via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Z.Wang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Starting from 2 Knowledge Graphs in different languages, use GCNs to project entities into a common low-dimensional space, and find equivalent (==close) entities.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1085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69" t="-32927" r="-469" b="-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71D6121-3E5B-3E4D-8D8A-D32CE8A1D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904502"/>
                  </p:ext>
                </p:extLst>
              </p:nvPr>
            </p:nvGraphicFramePr>
            <p:xfrm>
              <a:off x="8388139" y="586650"/>
              <a:ext cx="2702973" cy="425337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297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Triple2Vec: Learning Triple Embeddings from Knowledge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V.Fionda e G.Pirró,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Modifying a standard or KB graph into a Triple Line Graph. Then, computing edge embeddings with a Skip2Gram approach on random walks.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The nodes of a Line Graph G</a:t>
                          </a:r>
                          <a:r>
                            <a:rPr lang="da-DK" sz="800" i="0" baseline="-25000" dirty="0"/>
                            <a:t>L</a:t>
                          </a:r>
                          <a:r>
                            <a:rPr lang="da-DK" sz="800" i="0" dirty="0"/>
                            <a:t> represent the edges of the original graph. We add an edge between 2 of these nodes if the original edges in G shared an endpoint (begin&amp;end in directed graphs)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In the Triple Line Graph, we add the relation labels to the nodes, and we add an edge if there is any point in common in G ( i.e.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≠∅</m:t>
                              </m:r>
                            </m:oMath>
                          </a14:m>
                          <a:r>
                            <a:rPr lang="da-DK" sz="800" i="0" dirty="0"/>
                            <a:t> ) .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The edges are also weighted in [0,1]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For edge weighting: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dirty="0"/>
                            <a:t>Relatedness-based:</a:t>
                          </a:r>
                          <a:br>
                            <a:rPr lang="da-DK" sz="800" i="0" dirty="0"/>
                          </a:br>
                          <a:r>
                            <a:rPr lang="da-DK" sz="800" i="0" dirty="0"/>
                            <a:t>C</a:t>
                          </a:r>
                          <a:r>
                            <a:rPr lang="da-DK" sz="800" i="0" baseline="-25000" dirty="0"/>
                            <a:t>i,j</a:t>
                          </a:r>
                          <a:r>
                            <a:rPr lang="da-DK" sz="800" i="0" dirty="0"/>
                            <a:t> = # of subjects and objects both with p</a:t>
                          </a:r>
                          <a:r>
                            <a:rPr lang="da-DK" sz="800" i="0" baseline="-25000" dirty="0"/>
                            <a:t>i </a:t>
                          </a:r>
                          <a:r>
                            <a:rPr lang="da-DK" sz="800" i="0" baseline="0" dirty="0"/>
                            <a:t>and p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baseline="0" dirty="0"/>
                            <a:t> 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TF(p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0" dirty="0"/>
                            <a:t>, p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baseline="0" dirty="0"/>
                            <a:t>) = log( 1 + </a:t>
                          </a:r>
                          <a:r>
                            <a:rPr lang="da-DK" sz="800" i="0" dirty="0"/>
                            <a:t>C</a:t>
                          </a:r>
                          <a:r>
                            <a:rPr lang="da-DK" sz="800" i="0" baseline="-25000" dirty="0"/>
                            <a:t>i,j</a:t>
                          </a:r>
                          <a:r>
                            <a:rPr lang="da-DK" sz="800" i="0" dirty="0"/>
                            <a:t> </a:t>
                          </a:r>
                          <a:r>
                            <a:rPr lang="da-DK" sz="800" i="0" baseline="0" dirty="0"/>
                            <a:t>)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ITF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ℰ</m:t>
                                          </m:r>
                                        </m:num>
                                        <m:den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|{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 :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sz="800" b="0" i="0" baseline="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da-DK" sz="800" b="0" i="1" baseline="0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</a:rPr>
                                            <m:t>&gt;0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}|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Entries of the co-occurrence matrix at [i,j] = TF*ITF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Relatedness(p</a:t>
                          </a:r>
                          <a:r>
                            <a:rPr lang="da-DK" sz="800" i="0" baseline="-25000" dirty="0"/>
                            <a:t>i</a:t>
                          </a:r>
                          <a:r>
                            <a:rPr lang="da-DK" sz="800" i="0" baseline="0" dirty="0"/>
                            <a:t>, p</a:t>
                          </a:r>
                          <a:r>
                            <a:rPr lang="da-DK" sz="800" i="0" baseline="-25000" dirty="0"/>
                            <a:t>j</a:t>
                          </a:r>
                          <a:r>
                            <a:rPr lang="da-DK" sz="800" i="0" baseline="0" dirty="0"/>
                            <a:t>) = Cosine_sim(M</a:t>
                          </a:r>
                          <a:r>
                            <a:rPr lang="da-DK" sz="800" i="0" baseline="-25000" dirty="0"/>
                            <a:t>[i,:]</a:t>
                          </a:r>
                          <a:r>
                            <a:rPr lang="da-DK" sz="800" i="0" baseline="0" dirty="0"/>
                            <a:t>, M</a:t>
                          </a:r>
                          <a:r>
                            <a:rPr lang="da-DK" sz="800" i="0" baseline="-25000" dirty="0"/>
                            <a:t>[j,:</a:t>
                          </a:r>
                          <a:r>
                            <a:rPr lang="da-DK" sz="800" i="0" baseline="-25000" dirty="0">
                              <a:sym typeface="Wingdings" pitchFamily="2" charset="2"/>
                            </a:rPr>
                            <a:t>]</a:t>
                          </a:r>
                          <a:r>
                            <a:rPr lang="da-DK" sz="800" i="0" baseline="0" dirty="0"/>
                            <a:t>)</a:t>
                          </a:r>
                        </a:p>
                        <a:p>
                          <a:pPr marL="270000" lvl="1" indent="-17145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Centrality-based:</a:t>
                          </a:r>
                          <a:br>
                            <a:rPr lang="da-DK" sz="800" i="0" baseline="0" dirty="0"/>
                          </a:br>
                          <a:r>
                            <a:rPr lang="da-DK" sz="800" i="0" baseline="0" dirty="0"/>
                            <a:t>Current-flow betweenness centrality: # of times the node </a:t>
                          </a:r>
                          <a:r>
                            <a:rPr lang="da-DK" sz="800" i="1" baseline="0" dirty="0"/>
                            <a:t>i</a:t>
                          </a:r>
                          <a:r>
                            <a:rPr lang="da-DK" sz="800" i="0" baseline="0" dirty="0"/>
                            <a:t> lies on a path between 2 other nodes in G</a:t>
                          </a:r>
                          <a:br>
                            <a:rPr lang="da-DK" sz="80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800" b="0" i="1" baseline="-250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𝑛𝑞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𝑐𝑏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da-DK" sz="800" b="0" i="0" baseline="0" dirty="0">
                            <a:ea typeface="Cambria Math" panose="02040503050406030204" pitchFamily="18" charset="0"/>
                          </a:endParaRP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Random walks provide a ‘context’ for each node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dirty="0"/>
                            <a:t>Optimization: Skip-gram with negative sampling</a:t>
                          </a:r>
                          <a:br>
                            <a:rPr lang="da-DK" sz="800" i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𝑠𝑓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𝑛𝑒𝑔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da-DK" sz="800" b="0" i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𝑛𝑒𝑔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a-DK" sz="800" b="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da-DK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71D6121-3E5B-3E4D-8D8A-D32CE8A1D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904502"/>
                  </p:ext>
                </p:extLst>
              </p:nvPr>
            </p:nvGraphicFramePr>
            <p:xfrm>
              <a:off x="8388139" y="586650"/>
              <a:ext cx="2702973" cy="425337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2973">
                      <a:extLst>
                        <a:ext uri="{9D8B030D-6E8A-4147-A177-3AD203B41FA5}">
                          <a16:colId xmlns:a16="http://schemas.microsoft.com/office/drawing/2014/main" val="319121827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Triple2Vec: Learning Triple Embeddings from Knowledge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77914374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V.Fionda e G.Pirró, 2019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46809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Modifying a standard or KB graph into a Triple Line Graph. Then, computing edge embeddings with a Skip2Gram approach on random walks.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907984"/>
                      </a:ext>
                    </a:extLst>
                  </a:tr>
                  <a:tr h="3235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67" t="-31641" b="-16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2412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85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66625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2 (section: GraphNNs)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1FE3D-A196-BD49-B766-F254704C2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05822"/>
                  </p:ext>
                </p:extLst>
              </p:nvPr>
            </p:nvGraphicFramePr>
            <p:xfrm>
              <a:off x="359607" y="746875"/>
              <a:ext cx="12063052" cy="46179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15763">
                      <a:extLst>
                        <a:ext uri="{9D8B030D-6E8A-4147-A177-3AD203B41FA5}">
                          <a16:colId xmlns:a16="http://schemas.microsoft.com/office/drawing/2014/main" val="2261212928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4006826426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601371804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531314042"/>
                        </a:ext>
                      </a:extLst>
                    </a:gridCol>
                  </a:tblGrid>
                  <a:tr h="314525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Neural Networks: A Review of Methods and Application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658051"/>
                      </a:ext>
                    </a:extLst>
                  </a:tr>
                  <a:tr h="259687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J.Zhou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1767379"/>
                      </a:ext>
                    </a:extLst>
                  </a:tr>
                  <a:tr h="399993">
                    <a:tc gridSpan="4">
                      <a:txBody>
                        <a:bodyPr/>
                        <a:lstStyle/>
                        <a:p>
                          <a:r>
                            <a:rPr lang="en-US" sz="800" dirty="0"/>
                            <a:t>A survey/encyclopedia for Graph Neural Networks, mentioning and introducing many models.</a:t>
                          </a:r>
                          <a:br>
                            <a:rPr lang="en-US" sz="800" dirty="0"/>
                          </a:br>
                          <a:r>
                            <a:rPr lang="en-US" sz="800" dirty="0"/>
                            <a:t>References a number of variants of propagation and training, and ways to deal with different graph types.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3246946"/>
                      </a:ext>
                    </a:extLst>
                  </a:tr>
                  <a:tr h="3483436">
                    <a:tc>
                      <a:txBody>
                        <a:bodyPr/>
                        <a:lstStyle/>
                        <a:p>
                          <a:r>
                            <a:rPr lang="en-US" sz="800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Base GNN: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The local transition function f, shared among all nodes, updates the node state: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𝑐𝑜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𝑛𝑒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𝑛𝑒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𝑐𝑜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= features of the edges of v</a:t>
                          </a:r>
                          <a:br>
                            <a:rPr lang="da-DK" sz="800" dirty="0"/>
                          </a:br>
                          <a:r>
                            <a:rPr lang="da-DK" sz="800" baseline="0" dirty="0"/>
                            <a:t>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𝑛𝑒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= states of the neighbouring nodes</a:t>
                          </a:r>
                          <a:br>
                            <a:rPr lang="da-DK" sz="800" dirty="0"/>
                          </a:br>
                          <a:r>
                            <a:rPr lang="da-DK" sz="800" baseline="0" dirty="0"/>
                            <a:t>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𝑛𝑒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= features of the neighbouring nodes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Local output function: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(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We can make f and g into FF-NNs, and learn their parameters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If we stack the vector elements, we operate on matrices, using the global transition and output functions. 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The GNN uses an iterative update over a number of timesteps: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endParaRPr lang="da-DK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On a directed graph: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Source/target</a:t>
                          </a:r>
                          <a:r>
                            <a:rPr lang="da-DK" sz="800" baseline="0" dirty="0"/>
                            <a:t> nodes = parent/children nodes. </a:t>
                          </a:r>
                          <a:r>
                            <a:rPr lang="da-DK" sz="800" dirty="0"/>
                            <a:t>2 kinds of weight matrices, W</a:t>
                          </a:r>
                          <a:r>
                            <a:rPr lang="da-DK" sz="800" baseline="-25000" dirty="0"/>
                            <a:t>p</a:t>
                          </a:r>
                          <a:r>
                            <a:rPr lang="da-DK" sz="800" dirty="0"/>
                            <a:t> and W</a:t>
                          </a:r>
                          <a:r>
                            <a:rPr lang="da-DK" sz="800" baseline="-25000" dirty="0"/>
                            <a:t>c</a:t>
                          </a:r>
                          <a:r>
                            <a:rPr lang="da-DK" sz="800" dirty="0"/>
                            <a:t>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Using also the normalized adjacency matrices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da-DK" sz="800" dirty="0"/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da-DK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∙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endParaRPr lang="da-DK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Heterogeneous graph (different kinds of nodes):</a:t>
                          </a:r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Basic way: node type -&gt; one-hot feature vector, concat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endParaRPr lang="en-US" sz="800" dirty="0"/>
                        </a:p>
                        <a:p>
                          <a:pPr marL="27153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GraphInception (metapath, group the nodes in subgraphs)</a:t>
                          </a:r>
                          <a:endParaRPr lang="en-US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Graphs with edge information: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G2S: Transform the named edges into additional nodes (creating 2 edges + 1 intermediate node), thus obtaining a bipartite graph.</a:t>
                          </a:r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da-DK" sz="800" baseline="-250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⨀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)+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da-DK" sz="800" dirty="0"/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R-GCN: Use different weight matrices to handle the propagation on different kinds of edges.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To reduce the number of parameters, it can apply basis decomposition and block-diagonal decomposition as regularization methods.</a:t>
                          </a:r>
                          <a:br>
                            <a:rPr lang="da-DK" sz="800" dirty="0"/>
                          </a:br>
                          <a:endParaRPr lang="en-US" sz="80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gate / long-term memory</a:t>
                          </a:r>
                        </a:p>
                        <a:p>
                          <a:pPr marL="328680" lvl="1" indent="-228600">
                            <a:buFont typeface="Wingdings" pitchFamily="2" charset="2"/>
                            <a:buChar char="§"/>
                          </a:pPr>
                          <a:r>
                            <a:rPr lang="da-DK" sz="800" dirty="0"/>
                            <a:t>Child-sum Tree-LSTM: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Neighborhood hidden state obtained by summing up the states of the neighbours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𝑁𝑣</m:t>
                              </m:r>
                            </m:oMath>
                          </a14:m>
                          <a:r>
                            <a:rPr lang="da-DK" sz="800" dirty="0"/>
                            <a:t>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From v, each child node k has its own forget gate f</a:t>
                          </a:r>
                          <a:r>
                            <a:rPr lang="da-DK" sz="800" baseline="-25000" dirty="0"/>
                            <a:t>vk</a:t>
                          </a:r>
                          <a:r>
                            <a:rPr lang="da-DK" sz="800" dirty="0"/>
                            <a:t>  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𝑣𝑘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𝑡𝑎𝑛h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acc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da-DK" sz="80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⨀"/>
                                  <m:subHide m:val="on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𝑣𝑘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⨀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nary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⨀"/>
                                  <m:subHide m:val="on"/>
                                  <m:supHide m:val="on"/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Sup>
                                    <m:sSub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da-DK" sz="80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Possible modification: introducing different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da-DK" sz="800" dirty="0"/>
                            <a:t> recurrent matrices for each type m</a:t>
                          </a:r>
                          <a:r>
                            <a:rPr lang="da-DK" sz="800" baseline="0" dirty="0"/>
                            <a:t> of edge v-k</a:t>
                          </a:r>
                          <a:endParaRPr lang="da-DK" sz="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convolution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Spectral methods operate on the graph Laplacian (L=D-A).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Note: all such filters directly depend on the graph structure, and can not be transferred to another graph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dirty="0"/>
                            <a:t>Normalizing the Laplacian + eigenvalue decomposition: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dirty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where: 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800" dirty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It can</a:t>
                          </a:r>
                          <a:r>
                            <a:rPr lang="da-DK" sz="800" baseline="0" dirty="0"/>
                            <a:t> be further developed and simplified</a:t>
                          </a:r>
                          <a:r>
                            <a:rPr lang="da-DK" sz="800" dirty="0"/>
                            <a:t> </a:t>
                          </a:r>
                          <a:br>
                            <a:rPr lang="da-DK" sz="800" dirty="0"/>
                          </a:br>
                          <a:endParaRPr lang="da-DK" sz="800" dirty="0"/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r>
                            <a:rPr lang="da-DK" sz="800" dirty="0"/>
                            <a:t>Non-spectral (spatial) methods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r>
                            <a:rPr lang="en-US" sz="800" dirty="0"/>
                            <a:t>Using</a:t>
                          </a:r>
                          <a:r>
                            <a:rPr lang="en-US" sz="800" baseline="0" dirty="0"/>
                            <a:t> different weight matrices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dirty="0"/>
                            <a:t> for different degrees (…)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r>
                            <a:rPr lang="en-US" sz="800" dirty="0"/>
                            <a:t>GraphSAGE learns aggregator functions: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𝐴𝐺𝐺𝑅𝐸𝐺𝐴𝑇𝐸𝑡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, ∀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∙[</m:t>
                              </m:r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])</m:t>
                              </m:r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3 aggregator</a:t>
                          </a:r>
                          <a:r>
                            <a:rPr lang="da-DK" sz="800" baseline="0" dirty="0"/>
                            <a:t> function are suggested: mean, LSTM (with neighborhood permutation), max-pooling</a:t>
                          </a:r>
                        </a:p>
                        <a:p>
                          <a:pPr marL="540000" lvl="2" indent="-228600">
                            <a:buFont typeface="+mj-lt"/>
                            <a:buAutoNum type="arabicPeriod"/>
                          </a:pPr>
                          <a:endParaRPr lang="da-DK" sz="800" baseline="0" dirty="0"/>
                        </a:p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baseline="0" dirty="0"/>
                            <a:t>Propagation methods: Skip-connection.</a:t>
                          </a:r>
                        </a:p>
                        <a:p>
                          <a:pPr marL="27000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In general, stacking more GNN layers introduces noise from more nodes, and worsens performance, even when using residual connections</a:t>
                          </a:r>
                        </a:p>
                        <a:p>
                          <a:pPr marL="270000" lvl="1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The Jump Knowledge Network allows a node to select from all the intermediate representations, not only the last layer, thus adapting the size of Nv as needed.</a:t>
                          </a:r>
                          <a:br>
                            <a:rPr lang="da-DK" sz="800" baseline="0" dirty="0"/>
                          </a:br>
                          <a:r>
                            <a:rPr lang="da-DK" sz="800" baseline="0" dirty="0"/>
                            <a:t>It experiments with concatenation, max-pooling and LSTM-attention for aggregation</a:t>
                          </a:r>
                          <a:endParaRPr lang="da-DK" sz="800" i="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Wingdings" pitchFamily="2" charset="2"/>
                            <a:buChar char="q"/>
                          </a:pPr>
                          <a:r>
                            <a:rPr lang="da-DK" sz="800" dirty="0"/>
                            <a:t>Propagation methods: attention</a:t>
                          </a:r>
                        </a:p>
                        <a:p>
                          <a:pPr marL="328680" lvl="1" indent="-228600">
                            <a:buFont typeface="Wingdings" pitchFamily="2" charset="2"/>
                            <a:buChar char="§"/>
                          </a:pPr>
                          <a:r>
                            <a:rPr lang="da-DK" sz="800" dirty="0"/>
                            <a:t>Graph Attention Network (GAT):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Computes the hidden state of each node by attending over its neighbours</a:t>
                          </a:r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dirty="0"/>
                            <a:t>Attention coefficient of j to i:</a:t>
                          </a:r>
                          <a:br>
                            <a:rPr lang="da-DK" sz="800" dirty="0"/>
                          </a:br>
                          <a:r>
                            <a:rPr lang="da-DK" sz="8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⁡( 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𝐿𝑒𝑎𝑘𝑦𝑅𝑒𝐿𝑈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d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]))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𝑁𝑖</m:t>
                                      </m:r>
                                    </m:sub>
                                    <m:sup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⁡( 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𝐿𝑒𝑎𝑘𝑦𝑅𝑒𝐿𝑈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["/>
                                          <m:endChr m:val="|"/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</m:d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]))</m:t>
                                      </m:r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da-DK" sz="800" baseline="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Output of node i:</a:t>
                          </a:r>
                          <a:br>
                            <a:rPr lang="da-DK" sz="800" baseline="0" dirty="0"/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a-DK" sz="800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 ∈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𝑁𝑖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a-DK" sz="800" baseline="0" dirty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aseline="0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a-DK" sz="800" baseline="0" dirty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endParaRPr lang="da-DK" sz="800" baseline="0" dirty="0"/>
                        </a:p>
                        <a:p>
                          <a:pPr marL="540000" lvl="2" indent="-2286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aseline="0" dirty="0"/>
                            <a:t>Can also utilize multi-head attention: concatenate or average to create the output representations</a:t>
                          </a:r>
                        </a:p>
                        <a:p>
                          <a:pPr marL="328680" lvl="1" indent="-228600">
                            <a:buFont typeface="+mj-lt"/>
                            <a:buAutoNum type="arabicPeriod"/>
                          </a:pP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Definition of the Message Passing Framework:</a:t>
                          </a:r>
                          <a:br>
                            <a:rPr lang="en-US" sz="80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 ∈</m:t>
                                      </m:r>
                                      <m:r>
                                        <a:rPr lang="da-DK" sz="800" dirty="0">
                                          <a:latin typeface="Cambria Math" panose="02040503050406030204" pitchFamily="18" charset="0"/>
                                        </a:rPr>
                                        <m:t>𝑀𝑖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da-DK" sz="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  <m:r>
                                            <a:rPr lang="da-DK" sz="800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da-DK" sz="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dirty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oMath>
                          </a14:m>
                          <a:br>
                            <a:rPr lang="da-DK" sz="800" dirty="0"/>
                          </a:br>
                          <a:r>
                            <a:rPr lang="da-DK" sz="800" dirty="0"/>
                            <a:t>incoming messages, of the form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(∙,∙)</m:t>
                              </m:r>
                            </m:oMath>
                          </a14:m>
                          <a:r>
                            <a:rPr lang="da-DK" sz="800" dirty="0"/>
                            <a:t>, are accumulated and then passed through an element-wise activation function (eg. ReLU) ;</a:t>
                          </a:r>
                          <a:r>
                            <a:rPr lang="da-DK" sz="800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dirty="0"/>
                            <a:t> could also simply be </a:t>
                          </a:r>
                          <a14:m>
                            <m:oMath xmlns:m="http://schemas.openxmlformats.org/officeDocument/2006/math"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a-DK" sz="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a-DK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dirty="0"/>
                          </a:b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GraphSAGE directly samples neighbors for each node. FastGCN samples the receptive field for each layer, using an importance coefficient</a:t>
                          </a:r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endParaRPr lang="en-US" sz="800" dirty="0"/>
                        </a:p>
                        <a:p>
                          <a:pPr marL="172800" lvl="0" indent="-172800">
                            <a:buFont typeface="Wingdings" pitchFamily="2" charset="2"/>
                            <a:buChar char="q"/>
                          </a:pPr>
                          <a:r>
                            <a:rPr lang="en-US" sz="800" dirty="0"/>
                            <a:t>Open problems: shallow structure, dynamic graphs, generating graphs from raw data in nonstructural scenarios, scalability (eg. Each node has its own neighborhood structure, batches can not be applied; the graph Laplacian is unfeasible with ~10</a:t>
                          </a:r>
                          <a:r>
                            <a:rPr lang="en-US" sz="800" baseline="30000" dirty="0"/>
                            <a:t>6</a:t>
                          </a:r>
                          <a:r>
                            <a:rPr lang="en-US" sz="800" dirty="0"/>
                            <a:t> edges…)</a:t>
                          </a:r>
                          <a:endParaRPr lang="en-US" sz="8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5182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1B1FE3D-A196-BD49-B766-F254704C2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05822"/>
                  </p:ext>
                </p:extLst>
              </p:nvPr>
            </p:nvGraphicFramePr>
            <p:xfrm>
              <a:off x="359607" y="746875"/>
              <a:ext cx="12063052" cy="461796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015763">
                      <a:extLst>
                        <a:ext uri="{9D8B030D-6E8A-4147-A177-3AD203B41FA5}">
                          <a16:colId xmlns:a16="http://schemas.microsoft.com/office/drawing/2014/main" val="2261212928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4006826426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601371804"/>
                        </a:ext>
                      </a:extLst>
                    </a:gridCol>
                    <a:gridCol w="3015763">
                      <a:extLst>
                        <a:ext uri="{9D8B030D-6E8A-4147-A177-3AD203B41FA5}">
                          <a16:colId xmlns:a16="http://schemas.microsoft.com/office/drawing/2014/main" val="2531314042"/>
                        </a:ext>
                      </a:extLst>
                    </a:gridCol>
                  </a:tblGrid>
                  <a:tr h="314525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 Neural Networks: A Review of Methods and Application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658051"/>
                      </a:ext>
                    </a:extLst>
                  </a:tr>
                  <a:tr h="259687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J.Zhou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1767379"/>
                      </a:ext>
                    </a:extLst>
                  </a:tr>
                  <a:tr h="399993">
                    <a:tc gridSpan="4">
                      <a:txBody>
                        <a:bodyPr/>
                        <a:lstStyle/>
                        <a:p>
                          <a:r>
                            <a:rPr lang="en-US" sz="800" dirty="0"/>
                            <a:t>A survey/encyclopedia for Graph Neural Networks, mentioning and introducing many models.</a:t>
                          </a:r>
                          <a:br>
                            <a:rPr lang="en-US" sz="800" dirty="0"/>
                          </a:br>
                          <a:r>
                            <a:rPr lang="en-US" sz="800" dirty="0"/>
                            <a:t>References a number of variants of propagation and training, and ways to deal with different graph types.</a:t>
                          </a:r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800" b="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3246946"/>
                      </a:ext>
                    </a:extLst>
                  </a:tr>
                  <a:tr h="3643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0" t="-26736" r="-299580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420" t="-26736" r="-199580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66" t="-26736" r="-100422" b="-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26736" b="-3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182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4799549-2808-F147-BE97-109FEDCB4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544119"/>
                  </p:ext>
                </p:extLst>
              </p:nvPr>
            </p:nvGraphicFramePr>
            <p:xfrm>
              <a:off x="359608" y="5629084"/>
              <a:ext cx="2197962" cy="38745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97962">
                      <a:extLst>
                        <a:ext uri="{9D8B030D-6E8A-4147-A177-3AD203B41FA5}">
                          <a16:colId xmlns:a16="http://schemas.microsoft.com/office/drawing/2014/main" val="270818230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Modeling Relational Data with 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1823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Schlichtkrull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4396449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Introduces the relational-GCN, that operates on a graph with directed, labeled edges such as a KB.</a:t>
                          </a:r>
                        </a:p>
                        <a:p>
                          <a:r>
                            <a:rPr lang="en-US" sz="800" b="0" i="1" dirty="0"/>
                            <a:t>Also applies r-GCN to node classification and link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974286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For entity classification: the R-GCN creates node representations -&gt; apply softmax (update&amp;optimize with cross-entropy loss)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For link prediction: Encoder to create node representations -&gt; Decoder, using DistMult factorization to predict the labeled edges</a:t>
                          </a:r>
                          <a:br>
                            <a:rPr lang="da-DK" sz="800" i="0" dirty="0"/>
                          </a:br>
                          <a:endParaRPr lang="en-US" sz="800" i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dirty="0"/>
                            <a:t>In R-GCN, the update to a node state will be:</a:t>
                          </a:r>
                          <a:br>
                            <a:rPr lang="en-US" sz="800" i="0" dirty="0"/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da-DK" sz="800" b="0" i="1" baseline="-2500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𝑖𝑟</m:t>
                                          </m:r>
                                        </m:den>
                                      </m:f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r>
                                <a:rPr lang="da-DK" sz="8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dirty="0"/>
                            <a:t>  </a:t>
                          </a:r>
                          <a:br>
                            <a:rPr lang="en-US" sz="800" i="0" dirty="0"/>
                          </a:br>
                          <a:r>
                            <a:rPr lang="en-US" sz="800" i="0" dirty="0"/>
                            <a:t>A</a:t>
                          </a:r>
                          <a:r>
                            <a:rPr lang="en-US" sz="800" i="0" baseline="0" dirty="0"/>
                            <a:t> Layer update evaluates the above equation in parallel for every node</a:t>
                          </a:r>
                          <a:br>
                            <a:rPr lang="en-US" sz="800" i="0" baseline="0" dirty="0"/>
                          </a:br>
                          <a:endParaRPr lang="en-US" sz="80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Regularization through </a:t>
                          </a:r>
                          <a:r>
                            <a:rPr lang="en-US" sz="800" i="1" baseline="0" dirty="0"/>
                            <a:t>basis decomposition</a:t>
                          </a:r>
                          <a:r>
                            <a:rPr lang="en-US" sz="800" i="0" baseline="0" dirty="0"/>
                            <a:t>:</a:t>
                          </a:r>
                          <a:br>
                            <a:rPr lang="en-US" sz="800" i="0" baseline="0" dirty="0"/>
                          </a:br>
                          <a:r>
                            <a:rPr lang="en-US" sz="800" i="0" baseline="0" dirty="0"/>
                            <a:t> At each layer,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da-DK" sz="800" b="0" i="0" baseline="0" dirty="0"/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baseline="0" dirty="0"/>
                            <a:t>Regularization, </a:t>
                          </a:r>
                          <a:r>
                            <a:rPr lang="en-US" sz="800" i="1" baseline="0" dirty="0"/>
                            <a:t>block-diagonal decomposition</a:t>
                          </a:r>
                          <a:r>
                            <a:rPr lang="en-US" sz="800" i="0" baseline="0" dirty="0"/>
                            <a:t>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baseline="0" dirty="0"/>
                            <a:t> 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baseline="0" dirty="0"/>
                            <a:t> is block-diagonal,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da-DK" sz="800" b="0" i="0" baseline="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800" i="0" baseline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9099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4799549-2808-F147-BE97-109FEDCB4D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544119"/>
                  </p:ext>
                </p:extLst>
              </p:nvPr>
            </p:nvGraphicFramePr>
            <p:xfrm>
              <a:off x="359608" y="5629084"/>
              <a:ext cx="2197962" cy="387453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97962">
                      <a:extLst>
                        <a:ext uri="{9D8B030D-6E8A-4147-A177-3AD203B41FA5}">
                          <a16:colId xmlns:a16="http://schemas.microsoft.com/office/drawing/2014/main" val="27081823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Modeling Relational Data with Graph Convolutional Networks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41823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Schlichtkrull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43964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Introduces the relational-GCN, that operates on a graph with directed, labeled edges such as a KB.</a:t>
                          </a:r>
                        </a:p>
                        <a:p>
                          <a:r>
                            <a:rPr lang="en-US" sz="800" b="0" i="1" dirty="0"/>
                            <a:t>Also applies r-GCN to node classification and link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9742862"/>
                      </a:ext>
                    </a:extLst>
                  </a:tr>
                  <a:tr h="26126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5" t="-490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90995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6F2005-4AF2-D746-9A2D-51D5A2F90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49208"/>
              </p:ext>
            </p:extLst>
          </p:nvPr>
        </p:nvGraphicFramePr>
        <p:xfrm>
          <a:off x="2557571" y="5628535"/>
          <a:ext cx="1519416" cy="2359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9416">
                  <a:extLst>
                    <a:ext uri="{9D8B030D-6E8A-4147-A177-3AD203B41FA5}">
                      <a16:colId xmlns:a16="http://schemas.microsoft.com/office/drawing/2014/main" val="2708182301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Modeling Relational Data with Graph Convolutional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General idea, applicable to different types of GNN: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What about building the output not only from the last layer, but from a weighted combination of all the layers?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(Following the mechanism used in ELMo)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This would solve the problem of being unable to build GNNs with many layers, because the last ones aggregate information from a too large neighbourhood and introduce noise.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396449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endParaRPr lang="en-US" sz="80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9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87D066B-6543-CC4D-951C-F7A4412BB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00981"/>
                  </p:ext>
                </p:extLst>
              </p:nvPr>
            </p:nvGraphicFramePr>
            <p:xfrm>
              <a:off x="4652404" y="5631366"/>
              <a:ext cx="2477167" cy="38988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Graph-to-Sequence Learning using Gated GNNs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Beck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 an encoder(GGNN)+decoder on the graph and generate a text sequence (e.g.: Abstract Meaning Representation, syntactic Machine Translation)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Input graph G={V, E, L</a:t>
                          </a:r>
                          <a:r>
                            <a:rPr lang="da-DK" sz="800" i="0" baseline="-25000" dirty="0"/>
                            <a:t>V</a:t>
                          </a:r>
                          <a:r>
                            <a:rPr lang="da-DK" sz="800" i="0" baseline="0" dirty="0"/>
                            <a:t>, L</a:t>
                          </a:r>
                          <a:r>
                            <a:rPr lang="da-DK" sz="800" i="0" baseline="-25000" dirty="0"/>
                            <a:t>E</a:t>
                          </a:r>
                          <a:r>
                            <a:rPr lang="da-DK" sz="800" i="0" baseline="0" dirty="0"/>
                            <a:t>} with embeddings X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baseline="0" dirty="0"/>
                            <a:t>GGNN: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da-DK" sz="800" i="0" baseline="0" dirty="0"/>
                            <a:t>Reset gate: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box>
                                <m:box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𝑁𝑣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box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Update gate: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box>
                                <m:box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box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Hidden state:</a:t>
                          </a:r>
                          <a:br>
                            <a:rPr lang="en-US" sz="800" i="0" baseline="0" dirty="0"/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𝑁𝑣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⨀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da-DK" sz="800" b="0" i="1" baseline="0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𝑙𝑒</m:t>
                                      </m:r>
                                    </m:sub>
                                  </m:s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800" i="0" baseline="0" dirty="0"/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baseline="0" dirty="0"/>
                            <a:t>Output: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da-DK" sz="80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a-DK" sz="800" i="1" baseline="0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  <m:acc>
                                <m:accPr>
                                  <m:chr m:val="̃"/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acc>
                            </m:oMath>
                          </a14:m>
                          <a:endParaRPr lang="en-US" sz="800" i="0" baseline="0" dirty="0"/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Attention and decoder are standard Seq2Seq: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bilinear attention, + 2-layers LSTM as decoder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Adding self-loop and reverse edges, with specific labels.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 Graph is now undirected  Adding positional encoding, learned ints (</a:t>
                          </a:r>
                          <a14:m>
                            <m:oMath xmlns:m="http://schemas.openxmlformats.org/officeDocument/2006/math">
                              <m:r>
                                <a:rPr lang="en-US" sz="80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Wingdings" pitchFamily="2" charset="2"/>
                                </a:rPr>
                                <m:t>≅</m:t>
                              </m:r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itchFamily="2" charset="2"/>
                            </a:rPr>
                            <a:t> dist. from root) 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Transformation of G into a Levi Graph: turn labeled edges into additional nodes. The remaining labels are: {default, self, reverse}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Note: with the LeviGraph transformation, edges end up sharing the same embedding space as nodes.This may be intended, or suboptimal (see Weave Module Networks for a solution?)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1922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87D066B-6543-CC4D-951C-F7A4412BB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00981"/>
                  </p:ext>
                </p:extLst>
              </p:nvPr>
            </p:nvGraphicFramePr>
            <p:xfrm>
              <a:off x="4652404" y="5631366"/>
              <a:ext cx="2477167" cy="3898875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7716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Graph-to-Sequence Learning using Gated GNNs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Beck et al., 2018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Apply an encoder(GGNN)+decoder on the graph and generate a text sequence (e.g.: Abstract Meaning Representation, syntactic Machine Translation)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411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0" t="-38421" b="-2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Note: with the LeviGraph transformation, edges end up sharing the same embedding space as nodes.This may be intended, or suboptimal (see Weave Module Networks for a solution?)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1922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E3CA843-89E5-C04F-9850-46D3C3DC7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077281"/>
                  </p:ext>
                </p:extLst>
              </p:nvPr>
            </p:nvGraphicFramePr>
            <p:xfrm>
              <a:off x="7601860" y="5633166"/>
              <a:ext cx="2518417" cy="371108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41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graphSAGE: Inductive Representation Learning on Large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Hamilton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Learning aggregations functions and weight matrices to compute node embeddings. K iterations of a GCN. Can also generalize to unseen/added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Embedding generation (/inference/ forward prop.):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 iterations / “search depths” / proto-layers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 have already learned K aggregator f.s and W-s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At a given depth level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for each node </a:t>
                          </a:r>
                          <a:r>
                            <a:rPr lang="en-US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: 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a-DK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a-DK" sz="80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𝐴𝐺𝐺𝑅𝐸𝐺𝐴𝑇𝐸</m:t>
                              </m:r>
                              <m:r>
                                <a:rPr lang="da-DK" sz="800" b="0" i="1" kern="1200" baseline="-250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endChr m:val="}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{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 ∀ 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𝐶𝑂𝑁𝐶𝐴𝑇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;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da-DK" sz="80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(then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/||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||; the output is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da-DK" sz="800" b="0" i="0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) </a:t>
                          </a:r>
                        </a:p>
                        <a:p>
                          <a:pPr marL="270000" lvl="1" indent="-1440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 N</a:t>
                          </a:r>
                          <a:r>
                            <a:rPr lang="en-US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 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we sample a fixed-size set of neighbors, to manage the amount of computation</a:t>
                          </a: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Training the aggregate f.s and the W-s: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graph-based loss function pushes close/distant nodes to have similar/dissimilar reps.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:</a:t>
                          </a:r>
                          <a:b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𝐺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=−</m:t>
                              </m:r>
                              <m:func>
                                <m:funcPr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a-DK" sz="800" b="0" i="0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∙</m:t>
                              </m:r>
                              <m:r>
                                <a:rPr lang="el-GR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a-DK" sz="800" b="0" i="0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ctrlPr>
                                                <a:rPr lang="da-DK" sz="800" b="0" i="1" kern="1200" baseline="0" dirty="0">
                                                  <a:solidFill>
                                                    <a:schemeClr val="dk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𝑢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a-DK" sz="800" b="0" i="1" kern="1200" baseline="0" dirty="0">
                                                      <a:solidFill>
                                                        <a:schemeClr val="dk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occurs near </a:t>
                          </a:r>
                          <a:r>
                            <a:rPr lang="da-DK" sz="800" i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</a:t>
                          </a:r>
                          <a:r>
                            <a:rPr lang="da-DK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 a fixed-length random walk)</a:t>
                          </a:r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172800" lvl="0" indent="-1728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Aggregator functions: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 (doesn’t need concatenation)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LSTM (must randomly permute input nodes in N</a:t>
                          </a:r>
                          <a:r>
                            <a:rPr lang="en-US" sz="800" i="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  <a:p>
                          <a:pPr marL="252000" lvl="1" indent="-172800">
                            <a:buFont typeface="Courier New" panose="02070309020205020404" pitchFamily="49" charset="0"/>
                            <a:buChar char="o"/>
                          </a:pPr>
                          <a:r>
                            <a:rPr lang="en-US" sz="800" i="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Pooling: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80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𝑒𝑙𝑒𝑚𝑠</m:t>
                                  </m:r>
                                </m:sub>
                              </m:sSub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𝑝𝑜𝑜𝑙</m:t>
                                          </m:r>
                                        </m:sub>
                                      </m:s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𝑢</m:t>
                                          </m:r>
                                        </m:sub>
                                        <m:sup>
                                          <m:r>
                                            <a:rPr lang="da-DK" sz="800" b="0" i="1" kern="1200" baseline="0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∀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  <m:r>
                                    <a:rPr lang="da-DK" sz="800" b="0" i="1" kern="1200" baseline="0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da-DK" sz="800" b="0" i="1" kern="1200" baseline="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a-DK" sz="800" b="0" i="1" kern="1200" baseline="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sz="800" i="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E3CA843-89E5-C04F-9850-46D3C3DC75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2077281"/>
                  </p:ext>
                </p:extLst>
              </p:nvPr>
            </p:nvGraphicFramePr>
            <p:xfrm>
              <a:off x="7601860" y="5633166"/>
              <a:ext cx="2518417" cy="371108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518417">
                      <a:extLst>
                        <a:ext uri="{9D8B030D-6E8A-4147-A177-3AD203B41FA5}">
                          <a16:colId xmlns:a16="http://schemas.microsoft.com/office/drawing/2014/main" val="315297058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graphSAGE: Inductive Representation Learning on Large Graphs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65926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i="0" dirty="0"/>
                            <a:t>By Hamilton et al., 2017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0359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Learning aggregations functions and weight matrices to compute node embeddings. K iterations of a GCN. Can also generalize to unseen/added nodes.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4703972"/>
                      </a:ext>
                    </a:extLst>
                  </a:tr>
                  <a:tr h="2693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3" t="-37559" r="-5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0113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221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14010</TotalTime>
  <Words>5226</Words>
  <Application>Microsoft Macintosh PowerPoint</Application>
  <PresentationFormat>A3 Paper (297x420 mm)</PresentationFormat>
  <Paragraphs>753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Neural Language models</vt:lpstr>
      <vt:lpstr>Transformer instruments</vt:lpstr>
      <vt:lpstr>Transfer Learning</vt:lpstr>
      <vt:lpstr>On Word Embeddings and Transfer Learning</vt:lpstr>
      <vt:lpstr>Perplexity &amp; other misc items</vt:lpstr>
      <vt:lpstr>Research Direction 1: FRAGE and subsequent work</vt:lpstr>
      <vt:lpstr>Research Direction 2 (section: Dictionaries)</vt:lpstr>
      <vt:lpstr>Research Direction 2 (section: Knowledge bases &amp; hyperbolic embeddings)</vt:lpstr>
      <vt:lpstr>Research Direction 2 (section: GraphNNs)</vt:lpstr>
      <vt:lpstr>PowerPoint Presentation</vt:lpstr>
      <vt:lpstr>Map: Neural Machine Translation</vt:lpstr>
      <vt:lpstr>Map: N-grams and statistical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resources</dc:title>
  <dc:creator>Andrea Lekkas</dc:creator>
  <cp:lastModifiedBy>Andrea Lekkas</cp:lastModifiedBy>
  <cp:revision>1070</cp:revision>
  <dcterms:created xsi:type="dcterms:W3CDTF">2019-05-06T12:01:55Z</dcterms:created>
  <dcterms:modified xsi:type="dcterms:W3CDTF">2019-07-22T09:14:49Z</dcterms:modified>
</cp:coreProperties>
</file>