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29"/>
  </p:normalViewPr>
  <p:slideViewPr>
    <p:cSldViewPr snapToGrid="0" snapToObjects="1">
      <p:cViewPr>
        <p:scale>
          <a:sx n="185" d="100"/>
          <a:sy n="185" d="100"/>
        </p:scale>
        <p:origin x="-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862-E4BE-7749-9FD3-F915DE894E96}" type="datetimeFigureOut"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9723-BDA6-9141-BA20-96CA5EB105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8AD47-A75E-DB43-A7A5-B5682A14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9071"/>
              </p:ext>
            </p:extLst>
          </p:nvPr>
        </p:nvGraphicFramePr>
        <p:xfrm>
          <a:off x="10085478" y="931652"/>
          <a:ext cx="2262833" cy="1237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8287059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Word2Sense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549513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A.Panigrahi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795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18619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69752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504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5E43334-C115-F54E-8C26-224EBEBA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Multi-sense Word 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BCB5F1B-3E55-7140-9638-1498070C9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782118"/>
                  </p:ext>
                </p:extLst>
              </p:nvPr>
            </p:nvGraphicFramePr>
            <p:xfrm>
              <a:off x="453289" y="931652"/>
              <a:ext cx="2262833" cy="50677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3">
                      <a:extLst>
                        <a:ext uri="{9D8B030D-6E8A-4147-A177-3AD203B41FA5}">
                          <a16:colId xmlns:a16="http://schemas.microsoft.com/office/drawing/2014/main" val="2204811568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Multi-Prototype Vector-Space Models of Word Meaning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646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J.Reisinger &amp; R.J. Mooney, 2010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541369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Represent contexts as feature vectors, and compute cluster centroids to define the senses.</a:t>
                          </a:r>
                        </a:p>
                        <a:p>
                          <a:r>
                            <a:rPr lang="en-US" sz="800" b="0" i="1" dirty="0"/>
                            <a:t>Introduces multi-sense word similarity measures.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1727173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First, a word’s contexts </a:t>
                          </a:r>
                          <a:r>
                            <a:rPr lang="en-US" sz="800" i="1" dirty="0"/>
                            <a:t>v(c)</a:t>
                          </a:r>
                          <a:r>
                            <a:rPr lang="en-US" sz="800" i="0" dirty="0"/>
                            <a:t> are clustered. Then, we collect the resulting cluster centroids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oMath>
                          </a14:m>
                          <a:endParaRPr lang="da-DK" sz="800" b="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Context feature vectors </a:t>
                          </a:r>
                          <a:r>
                            <a:rPr lang="en-US" sz="800" i="1" dirty="0"/>
                            <a:t>v(c) </a:t>
                          </a:r>
                          <a:r>
                            <a:rPr lang="en-US" sz="800" i="0" dirty="0"/>
                            <a:t>are based on features </a:t>
                          </a:r>
                          <a:r>
                            <a:rPr lang="en-US" sz="800" i="1" dirty="0"/>
                            <a:t>I(c,f)</a:t>
                          </a:r>
                          <a:r>
                            <a:rPr lang="en-US" sz="800" i="0" dirty="0"/>
                            <a:t> (can be </a:t>
                          </a:r>
                          <a:r>
                            <a:rPr lang="en-US" sz="800" i="1" dirty="0"/>
                            <a:t>tf-idf</a:t>
                          </a:r>
                          <a:r>
                            <a:rPr lang="en-US" sz="800" i="0" dirty="0"/>
                            <a:t> 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800" i="0" dirty="0"/>
                            <a:t> 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Clustering method: movMF (mixture of von Mises-Fisher distributions). Uses cosine similarity + a concentration parameter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clusters are not directly &amp; immediately the word senses.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Measures of multi-sense word similarity: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AvgSim: average from all pairs of prototype vectors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∙⋯</m:t>
                                  </m:r>
                                </m:e>
                              </m:d>
                            </m:oMath>
                          </a14:m>
                          <a:endParaRPr lang="en-US" sz="800" i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MaxSim: maximum among all pairwise sims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AvgSimC: 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eqArr>
                                            <m:eqArr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)∙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))</m:t>
                                              </m:r>
                                            </m:e>
                                          </m:eqAr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It is possible to join some small/close clusters, to have fewer prototypes/senses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7193357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Notes</a:t>
                          </a:r>
                          <a:r>
                            <a:rPr lang="en-GB" sz="800" dirty="0"/>
                            <a:t>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The model was trained 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Wikipedia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Gigaword Corpus, 3</a:t>
                          </a:r>
                          <a:r>
                            <a:rPr lang="en-GB" sz="800" baseline="30000" dirty="0"/>
                            <a:t>rd</a:t>
                          </a:r>
                          <a:r>
                            <a:rPr lang="en-GB" sz="800" dirty="0"/>
                            <a:t> Edition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Evaluation: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WS-353, Spearman’s correlation </a:t>
                          </a:r>
                          <a:r>
                            <a:rPr lang="el-GR" sz="800" dirty="0"/>
                            <a:t>ρ </a:t>
                          </a:r>
                          <a:r>
                            <a:rPr lang="en-GB" sz="800" dirty="0"/>
                            <a:t>on 100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Manual: Predicting near syonyms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Observation: variance in the prototype similarities may be found to correlate with inter-annotator disagreement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68245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BCB5F1B-3E55-7140-9638-1498070C9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782118"/>
                  </p:ext>
                </p:extLst>
              </p:nvPr>
            </p:nvGraphicFramePr>
            <p:xfrm>
              <a:off x="453289" y="931652"/>
              <a:ext cx="2262833" cy="50677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3">
                      <a:extLst>
                        <a:ext uri="{9D8B030D-6E8A-4147-A177-3AD203B41FA5}">
                          <a16:colId xmlns:a16="http://schemas.microsoft.com/office/drawing/2014/main" val="220481156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Multi-Prototype Vector-Space Models of Word Meaning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646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J.Reisinger &amp; R.J. Mooney, 2010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54136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Represent contexts as feature vectors, and compute cluster centroids to define the senses.</a:t>
                          </a:r>
                        </a:p>
                        <a:p>
                          <a:r>
                            <a:rPr lang="en-US" sz="800" b="0" i="1" dirty="0"/>
                            <a:t>Introduces multi-sense word similarity measures.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1727173"/>
                      </a:ext>
                    </a:extLst>
                  </a:tr>
                  <a:tr h="2739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7327" r="-559" b="-47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3357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Notes</a:t>
                          </a:r>
                          <a:r>
                            <a:rPr lang="en-GB" sz="800" dirty="0"/>
                            <a:t>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The model was trained 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Wikipedia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Gigaword Corpus, 3</a:t>
                          </a:r>
                          <a:r>
                            <a:rPr lang="en-GB" sz="800" baseline="30000" dirty="0"/>
                            <a:t>rd</a:t>
                          </a:r>
                          <a:r>
                            <a:rPr lang="en-GB" sz="800" dirty="0"/>
                            <a:t> Edition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Evaluation: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WS-353, Spearman’s correlation </a:t>
                          </a:r>
                          <a:r>
                            <a:rPr lang="el-GR" sz="800" dirty="0"/>
                            <a:t>ρ </a:t>
                          </a:r>
                          <a:r>
                            <a:rPr lang="en-GB" sz="800" dirty="0"/>
                            <a:t>on 100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Manual: Predicting near syonyms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Observation: variance in the prototype similarities may be found to correlate with inter-annotator disagreement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68245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232415-A713-8B4F-91E1-9E71CD528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96352"/>
                  </p:ext>
                </p:extLst>
              </p:nvPr>
            </p:nvGraphicFramePr>
            <p:xfrm>
              <a:off x="3163309" y="931652"/>
              <a:ext cx="2323091" cy="664669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23091">
                      <a:extLst>
                        <a:ext uri="{9D8B030D-6E8A-4147-A177-3AD203B41FA5}">
                          <a16:colId xmlns:a16="http://schemas.microsoft.com/office/drawing/2014/main" val="318287059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ImprovingWord Representations via Global Context and MultipleWord Prototypes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4549513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Eric H. Huang et al., 2012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8795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Neural instrument to create single-prototype embeddings from local + doc-global information. Then, clustering and re-training to obtain multi-sense embeddings. Introduces dataset of Word Similarity in Context.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118619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2 phases: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1) Produce single-prototype word embeddings, from both local and doc-global information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2) Use our learned single-prototype embeddings to represent each context window, and then cluster to get the senses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Training objective: quasi-LM, compute a high score for the next word in a local sequence of text </a:t>
                          </a:r>
                          <a:r>
                            <a:rPr lang="en-US" sz="800" i="1" dirty="0"/>
                            <a:t>s, </a:t>
                          </a:r>
                          <a:r>
                            <a:rPr lang="en-US" sz="800" i="0" dirty="0"/>
                            <a:t>in the document </a:t>
                          </a:r>
                          <a:r>
                            <a:rPr lang="en-US" sz="800" i="1" dirty="0"/>
                            <a:t>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We want the score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800" i="0" dirty="0"/>
                            <a:t> for any other word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da-DK" sz="800" b="0" i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Local context NN: the input is the list of embedding vectors </a:t>
                          </a:r>
                          <a:r>
                            <a:rPr lang="en-US" sz="800" i="1" dirty="0"/>
                            <a:t>[x</a:t>
                          </a:r>
                          <a:r>
                            <a:rPr lang="en-US" sz="800" i="1" baseline="-25000" dirty="0"/>
                            <a:t>1</a:t>
                          </a:r>
                          <a:r>
                            <a:rPr lang="en-US" sz="800" i="1" dirty="0"/>
                            <a:t>,…,x</a:t>
                          </a:r>
                          <a:r>
                            <a:rPr lang="en-US" sz="800" i="1" baseline="-25000" dirty="0"/>
                            <a:t>m</a:t>
                          </a:r>
                          <a:r>
                            <a:rPr lang="en-US" sz="800" i="1" dirty="0"/>
                            <a:t>], </a:t>
                          </a:r>
                          <a:r>
                            <a:rPr lang="en-US" sz="800" i="0" dirty="0"/>
                            <a:t>taken from the matrix </a:t>
                          </a:r>
                          <a:r>
                            <a:rPr lang="en-US" sz="800" i="1" dirty="0"/>
                            <a:t>L</a:t>
                          </a:r>
                          <a:r>
                            <a:rPr lang="en-US" sz="800" i="0" dirty="0"/>
                            <a:t> that gets updated. Then, a FF-NN with 1 hidden layer (-&gt; 2 weights matrices </a:t>
                          </a:r>
                          <a:r>
                            <a:rPr lang="en-US" sz="800" i="1" dirty="0"/>
                            <a:t>W</a:t>
                          </a:r>
                          <a:r>
                            <a:rPr lang="en-US" sz="800" i="1" baseline="-25000" dirty="0"/>
                            <a:t>1</a:t>
                          </a:r>
                          <a:r>
                            <a:rPr lang="en-US" sz="800" i="0" dirty="0"/>
                            <a:t> and </a:t>
                          </a:r>
                          <a:r>
                            <a:rPr lang="en-US" sz="800" i="1" dirty="0"/>
                            <a:t>W</a:t>
                          </a:r>
                          <a:r>
                            <a:rPr lang="en-US" sz="800" i="1" baseline="-25000" dirty="0"/>
                            <a:t>2</a:t>
                          </a:r>
                          <a:r>
                            <a:rPr lang="en-US" sz="800" i="0" dirty="0"/>
                            <a:t>) is applied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Global NN: a document is represented as the </a:t>
                          </a:r>
                          <a:r>
                            <a:rPr lang="en-US" sz="800" i="1" dirty="0"/>
                            <a:t>tf-idf</a:t>
                          </a:r>
                          <a:r>
                            <a:rPr lang="en-US" sz="800" i="0" dirty="0"/>
                            <a:t> weighted average of all its word vectors.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Then, FF-NN on </a:t>
                          </a:r>
                          <a:r>
                            <a:rPr lang="en-US" sz="800" i="1" dirty="0"/>
                            <a:t>[c;x</a:t>
                          </a:r>
                          <a:r>
                            <a:rPr lang="en-US" sz="800" i="1" baseline="-25000" dirty="0"/>
                            <a:t>m</a:t>
                          </a:r>
                          <a:r>
                            <a:rPr lang="en-US" sz="800" i="1" dirty="0"/>
                            <a:t>]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Finally, </a:t>
                          </a:r>
                          <a:r>
                            <a:rPr lang="en-US" sz="800" i="1" dirty="0"/>
                            <a:t>score = score</a:t>
                          </a:r>
                          <a:r>
                            <a:rPr lang="en-US" sz="800" i="1" baseline="-25000" dirty="0"/>
                            <a:t>local</a:t>
                          </a:r>
                          <a:r>
                            <a:rPr lang="en-US" sz="800" i="1" dirty="0"/>
                            <a:t> + score</a:t>
                          </a:r>
                          <a:r>
                            <a:rPr lang="en-US" sz="800" i="1" baseline="-25000" dirty="0"/>
                            <a:t>global</a:t>
                          </a:r>
                          <a:br>
                            <a:rPr lang="en-US" sz="800" i="1" baseline="-25000" dirty="0"/>
                          </a:br>
                          <a:endParaRPr lang="en-US" sz="800" i="1" baseline="-2500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Context windows: with window_radius = 5, compute the </a:t>
                          </a:r>
                          <a:r>
                            <a:rPr lang="en-US" sz="800" i="1" baseline="0" dirty="0"/>
                            <a:t>tf-idf</a:t>
                          </a:r>
                          <a:r>
                            <a:rPr lang="en-US" sz="800" i="0" baseline="0" dirty="0"/>
                            <a:t> weighted avg. of vectors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Spherical k-means is used to cluster the contexts (i.e. employing cosine distance)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Finally each word occurrence in the corpus is re-labeled to its associated cluster, and is used to train the representation for that sense.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169752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Notes</a:t>
                          </a:r>
                          <a:r>
                            <a:rPr lang="en-GB" sz="800" dirty="0"/>
                            <a:t>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The model was trained 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Wikipedia – vocabulary= 30K most frequent words, lower-cased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Parameters &amp; co: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Dimensionality of embeddings d=50. 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Local context size= 10 words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100 hidden units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Fixed number of senses= 10</a:t>
                          </a:r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Evaluation:</a:t>
                          </a:r>
                        </a:p>
                        <a:p>
                          <a:pPr marL="270000" lvl="1" indent="-172800">
                            <a:buFont typeface="Wingdings" pitchFamily="2" charset="2"/>
                            <a:buChar char="§"/>
                          </a:pPr>
                          <a:r>
                            <a:rPr lang="el-GR" sz="800" dirty="0"/>
                            <a:t>ρ Χ </a:t>
                          </a:r>
                          <a:r>
                            <a:rPr lang="da-DK" sz="800" dirty="0"/>
                            <a:t>100 on Ws-353</a:t>
                          </a:r>
                        </a:p>
                        <a:p>
                          <a:pPr marL="270000" lvl="1" indent="-172800">
                            <a:buFont typeface="Wingdings" pitchFamily="2" charset="2"/>
                            <a:buChar char="§"/>
                          </a:pPr>
                          <a:r>
                            <a:rPr lang="el-GR" sz="800" dirty="0"/>
                            <a:t>ρ Χ </a:t>
                          </a:r>
                          <a:r>
                            <a:rPr lang="da-DK" sz="800" dirty="0"/>
                            <a:t>100 on SCWSC: Word Similarity in Context</a:t>
                          </a: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3504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232415-A713-8B4F-91E1-9E71CD528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96352"/>
                  </p:ext>
                </p:extLst>
              </p:nvPr>
            </p:nvGraphicFramePr>
            <p:xfrm>
              <a:off x="3163309" y="931652"/>
              <a:ext cx="2323091" cy="664669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23091">
                      <a:extLst>
                        <a:ext uri="{9D8B030D-6E8A-4147-A177-3AD203B41FA5}">
                          <a16:colId xmlns:a16="http://schemas.microsoft.com/office/drawing/2014/main" val="31828705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ImprovingWord Representations via Global Context and MultipleWord Prototypes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4549513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Eric H. Huang et al., 2012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8795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Neural instrument to create single-prototype embeddings from local + doc-global information. Then, clustering and re-training to obtain multi-sense embeddings. Introduces dataset of Word Similarity in Context.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1186197"/>
                      </a:ext>
                    </a:extLst>
                  </a:tr>
                  <a:tr h="3708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6" t="-34130" r="-546" b="-45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1697526"/>
                      </a:ext>
                    </a:extLst>
                  </a:tr>
                  <a:tr h="1676400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Notes</a:t>
                          </a:r>
                          <a:r>
                            <a:rPr lang="en-GB" sz="800" dirty="0"/>
                            <a:t>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The model was trained on: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English Wikipedia – vocabulary= 30K most frequent words, lower-cased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Parameters &amp; co: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Dimensionality of embeddings d=50. 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Local context size= 10 words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100 hidden units</a:t>
                          </a:r>
                        </a:p>
                        <a:p>
                          <a:pPr marL="27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GB" sz="800" dirty="0"/>
                            <a:t>Fixed number of senses= 10</a:t>
                          </a:r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GB" sz="800" dirty="0"/>
                            <a:t>Evaluation:</a:t>
                          </a:r>
                        </a:p>
                        <a:p>
                          <a:pPr marL="270000" lvl="1" indent="-172800">
                            <a:buFont typeface="Wingdings" pitchFamily="2" charset="2"/>
                            <a:buChar char="§"/>
                          </a:pPr>
                          <a:r>
                            <a:rPr lang="el-GR" sz="800" dirty="0"/>
                            <a:t>ρ Χ </a:t>
                          </a:r>
                          <a:r>
                            <a:rPr lang="da-DK" sz="800" dirty="0"/>
                            <a:t>100 on Ws-353</a:t>
                          </a:r>
                        </a:p>
                        <a:p>
                          <a:pPr marL="270000" lvl="1" indent="-172800">
                            <a:buFont typeface="Wingdings" pitchFamily="2" charset="2"/>
                            <a:buChar char="§"/>
                          </a:pPr>
                          <a:r>
                            <a:rPr lang="el-GR" sz="800" dirty="0"/>
                            <a:t>ρ Χ </a:t>
                          </a:r>
                          <a:r>
                            <a:rPr lang="da-DK" sz="800" dirty="0"/>
                            <a:t>100 on SCWSC: Word Similarity in Context</a:t>
                          </a: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3504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9072D3-8F7D-394B-8493-5F4805EF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11433"/>
              </p:ext>
            </p:extLst>
          </p:nvPr>
        </p:nvGraphicFramePr>
        <p:xfrm>
          <a:off x="5933587" y="936299"/>
          <a:ext cx="2262833" cy="13472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8287059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 Unified Model forWord Sense Representation and Disambiguation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549513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X.Chen et al., 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795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18619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69752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5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8AD47-A75E-DB43-A7A5-B5682A1413B3}"/>
              </a:ext>
            </a:extLst>
          </p:cNvPr>
          <p:cNvGraphicFramePr>
            <a:graphicFrameLocks noGrp="1"/>
          </p:cNvGraphicFramePr>
          <p:nvPr/>
        </p:nvGraphicFramePr>
        <p:xfrm>
          <a:off x="10184922" y="1148582"/>
          <a:ext cx="2262833" cy="1237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8287059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Word2Sense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549513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A.Panigrahi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795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18619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69752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504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5E43334-C115-F54E-8C26-224EBEBA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Word Sense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9333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8AD47-A75E-DB43-A7A5-B5682A1413B3}"/>
              </a:ext>
            </a:extLst>
          </p:cNvPr>
          <p:cNvGraphicFramePr>
            <a:graphicFrameLocks noGrp="1"/>
          </p:cNvGraphicFramePr>
          <p:nvPr/>
        </p:nvGraphicFramePr>
        <p:xfrm>
          <a:off x="10184922" y="1148582"/>
          <a:ext cx="2262833" cy="1237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8287059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Word2Sense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4549513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A.Panigrahi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795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18619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69752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504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5E43334-C115-F54E-8C26-224EBEBA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Multi-lingual multi-sense embeddings</a:t>
            </a:r>
          </a:p>
        </p:txBody>
      </p:sp>
    </p:spTree>
    <p:extLst>
      <p:ext uri="{BB962C8B-B14F-4D97-AF65-F5344CB8AC3E}">
        <p14:creationId xmlns:p14="http://schemas.microsoft.com/office/powerpoint/2010/main" val="292012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394</Words>
  <Application>Microsoft Macintosh PowerPoint</Application>
  <PresentationFormat>A3 Paper (297x420 mm)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Multi-sense Word Embeddings</vt:lpstr>
      <vt:lpstr>Word Sense Disambiguation</vt:lpstr>
      <vt:lpstr>Multi-lingual multi-sense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64</cp:revision>
  <dcterms:created xsi:type="dcterms:W3CDTF">2019-09-17T11:48:42Z</dcterms:created>
  <dcterms:modified xsi:type="dcterms:W3CDTF">2019-09-23T16:23:02Z</dcterms:modified>
</cp:coreProperties>
</file>