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0" r:id="rId2"/>
    <p:sldId id="27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2" d="100"/>
          <a:sy n="122" d="100"/>
        </p:scale>
        <p:origin x="7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3061C-8562-3D4F-A001-14EE2A277AEB}" type="datetimeFigureOut">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11715-767A-CA44-95CC-19459A2CCAB8}" type="slidenum">
              <a:t>‹#›</a:t>
            </a:fld>
            <a:endParaRPr lang="en-US"/>
          </a:p>
        </p:txBody>
      </p:sp>
    </p:spTree>
    <p:extLst>
      <p:ext uri="{BB962C8B-B14F-4D97-AF65-F5344CB8AC3E}">
        <p14:creationId xmlns:p14="http://schemas.microsoft.com/office/powerpoint/2010/main" val="294779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da-DK" b="0" i="0" dirty="0">
                    <a:latin typeface="Cambria Math" panose="02040503050406030204" pitchFamily="18" charset="0"/>
                  </a:rPr>
                  <a:t>𝑎𝑟𝑐</a:t>
                </a:r>
                <a:endParaRPr lang="en-US" dirty="0"/>
              </a:p>
            </p:txBody>
          </p:sp>
        </mc:Fallback>
      </mc:AlternateContent>
      <p:sp>
        <p:nvSpPr>
          <p:cNvPr id="4" name="Slide Number Placeholder 3"/>
          <p:cNvSpPr>
            <a:spLocks noGrp="1"/>
          </p:cNvSpPr>
          <p:nvPr>
            <p:ph type="sldNum" sz="quarter" idx="5"/>
          </p:nvPr>
        </p:nvSpPr>
        <p:spPr/>
        <p:txBody>
          <a:bodyPr/>
          <a:lstStyle/>
          <a:p>
            <a:fld id="{D5188F10-F9F0-5348-A4BE-3F031206F9F4}" type="slidenum">
              <a:rPr lang="en-US" smtClean="0"/>
              <a:t>1</a:t>
            </a:fld>
            <a:endParaRPr lang="en-US"/>
          </a:p>
        </p:txBody>
      </p:sp>
    </p:spTree>
    <p:extLst>
      <p:ext uri="{BB962C8B-B14F-4D97-AF65-F5344CB8AC3E}">
        <p14:creationId xmlns:p14="http://schemas.microsoft.com/office/powerpoint/2010/main" val="68250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da-DK" b="0" i="0" dirty="0">
                    <a:latin typeface="Cambria Math" panose="02040503050406030204" pitchFamily="18" charset="0"/>
                  </a:rPr>
                  <a:t>𝑎𝑟𝑐</a:t>
                </a:r>
                <a:endParaRPr lang="en-US" dirty="0"/>
              </a:p>
            </p:txBody>
          </p:sp>
        </mc:Fallback>
      </mc:AlternateContent>
      <p:sp>
        <p:nvSpPr>
          <p:cNvPr id="4" name="Slide Number Placeholder 3"/>
          <p:cNvSpPr>
            <a:spLocks noGrp="1"/>
          </p:cNvSpPr>
          <p:nvPr>
            <p:ph type="sldNum" sz="quarter" idx="5"/>
          </p:nvPr>
        </p:nvSpPr>
        <p:spPr/>
        <p:txBody>
          <a:bodyPr/>
          <a:lstStyle/>
          <a:p>
            <a:fld id="{D5188F10-F9F0-5348-A4BE-3F031206F9F4}" type="slidenum">
              <a:rPr lang="en-US" smtClean="0"/>
              <a:t>2</a:t>
            </a:fld>
            <a:endParaRPr lang="en-US"/>
          </a:p>
        </p:txBody>
      </p:sp>
    </p:spTree>
    <p:extLst>
      <p:ext uri="{BB962C8B-B14F-4D97-AF65-F5344CB8AC3E}">
        <p14:creationId xmlns:p14="http://schemas.microsoft.com/office/powerpoint/2010/main" val="359232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2306-6355-E148-9763-E8F5700DA6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400017E-737D-C54C-98DC-ECC89D63F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354261-1FDE-7842-812C-24403BCFAE8E}"/>
              </a:ext>
            </a:extLst>
          </p:cNvPr>
          <p:cNvSpPr>
            <a:spLocks noGrp="1"/>
          </p:cNvSpPr>
          <p:nvPr>
            <p:ph type="dt" sz="half" idx="10"/>
          </p:nvPr>
        </p:nvSpPr>
        <p:spPr/>
        <p:txBody>
          <a:body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E4ECE9B9-BE96-CA4D-A91B-3A3EA3ECD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AF681-113F-E04D-BFA1-3DE322CDB419}"/>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168542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C9FE-6C34-E44D-BE80-175D79C6484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8C5C93-73EB-9F44-84B8-1D8074920D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03409E-0BCD-A64B-AA51-7C30CE0265F9}"/>
              </a:ext>
            </a:extLst>
          </p:cNvPr>
          <p:cNvSpPr>
            <a:spLocks noGrp="1"/>
          </p:cNvSpPr>
          <p:nvPr>
            <p:ph type="dt" sz="half" idx="10"/>
          </p:nvPr>
        </p:nvSpPr>
        <p:spPr/>
        <p:txBody>
          <a:body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ADA325BA-BAB8-8F4B-B2AA-465097FDF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17FD1-5261-1740-9A00-005CFCCCC018}"/>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197736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D3F80-8165-9B46-BBF0-3EAF4CD945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BD6474-DD21-D344-8F5A-7A3E0817B4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D3D9BF-E2B5-0549-B07B-90427E4C44A9}"/>
              </a:ext>
            </a:extLst>
          </p:cNvPr>
          <p:cNvSpPr>
            <a:spLocks noGrp="1"/>
          </p:cNvSpPr>
          <p:nvPr>
            <p:ph type="dt" sz="half" idx="10"/>
          </p:nvPr>
        </p:nvSpPr>
        <p:spPr/>
        <p:txBody>
          <a:body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81CA334B-28C4-7A47-A9EA-29F772301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80D8E-EA65-B047-9C03-D09203D3246D}"/>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347584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4EE8-1785-CB4F-AF77-395A184233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8BA7E7-E915-814C-B3FD-4ECF5A16CF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A453F0-4962-444E-AFB6-69DF060FBCF1}"/>
              </a:ext>
            </a:extLst>
          </p:cNvPr>
          <p:cNvSpPr>
            <a:spLocks noGrp="1"/>
          </p:cNvSpPr>
          <p:nvPr>
            <p:ph type="dt" sz="half" idx="10"/>
          </p:nvPr>
        </p:nvSpPr>
        <p:spPr/>
        <p:txBody>
          <a:body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BF9F28B1-B2D8-014B-8D1B-AE7C2DCAB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ADF84-CEC9-494D-99CF-C318777FDBFD}"/>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29447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745-DD19-CF4C-9F1B-045E2B4799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61D7B96-E7F3-3441-855C-04CEB0A61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C5A552-D79B-AD4C-A25E-880D39AE1C74}"/>
              </a:ext>
            </a:extLst>
          </p:cNvPr>
          <p:cNvSpPr>
            <a:spLocks noGrp="1"/>
          </p:cNvSpPr>
          <p:nvPr>
            <p:ph type="dt" sz="half" idx="10"/>
          </p:nvPr>
        </p:nvSpPr>
        <p:spPr/>
        <p:txBody>
          <a:body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5E12F11F-0969-B24C-AF7C-4E5AE905C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C518A-B8E7-A048-9D36-A8182E83A7DD}"/>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386614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CC4F-8D72-4949-8E37-31043CFD98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17CCA8-8DA8-2A4F-B189-29E62D5CEF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387229F-3D4A-C148-93A5-0756FAE129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38224E0-659A-4046-8151-7194A30F43DE}"/>
              </a:ext>
            </a:extLst>
          </p:cNvPr>
          <p:cNvSpPr>
            <a:spLocks noGrp="1"/>
          </p:cNvSpPr>
          <p:nvPr>
            <p:ph type="dt" sz="half" idx="10"/>
          </p:nvPr>
        </p:nvSpPr>
        <p:spPr/>
        <p:txBody>
          <a:bodyPr/>
          <a:lstStyle/>
          <a:p>
            <a:fld id="{43DC28B9-32DB-7C4B-A3F6-9BDB94863ABD}" type="datetimeFigureOut">
              <a:t>2/14/20</a:t>
            </a:fld>
            <a:endParaRPr lang="en-US"/>
          </a:p>
        </p:txBody>
      </p:sp>
      <p:sp>
        <p:nvSpPr>
          <p:cNvPr id="6" name="Footer Placeholder 5">
            <a:extLst>
              <a:ext uri="{FF2B5EF4-FFF2-40B4-BE49-F238E27FC236}">
                <a16:creationId xmlns:a16="http://schemas.microsoft.com/office/drawing/2014/main" id="{AC4294DC-E6A5-444F-B68F-6C32380EA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760CA-48B8-7F4C-9B8D-78E72DA8FCBB}"/>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225947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7D6D-C959-BA4C-973A-AEA2E5BCEE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C6D230-1BBA-C149-B848-68AAE517B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01F6A7-D092-A241-ADEB-AB783B422E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5DD66F-D629-974D-B877-361B94893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F85CCA-CF10-8948-9F89-2D5E996D13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C4F166D-96E0-C04A-ABEF-1AD90ACB3B3F}"/>
              </a:ext>
            </a:extLst>
          </p:cNvPr>
          <p:cNvSpPr>
            <a:spLocks noGrp="1"/>
          </p:cNvSpPr>
          <p:nvPr>
            <p:ph type="dt" sz="half" idx="10"/>
          </p:nvPr>
        </p:nvSpPr>
        <p:spPr/>
        <p:txBody>
          <a:bodyPr/>
          <a:lstStyle/>
          <a:p>
            <a:fld id="{43DC28B9-32DB-7C4B-A3F6-9BDB94863ABD}" type="datetimeFigureOut">
              <a:t>2/14/20</a:t>
            </a:fld>
            <a:endParaRPr lang="en-US"/>
          </a:p>
        </p:txBody>
      </p:sp>
      <p:sp>
        <p:nvSpPr>
          <p:cNvPr id="8" name="Footer Placeholder 7">
            <a:extLst>
              <a:ext uri="{FF2B5EF4-FFF2-40B4-BE49-F238E27FC236}">
                <a16:creationId xmlns:a16="http://schemas.microsoft.com/office/drawing/2014/main" id="{3E6932E7-E8A3-614E-BBFA-9566FF12E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91B5F-C452-DD4F-BC67-8A530234173A}"/>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315088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0B1-FDFE-0A40-8029-19C5BDB9DF9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7251661-D66C-1849-B1B2-804D5EEEEFB9}"/>
              </a:ext>
            </a:extLst>
          </p:cNvPr>
          <p:cNvSpPr>
            <a:spLocks noGrp="1"/>
          </p:cNvSpPr>
          <p:nvPr>
            <p:ph type="dt" sz="half" idx="10"/>
          </p:nvPr>
        </p:nvSpPr>
        <p:spPr/>
        <p:txBody>
          <a:bodyPr/>
          <a:lstStyle/>
          <a:p>
            <a:fld id="{43DC28B9-32DB-7C4B-A3F6-9BDB94863ABD}" type="datetimeFigureOut">
              <a:t>2/14/20</a:t>
            </a:fld>
            <a:endParaRPr lang="en-US"/>
          </a:p>
        </p:txBody>
      </p:sp>
      <p:sp>
        <p:nvSpPr>
          <p:cNvPr id="4" name="Footer Placeholder 3">
            <a:extLst>
              <a:ext uri="{FF2B5EF4-FFF2-40B4-BE49-F238E27FC236}">
                <a16:creationId xmlns:a16="http://schemas.microsoft.com/office/drawing/2014/main" id="{9F2FEBEC-B93F-4049-8031-8E399E30D2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C0C19-C8D3-F148-8106-EF4E749D9B3E}"/>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62546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EAD7D-ED5B-824C-AB55-A2B8C45D95D6}"/>
              </a:ext>
            </a:extLst>
          </p:cNvPr>
          <p:cNvSpPr>
            <a:spLocks noGrp="1"/>
          </p:cNvSpPr>
          <p:nvPr>
            <p:ph type="dt" sz="half" idx="10"/>
          </p:nvPr>
        </p:nvSpPr>
        <p:spPr/>
        <p:txBody>
          <a:bodyPr/>
          <a:lstStyle/>
          <a:p>
            <a:fld id="{43DC28B9-32DB-7C4B-A3F6-9BDB94863ABD}" type="datetimeFigureOut">
              <a:t>2/14/20</a:t>
            </a:fld>
            <a:endParaRPr lang="en-US"/>
          </a:p>
        </p:txBody>
      </p:sp>
      <p:sp>
        <p:nvSpPr>
          <p:cNvPr id="3" name="Footer Placeholder 2">
            <a:extLst>
              <a:ext uri="{FF2B5EF4-FFF2-40B4-BE49-F238E27FC236}">
                <a16:creationId xmlns:a16="http://schemas.microsoft.com/office/drawing/2014/main" id="{C26413B2-E23C-5C47-B0AF-4C02D83E2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C6C481-0D11-D84D-9A06-7EFF512043AD}"/>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88352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5C21-6FA7-C349-8960-58EF328F31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C95F4E1-CF41-F842-810E-29BE8140B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0B6BD4-E3C5-C24F-846F-890F62020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510FCB-CE4E-7544-B7B9-3712DD0C9D31}"/>
              </a:ext>
            </a:extLst>
          </p:cNvPr>
          <p:cNvSpPr>
            <a:spLocks noGrp="1"/>
          </p:cNvSpPr>
          <p:nvPr>
            <p:ph type="dt" sz="half" idx="10"/>
          </p:nvPr>
        </p:nvSpPr>
        <p:spPr/>
        <p:txBody>
          <a:bodyPr/>
          <a:lstStyle/>
          <a:p>
            <a:fld id="{43DC28B9-32DB-7C4B-A3F6-9BDB94863ABD}" type="datetimeFigureOut">
              <a:t>2/14/20</a:t>
            </a:fld>
            <a:endParaRPr lang="en-US"/>
          </a:p>
        </p:txBody>
      </p:sp>
      <p:sp>
        <p:nvSpPr>
          <p:cNvPr id="6" name="Footer Placeholder 5">
            <a:extLst>
              <a:ext uri="{FF2B5EF4-FFF2-40B4-BE49-F238E27FC236}">
                <a16:creationId xmlns:a16="http://schemas.microsoft.com/office/drawing/2014/main" id="{7F2A9DC2-FB99-4C45-9087-A06954354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BADE2-80BC-9A4F-A35F-15A90565A808}"/>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150156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28CA-6FEC-2E44-B69E-2C48E3DCF5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FEEDC50-DD2D-EC49-8005-2BAE7A2E9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7F4B07-9A68-8840-87DC-285ED1143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8467D4-B4B7-C84C-9F1E-6B3DA3FC6267}"/>
              </a:ext>
            </a:extLst>
          </p:cNvPr>
          <p:cNvSpPr>
            <a:spLocks noGrp="1"/>
          </p:cNvSpPr>
          <p:nvPr>
            <p:ph type="dt" sz="half" idx="10"/>
          </p:nvPr>
        </p:nvSpPr>
        <p:spPr/>
        <p:txBody>
          <a:bodyPr/>
          <a:lstStyle/>
          <a:p>
            <a:fld id="{43DC28B9-32DB-7C4B-A3F6-9BDB94863ABD}" type="datetimeFigureOut">
              <a:t>2/14/20</a:t>
            </a:fld>
            <a:endParaRPr lang="en-US"/>
          </a:p>
        </p:txBody>
      </p:sp>
      <p:sp>
        <p:nvSpPr>
          <p:cNvPr id="6" name="Footer Placeholder 5">
            <a:extLst>
              <a:ext uri="{FF2B5EF4-FFF2-40B4-BE49-F238E27FC236}">
                <a16:creationId xmlns:a16="http://schemas.microsoft.com/office/drawing/2014/main" id="{B0245590-5F6E-7A41-8ACC-F23F6C492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51359-6688-C44D-94B5-B54F30FC16EC}"/>
              </a:ext>
            </a:extLst>
          </p:cNvPr>
          <p:cNvSpPr>
            <a:spLocks noGrp="1"/>
          </p:cNvSpPr>
          <p:nvPr>
            <p:ph type="sldNum" sz="quarter" idx="12"/>
          </p:nvPr>
        </p:nvSpPr>
        <p:spPr/>
        <p:txBody>
          <a:bodyPr/>
          <a:lstStyle/>
          <a:p>
            <a:fld id="{7B6D7F43-2777-914F-A3E9-689313D54B71}" type="slidenum">
              <a:t>‹#›</a:t>
            </a:fld>
            <a:endParaRPr lang="en-US"/>
          </a:p>
        </p:txBody>
      </p:sp>
    </p:spTree>
    <p:extLst>
      <p:ext uri="{BB962C8B-B14F-4D97-AF65-F5344CB8AC3E}">
        <p14:creationId xmlns:p14="http://schemas.microsoft.com/office/powerpoint/2010/main" val="17801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CA955-58E7-B646-8ABD-8AFE9FDFC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8CECB2-E262-4744-8437-6B8D8D98D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ED74A2-D7D8-E446-A104-CFBF1CB01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C28B9-32DB-7C4B-A3F6-9BDB94863ABD}" type="datetimeFigureOut">
              <a:t>2/14/20</a:t>
            </a:fld>
            <a:endParaRPr lang="en-US"/>
          </a:p>
        </p:txBody>
      </p:sp>
      <p:sp>
        <p:nvSpPr>
          <p:cNvPr id="5" name="Footer Placeholder 4">
            <a:extLst>
              <a:ext uri="{FF2B5EF4-FFF2-40B4-BE49-F238E27FC236}">
                <a16:creationId xmlns:a16="http://schemas.microsoft.com/office/drawing/2014/main" id="{210CBA45-C008-8040-8AE6-5CA821C6A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ED678-A699-7541-AD27-53A7ECFED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D7F43-2777-914F-A3E9-689313D54B71}" type="slidenum">
              <a:t>‹#›</a:t>
            </a:fld>
            <a:endParaRPr lang="en-US"/>
          </a:p>
        </p:txBody>
      </p:sp>
    </p:spTree>
    <p:extLst>
      <p:ext uri="{BB962C8B-B14F-4D97-AF65-F5344CB8AC3E}">
        <p14:creationId xmlns:p14="http://schemas.microsoft.com/office/powerpoint/2010/main" val="2068129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exico.com/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180B-5A16-F448-9A81-B3FD8D3C77E4}"/>
              </a:ext>
            </a:extLst>
          </p:cNvPr>
          <p:cNvSpPr>
            <a:spLocks noGrp="1"/>
          </p:cNvSpPr>
          <p:nvPr>
            <p:ph type="ctrTitle"/>
          </p:nvPr>
        </p:nvSpPr>
        <p:spPr>
          <a:xfrm>
            <a:off x="3867687" y="58890"/>
            <a:ext cx="4613189" cy="291236"/>
          </a:xfrm>
        </p:spPr>
        <p:txBody>
          <a:bodyPr>
            <a:normAutofit/>
          </a:bodyPr>
          <a:lstStyle/>
          <a:p>
            <a:r>
              <a:rPr lang="en-US" sz="1143" b="1" dirty="0"/>
              <a:t>Research Direction 2 (section: Sources for dictionaries and KBs)</a:t>
            </a:r>
          </a:p>
        </p:txBody>
      </p:sp>
      <p:graphicFrame>
        <p:nvGraphicFramePr>
          <p:cNvPr id="3" name="Table 2">
            <a:extLst>
              <a:ext uri="{FF2B5EF4-FFF2-40B4-BE49-F238E27FC236}">
                <a16:creationId xmlns:a16="http://schemas.microsoft.com/office/drawing/2014/main" id="{EF81FEAF-D9B9-A74F-A977-2B1386139A6F}"/>
              </a:ext>
            </a:extLst>
          </p:cNvPr>
          <p:cNvGraphicFramePr>
            <a:graphicFrameLocks noGrp="1"/>
          </p:cNvGraphicFramePr>
          <p:nvPr/>
        </p:nvGraphicFramePr>
        <p:xfrm>
          <a:off x="1766285" y="478923"/>
          <a:ext cx="1672324" cy="3810026"/>
        </p:xfrm>
        <a:graphic>
          <a:graphicData uri="http://schemas.openxmlformats.org/drawingml/2006/table">
            <a:tbl>
              <a:tblPr firstRow="1" bandRow="1">
                <a:tableStyleId>{5C22544A-7EE6-4342-B048-85BDC9FD1C3A}</a:tableStyleId>
              </a:tblPr>
              <a:tblGrid>
                <a:gridCol w="1672324">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t>BabelNet</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Navigli &amp; Ponzetto 2012, and onwards</a:t>
                      </a:r>
                      <a:endParaRPr lang="en-GB" sz="600" i="0"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123302"/>
                  </a:ext>
                </a:extLst>
              </a:tr>
              <a:tr h="326571">
                <a:tc>
                  <a:txBody>
                    <a:bodyPr/>
                    <a:lstStyle/>
                    <a:p>
                      <a:r>
                        <a:rPr lang="en-US" sz="600" i="1" dirty="0"/>
                        <a:t>Multi-lingual encyclopaedic knowledge base, providing dictionary definitions, translations, and semantic relationships.</a:t>
                      </a:r>
                      <a:endParaRPr lang="en-US" sz="600" b="0" i="1"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46866"/>
                  </a:ext>
                </a:extLst>
              </a:tr>
              <a:tr h="1632857">
                <a:tc>
                  <a:txBody>
                    <a:bodyPr/>
                    <a:lstStyle/>
                    <a:p>
                      <a:r>
                        <a:rPr lang="en-US" sz="600" dirty="0"/>
                        <a:t>Elements used or described:</a:t>
                      </a:r>
                    </a:p>
                    <a:p>
                      <a:pPr marL="171450" indent="-171450">
                        <a:buFont typeface="Arial" panose="020B0604020202020204" pitchFamily="34" charset="0"/>
                        <a:buChar char="•"/>
                      </a:pPr>
                      <a:r>
                        <a:rPr lang="da-DK" sz="600" dirty="0"/>
                        <a:t>Merges the intersection of WordNet and Wikipedia, and collects (or creates) translations</a:t>
                      </a:r>
                    </a:p>
                    <a:p>
                      <a:pPr marL="171450" indent="-171450">
                        <a:buFont typeface="Arial" panose="020B0604020202020204" pitchFamily="34" charset="0"/>
                        <a:buChar char="•"/>
                      </a:pPr>
                      <a:r>
                        <a:rPr lang="da-DK" sz="600" dirty="0"/>
                        <a:t>A concept in WordNet is represented as a set of synonyms (synset). </a:t>
                      </a:r>
                      <a:br>
                        <a:rPr lang="da-DK" sz="600" dirty="0"/>
                      </a:br>
                      <a:r>
                        <a:rPr lang="da-DK" sz="600" dirty="0"/>
                        <a:t>E.g. {play</a:t>
                      </a:r>
                      <a:r>
                        <a:rPr lang="da-DK" sz="600" baseline="-25000" dirty="0"/>
                        <a:t>n</a:t>
                      </a:r>
                      <a:r>
                        <a:rPr lang="da-DK" sz="600" baseline="30000" dirty="0"/>
                        <a:t>1</a:t>
                      </a:r>
                      <a:r>
                        <a:rPr lang="da-DK" sz="600" dirty="0"/>
                        <a:t>, drama</a:t>
                      </a:r>
                      <a:r>
                        <a:rPr lang="da-DK" sz="600" baseline="-25000" dirty="0"/>
                        <a:t>n</a:t>
                      </a:r>
                      <a:r>
                        <a:rPr lang="da-DK" sz="600" baseline="30000" dirty="0"/>
                        <a:t>1</a:t>
                      </a:r>
                      <a:r>
                        <a:rPr lang="da-DK" sz="600" dirty="0"/>
                        <a:t>, dramatic play</a:t>
                      </a:r>
                      <a:r>
                        <a:rPr lang="da-DK" sz="600" baseline="-25000" dirty="0"/>
                        <a:t>n</a:t>
                      </a:r>
                      <a:r>
                        <a:rPr lang="da-DK" sz="600" baseline="30000" dirty="0"/>
                        <a:t>1</a:t>
                      </a:r>
                      <a:r>
                        <a:rPr lang="da-DK" sz="600" dirty="0"/>
                        <a:t>} = ”a dramatic work intended for performance…”</a:t>
                      </a:r>
                      <a:br>
                        <a:rPr lang="da-DK" sz="600" dirty="0"/>
                      </a:br>
                      <a:r>
                        <a:rPr lang="da-DK" sz="600" dirty="0"/>
                        <a:t>{play</a:t>
                      </a:r>
                      <a:r>
                        <a:rPr lang="da-DK" sz="600" baseline="-25000" dirty="0"/>
                        <a:t>n</a:t>
                      </a:r>
                      <a:r>
                        <a:rPr lang="da-DK" sz="600" baseline="30000" dirty="0"/>
                        <a:t>8</a:t>
                      </a:r>
                      <a:r>
                        <a:rPr lang="da-DK" sz="600" dirty="0"/>
                        <a:t>, child’s play</a:t>
                      </a:r>
                      <a:r>
                        <a:rPr lang="da-DK" sz="600" baseline="-25000" dirty="0"/>
                        <a:t>n</a:t>
                      </a:r>
                      <a:r>
                        <a:rPr lang="da-DK" sz="600" baseline="30000" dirty="0"/>
                        <a:t>2</a:t>
                      </a:r>
                      <a:r>
                        <a:rPr lang="da-DK" sz="600" baseline="0" dirty="0"/>
                        <a:t>} = ”…”</a:t>
                      </a:r>
                    </a:p>
                    <a:p>
                      <a:pPr marL="171450" indent="-171450">
                        <a:buFont typeface="Arial" panose="020B0604020202020204" pitchFamily="34" charset="0"/>
                        <a:buChar char="•"/>
                      </a:pPr>
                      <a:r>
                        <a:rPr lang="da-DK" sz="600" baseline="0" dirty="0"/>
                        <a:t>Semantic relations between synsets. Examples: i</a:t>
                      </a:r>
                      <a:r>
                        <a:rPr lang="da-DK" sz="600" i="1" baseline="0" dirty="0"/>
                        <a:t>s-a</a:t>
                      </a:r>
                      <a:r>
                        <a:rPr lang="da-DK" sz="600" baseline="0" dirty="0"/>
                        <a:t> (</a:t>
                      </a:r>
                      <a:r>
                        <a:rPr lang="da-DK" sz="600" i="1" baseline="0" dirty="0"/>
                        <a:t>hypernimy</a:t>
                      </a:r>
                      <a:r>
                        <a:rPr lang="da-DK" sz="600" baseline="0" dirty="0"/>
                        <a:t>), and </a:t>
                      </a:r>
                      <a:r>
                        <a:rPr lang="da-DK" sz="600" i="1" baseline="0" dirty="0"/>
                        <a:t>hyponimy</a:t>
                      </a:r>
                      <a:r>
                        <a:rPr lang="da-DK" sz="600" baseline="0" dirty="0"/>
                        <a:t>. </a:t>
                      </a:r>
                      <a:r>
                        <a:rPr lang="da-DK" sz="600" i="1" baseline="0" dirty="0"/>
                        <a:t>Instance-of</a:t>
                      </a:r>
                      <a:r>
                        <a:rPr lang="da-DK" sz="600" baseline="0" dirty="0"/>
                        <a:t>, </a:t>
                      </a:r>
                      <a:r>
                        <a:rPr lang="da-DK" sz="600" i="1" baseline="0" dirty="0"/>
                        <a:t>part-of</a:t>
                      </a:r>
                      <a:r>
                        <a:rPr lang="da-DK" sz="600" baseline="0" dirty="0"/>
                        <a:t>, etc.</a:t>
                      </a:r>
                    </a:p>
                    <a:p>
                      <a:pPr marL="171450" indent="-171450">
                        <a:buFont typeface="Arial" panose="020B0604020202020204" pitchFamily="34" charset="0"/>
                        <a:buChar char="•"/>
                      </a:pPr>
                      <a:r>
                        <a:rPr lang="da-DK" sz="600" baseline="0" dirty="0"/>
                        <a:t>Both WordNet and Wikipedia can be viewed as graphs. </a:t>
                      </a:r>
                    </a:p>
                    <a:p>
                      <a:pPr marL="270000" lvl="1" indent="-171450">
                        <a:buFont typeface="Courier New" panose="02070309020205020404" pitchFamily="49" charset="0"/>
                        <a:buChar char="o"/>
                      </a:pPr>
                      <a:r>
                        <a:rPr lang="da-DK" sz="600" baseline="0" dirty="0"/>
                        <a:t>Wikipedia: nodes=pages, edges = hyperlinks</a:t>
                      </a:r>
                    </a:p>
                    <a:p>
                      <a:pPr marL="270000" lvl="1" indent="-171450">
                        <a:buFont typeface="Courier New" panose="02070309020205020404" pitchFamily="49" charset="0"/>
                        <a:buChar char="o"/>
                      </a:pPr>
                      <a:r>
                        <a:rPr lang="da-DK" sz="600" baseline="0" dirty="0"/>
                        <a:t>WordNet: nodes=synsets and named entities, edges=semantic relations</a:t>
                      </a:r>
                    </a:p>
                    <a:p>
                      <a:pPr marL="172800" lvl="0" indent="-172800">
                        <a:buFont typeface="Arial" panose="020B0604020202020204" pitchFamily="34" charset="0"/>
                        <a:buChar char="•"/>
                      </a:pPr>
                      <a:r>
                        <a:rPr lang="da-DK" sz="600" baseline="0" dirty="0"/>
                        <a:t>When searching for a word, BabelNet returns a number of synsets, one for each sense. </a:t>
                      </a:r>
                      <a:endParaRPr lang="da-DK" sz="600" i="0" baseline="0"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770768"/>
                  </a:ext>
                </a:extLst>
              </a:tr>
              <a:tr h="111034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a:t>
                      </a:r>
                      <a:br>
                        <a:rPr lang="en-GB" sz="600" dirty="0"/>
                      </a:br>
                      <a:r>
                        <a:rPr lang="en-GB" sz="600" dirty="0"/>
                        <a:t>19 synsets = 12 nouns + 7 verbs. Each synset has several definitions, where WordNet and Wikipedia are the main ones (although OmegaWiki and Wiktionary also constitute 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1 (short)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Few to none (2,1,0)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Synonyms are expressed by the grouping in synsets. </a:t>
                      </a:r>
                      <a:br>
                        <a:rPr lang="en-GB" sz="600" dirty="0"/>
                      </a:br>
                      <a:r>
                        <a:rPr lang="en-GB" sz="600" dirty="0"/>
                        <a:t>No antonyms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193478"/>
                  </a:ext>
                </a:extLst>
              </a:tr>
            </a:tbl>
          </a:graphicData>
        </a:graphic>
      </p:graphicFrame>
      <p:graphicFrame>
        <p:nvGraphicFramePr>
          <p:cNvPr id="10" name="Table 9">
            <a:extLst>
              <a:ext uri="{FF2B5EF4-FFF2-40B4-BE49-F238E27FC236}">
                <a16:creationId xmlns:a16="http://schemas.microsoft.com/office/drawing/2014/main" id="{2C157A7D-5956-4F49-A17A-EF8C32F8A9AC}"/>
              </a:ext>
            </a:extLst>
          </p:cNvPr>
          <p:cNvGraphicFramePr>
            <a:graphicFrameLocks noGrp="1"/>
          </p:cNvGraphicFramePr>
          <p:nvPr/>
        </p:nvGraphicFramePr>
        <p:xfrm>
          <a:off x="3438609" y="478924"/>
          <a:ext cx="1284872" cy="2094424"/>
        </p:xfrm>
        <a:graphic>
          <a:graphicData uri="http://schemas.openxmlformats.org/drawingml/2006/table">
            <a:tbl>
              <a:tblPr firstRow="1" bandRow="1">
                <a:tableStyleId>{93296810-A885-4BE3-A3E7-6D5BEEA58F35}</a:tableStyleId>
              </a:tblPr>
              <a:tblGrid>
                <a:gridCol w="1284872">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BabelNet</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936171">
                <a:tc>
                  <a:txBody>
                    <a:bodyPr/>
                    <a:lstStyle/>
                    <a:p>
                      <a:pPr marL="171450" indent="-171450">
                        <a:buFont typeface="Arial" panose="020B0604020202020204" pitchFamily="34" charset="0"/>
                        <a:buChar char="•"/>
                      </a:pPr>
                      <a:r>
                        <a:rPr lang="en-US" sz="600" b="0" i="1" dirty="0"/>
                        <a:t>The semantic relations from WordNet could be added among the features of the Graph-based Word Embeddings.</a:t>
                      </a:r>
                    </a:p>
                    <a:p>
                      <a:pPr marL="171450" indent="-171450">
                        <a:buFont typeface="Arial" panose="020B0604020202020204" pitchFamily="34" charset="0"/>
                        <a:buChar char="•"/>
                      </a:pPr>
                      <a:r>
                        <a:rPr lang="en-US" sz="600" b="0" i="1" dirty="0"/>
                        <a:t>(Currently we have: dictionary definitions’ co-occurrences, context occurrences, synonyms&amp;antonyms)</a:t>
                      </a:r>
                    </a:p>
                    <a:p>
                      <a:pPr marL="171450" indent="-171450">
                        <a:buFont typeface="Arial" panose="020B0604020202020204" pitchFamily="34" charset="0"/>
                        <a:buChar char="•"/>
                      </a:pPr>
                      <a:r>
                        <a:rPr lang="en-US" sz="600" b="0" i="1" dirty="0"/>
                        <a:t>They could also constitute a basis for hyperbolic word embeddings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46866"/>
                  </a:ext>
                </a:extLst>
              </a:tr>
              <a:tr h="413657">
                <a:tc>
                  <a:txBody>
                    <a:bodyPr/>
                    <a:lstStyle/>
                    <a:p>
                      <a:r>
                        <a:rPr lang="da-DK" sz="600" i="0" baseline="0" dirty="0"/>
                        <a:t>In BabelNet, the synsets contain the lexicalization of a concept for different languages (e.g. {play</a:t>
                      </a:r>
                      <a:r>
                        <a:rPr lang="da-DK" sz="600" i="0" baseline="-25000" dirty="0"/>
                        <a:t>EN</a:t>
                      </a:r>
                      <a:r>
                        <a:rPr lang="da-DK" sz="600" i="0" baseline="0" dirty="0"/>
                        <a:t>, dramma</a:t>
                      </a:r>
                      <a:r>
                        <a:rPr lang="da-DK" sz="600" i="0" baseline="-25000" dirty="0"/>
                        <a:t>IT</a:t>
                      </a:r>
                      <a:r>
                        <a:rPr lang="da-DK" sz="600" i="0" baseline="0" dirty="0"/>
                        <a:t>, piéce de théâtre</a:t>
                      </a:r>
                      <a:r>
                        <a:rPr lang="da-DK" sz="600" i="0" baseline="-25000" dirty="0"/>
                        <a:t>FR</a:t>
                      </a:r>
                      <a:r>
                        <a:rPr lang="da-DK" sz="600" i="0" baseline="0" dirty="0"/>
                        <a:t>, …}</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770768"/>
                  </a:ext>
                </a:extLst>
              </a:tr>
              <a:tr h="326571">
                <a:tc>
                  <a:txBody>
                    <a:bodyPr/>
                    <a:lstStyle/>
                    <a:p>
                      <a:r>
                        <a:rPr lang="da-DK" sz="600" i="0" baseline="0" dirty="0"/>
                        <a:t>Sometimes, it mistakely includes named entities among concepts (see example: rain)</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919146"/>
                  </a:ext>
                </a:extLst>
              </a:tr>
            </a:tbl>
          </a:graphicData>
        </a:graphic>
      </p:graphicFrame>
      <p:graphicFrame>
        <p:nvGraphicFramePr>
          <p:cNvPr id="12" name="Table 11">
            <a:extLst>
              <a:ext uri="{FF2B5EF4-FFF2-40B4-BE49-F238E27FC236}">
                <a16:creationId xmlns:a16="http://schemas.microsoft.com/office/drawing/2014/main" id="{53CA9BE7-9D5A-DC48-9B8D-1F954017B305}"/>
              </a:ext>
            </a:extLst>
          </p:cNvPr>
          <p:cNvGraphicFramePr>
            <a:graphicFrameLocks noGrp="1"/>
          </p:cNvGraphicFramePr>
          <p:nvPr/>
        </p:nvGraphicFramePr>
        <p:xfrm>
          <a:off x="5006330" y="478924"/>
          <a:ext cx="1672324" cy="2255546"/>
        </p:xfrm>
        <a:graphic>
          <a:graphicData uri="http://schemas.openxmlformats.org/drawingml/2006/table">
            <a:tbl>
              <a:tblPr firstRow="1" bandRow="1">
                <a:tableStyleId>{5C22544A-7EE6-4342-B048-85BDC9FD1C3A}</a:tableStyleId>
              </a:tblPr>
              <a:tblGrid>
                <a:gridCol w="1672324">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WordNet</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i="1" dirty="0"/>
                        <a:t>(The project began in Princeton University in the mid-80’s)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34581"/>
                  </a:ext>
                </a:extLst>
              </a:tr>
              <a:tr h="762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i="0" dirty="0"/>
                        <a:t>Nouns, verbs, adjectives and adverbs are grouped into sets of cognitive synonyms (synsets), each expressing a distinct concept.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i="0" dirty="0"/>
                        <a:t>Synsets are interlinked by means of conceptual-semantic and lexical relations.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i="0" dirty="0"/>
                        <a:t>WordNet really consists of four sub-nets, one each for nouns, verbs, adjectives and adverbs, with few cross-POS pointers. </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307834"/>
                  </a:ext>
                </a:extLst>
              </a:tr>
              <a:tr h="7620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4 nouns, 6 verbs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1 (short), with synonyms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1 per definition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synonyms are included through the grouping into synsets. Adjectives have antonyms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123302"/>
                  </a:ext>
                </a:extLst>
              </a:tr>
              <a:tr h="1611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i="0" dirty="0"/>
                        <a:t>Its strength lies in the semantic relations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163049"/>
                  </a:ext>
                </a:extLst>
              </a:tr>
            </a:tbl>
          </a:graphicData>
        </a:graphic>
      </p:graphicFrame>
      <p:graphicFrame>
        <p:nvGraphicFramePr>
          <p:cNvPr id="13" name="Table 12">
            <a:extLst>
              <a:ext uri="{FF2B5EF4-FFF2-40B4-BE49-F238E27FC236}">
                <a16:creationId xmlns:a16="http://schemas.microsoft.com/office/drawing/2014/main" id="{3088B21C-344E-754C-B19F-0428888B27A9}"/>
              </a:ext>
            </a:extLst>
          </p:cNvPr>
          <p:cNvGraphicFramePr>
            <a:graphicFrameLocks noGrp="1"/>
          </p:cNvGraphicFramePr>
          <p:nvPr/>
        </p:nvGraphicFramePr>
        <p:xfrm>
          <a:off x="8916674" y="2373038"/>
          <a:ext cx="1672324" cy="1550152"/>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Oxford Dictionaries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Their dictionary of current English can be found at </a:t>
                      </a:r>
                      <a:r>
                        <a:rPr lang="en-GB" sz="600">
                          <a:hlinkClick r:id="rId3"/>
                        </a:rPr>
                        <a:t>https://www.lexico.com/en</a:t>
                      </a:r>
                      <a:r>
                        <a:rPr lang="en-GB" sz="600"/>
                        <a:t> </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931485"/>
                  </a:ext>
                </a:extLst>
              </a:tr>
              <a:tr h="1611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a:t>Paid API</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469747"/>
                  </a:ext>
                </a:extLst>
              </a:tr>
              <a:tr h="93617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4 nouns, 11 verbs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1-2, up to 5-6 for an important word (medium)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10+ for main senses, 1 to 3 for the 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a:t>
                      </a:r>
                      <a:br>
                        <a:rPr lang="en-GB" sz="600" dirty="0"/>
                      </a:br>
                      <a:r>
                        <a:rPr lang="en-GB" sz="600" dirty="0"/>
                        <a:t>Several synonims for each sense.</a:t>
                      </a:r>
                      <a:br>
                        <a:rPr lang="en-GB" sz="600" dirty="0"/>
                      </a:br>
                      <a:r>
                        <a:rPr lang="en-GB" sz="600" dirty="0"/>
                        <a:t>Antonyms can be found in the associated Thesaurus.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3815968"/>
                  </a:ext>
                </a:extLst>
              </a:tr>
            </a:tbl>
          </a:graphicData>
        </a:graphic>
      </p:graphicFrame>
      <p:graphicFrame>
        <p:nvGraphicFramePr>
          <p:cNvPr id="14" name="Table 13">
            <a:extLst>
              <a:ext uri="{FF2B5EF4-FFF2-40B4-BE49-F238E27FC236}">
                <a16:creationId xmlns:a16="http://schemas.microsoft.com/office/drawing/2014/main" id="{5004D0EE-3CD9-F345-B975-2C642FB1CBCE}"/>
              </a:ext>
            </a:extLst>
          </p:cNvPr>
          <p:cNvGraphicFramePr>
            <a:graphicFrameLocks noGrp="1"/>
          </p:cNvGraphicFramePr>
          <p:nvPr/>
        </p:nvGraphicFramePr>
        <p:xfrm>
          <a:off x="8916674" y="1621754"/>
          <a:ext cx="1672324" cy="657510"/>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Merriam-Webster</a:t>
                      </a:r>
                      <a:endParaRPr lang="en-GB" sz="600" b="0"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American dictionary since 1828. Also has Thesaurus.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098751"/>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a:t>Fewer examples than Oxford’s , and not organized by senses.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813399"/>
                  </a:ext>
                </a:extLst>
              </a:tr>
            </a:tbl>
          </a:graphicData>
        </a:graphic>
      </p:graphicFrame>
      <p:graphicFrame>
        <p:nvGraphicFramePr>
          <p:cNvPr id="16" name="Table 15">
            <a:extLst>
              <a:ext uri="{FF2B5EF4-FFF2-40B4-BE49-F238E27FC236}">
                <a16:creationId xmlns:a16="http://schemas.microsoft.com/office/drawing/2014/main" id="{9EC23779-BE27-3648-9F8C-7F430DEB5E4A}"/>
              </a:ext>
            </a:extLst>
          </p:cNvPr>
          <p:cNvGraphicFramePr>
            <a:graphicFrameLocks noGrp="1"/>
          </p:cNvGraphicFramePr>
          <p:nvPr/>
        </p:nvGraphicFramePr>
        <p:xfrm>
          <a:off x="6961503" y="483251"/>
          <a:ext cx="1672324" cy="1114710"/>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1596167564"/>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The Free Dictionary</a:t>
                      </a:r>
                      <a:endParaRPr lang="en-GB" sz="600" b="1"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58738"/>
                  </a:ext>
                </a:extLst>
              </a:tr>
              <a:tr h="67491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a:t>The site cross-references the contents of The American Heritage Dictionary of the English Language, the Columbia Encyclopedia… Wikipedia, … several financial dictionaries, legal dictionaries and other content.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a:t>The site is run by Farlex, Inc., located in Huntingdon Valley, Pennsylvania.</a:t>
                      </a:r>
                      <a:endParaRPr lang="en-GB" sz="600" b="0" i="1"/>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400998"/>
                  </a:ext>
                </a:extLst>
              </a:tr>
              <a:tr h="1611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a:t>Due to licensing issues, they can not release an API</a:t>
                      </a:r>
                      <a:endParaRPr lang="en-GB" sz="600" b="0" i="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632138"/>
                  </a:ext>
                </a:extLst>
              </a:tr>
            </a:tbl>
          </a:graphicData>
        </a:graphic>
      </p:graphicFrame>
      <p:graphicFrame>
        <p:nvGraphicFramePr>
          <p:cNvPr id="4" name="Table 3">
            <a:extLst>
              <a:ext uri="{FF2B5EF4-FFF2-40B4-BE49-F238E27FC236}">
                <a16:creationId xmlns:a16="http://schemas.microsoft.com/office/drawing/2014/main" id="{0551AF25-0EC6-B34A-A0EE-952D5CD0D012}"/>
              </a:ext>
            </a:extLst>
          </p:cNvPr>
          <p:cNvGraphicFramePr>
            <a:graphicFrameLocks noGrp="1"/>
          </p:cNvGraphicFramePr>
          <p:nvPr/>
        </p:nvGraphicFramePr>
        <p:xfrm>
          <a:off x="5006329" y="4900721"/>
          <a:ext cx="1672324" cy="1571910"/>
        </p:xfrm>
        <a:graphic>
          <a:graphicData uri="http://schemas.openxmlformats.org/drawingml/2006/table">
            <a:tbl>
              <a:tblPr firstRow="1" bandRow="1">
                <a:tableStyleId>{5C22544A-7EE6-4342-B048-85BDC9FD1C3A}</a:tableStyleId>
              </a:tblPr>
              <a:tblGrid>
                <a:gridCol w="1672324">
                  <a:extLst>
                    <a:ext uri="{9D8B030D-6E8A-4147-A177-3AD203B41FA5}">
                      <a16:colId xmlns:a16="http://schemas.microsoft.com/office/drawing/2014/main" val="1983416386"/>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dirty="0"/>
                        <a:t>OmegaWiki</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8634007"/>
                  </a:ext>
                </a:extLst>
              </a:tr>
              <a:tr h="413657">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0" i="1"/>
                        <a:t>The aim of the project is to create a dictionary of all words of all languages, including lexical, terminological and ontological information. </a:t>
                      </a:r>
                      <a:br>
                        <a:rPr lang="en-GB" sz="600" b="0" i="1"/>
                      </a:br>
                      <a:r>
                        <a:rPr lang="en-GB" sz="600" b="0" i="1"/>
                        <a:t>The data is available in a relational database, too.</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275502"/>
                  </a:ext>
                </a:extLst>
              </a:tr>
              <a:tr h="8490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1 adjective, 4 noun, 4 verb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1 to 3 rows (short to medium). </a:t>
                      </a:r>
                      <a:r>
                        <a:rPr lang="en-GB" sz="600" i="1" dirty="0"/>
                        <a:t>Note: the definition sentence is translated (nearly exactly) into a number of different languages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None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None</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187426"/>
                  </a:ext>
                </a:extLst>
              </a:tr>
            </a:tbl>
          </a:graphicData>
        </a:graphic>
      </p:graphicFrame>
      <p:graphicFrame>
        <p:nvGraphicFramePr>
          <p:cNvPr id="5" name="Table 4">
            <a:extLst>
              <a:ext uri="{FF2B5EF4-FFF2-40B4-BE49-F238E27FC236}">
                <a16:creationId xmlns:a16="http://schemas.microsoft.com/office/drawing/2014/main" id="{6B3E5FA3-77A0-574C-8081-AB6E932ADA18}"/>
              </a:ext>
            </a:extLst>
          </p:cNvPr>
          <p:cNvGraphicFramePr>
            <a:graphicFrameLocks noGrp="1"/>
          </p:cNvGraphicFramePr>
          <p:nvPr/>
        </p:nvGraphicFramePr>
        <p:xfrm>
          <a:off x="8633827" y="483251"/>
          <a:ext cx="1672324" cy="1119078"/>
        </p:xfrm>
        <a:graphic>
          <a:graphicData uri="http://schemas.openxmlformats.org/drawingml/2006/table">
            <a:tbl>
              <a:tblPr firstRow="1" bandRow="1">
                <a:tableStyleId>{93296810-A885-4BE3-A3E7-6D5BEEA58F35}</a:tableStyleId>
              </a:tblPr>
              <a:tblGrid>
                <a:gridCol w="1672324">
                  <a:extLst>
                    <a:ext uri="{9D8B030D-6E8A-4147-A177-3AD203B41FA5}">
                      <a16:colId xmlns:a16="http://schemas.microsoft.com/office/drawing/2014/main" val="2963375459"/>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The Free Dictionary</a:t>
                      </a:r>
                      <a:endParaRPr lang="en-GB" sz="600" b="1"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6815189"/>
                  </a:ext>
                </a:extLst>
              </a:tr>
              <a:tr h="67491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0" i="0"/>
                        <a:t>A number of Encyclopedia resources are included (e.g. The Columbia Electronic Encyclopedia™, McGraw-Hill Concise Encyclopedia of Bioscience, etc.).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0" i="0"/>
                        <a:t>The first part of an encyclopedia article could constitute a more informative, less strict definition? Or a context to exploit in Paragraph2Vec manner?</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3981326"/>
                  </a:ext>
                </a:extLst>
              </a:tr>
              <a:tr h="1611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b="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441"/>
                  </a:ext>
                </a:extLst>
              </a:tr>
            </a:tbl>
          </a:graphicData>
        </a:graphic>
      </p:graphicFrame>
      <p:graphicFrame>
        <p:nvGraphicFramePr>
          <p:cNvPr id="6" name="Table 5">
            <a:extLst>
              <a:ext uri="{FF2B5EF4-FFF2-40B4-BE49-F238E27FC236}">
                <a16:creationId xmlns:a16="http://schemas.microsoft.com/office/drawing/2014/main" id="{61CB3AD7-260D-254A-B5E0-730A2C732BA2}"/>
              </a:ext>
            </a:extLst>
          </p:cNvPr>
          <p:cNvGraphicFramePr>
            <a:graphicFrameLocks noGrp="1"/>
          </p:cNvGraphicFramePr>
          <p:nvPr/>
        </p:nvGraphicFramePr>
        <p:xfrm>
          <a:off x="6961502" y="1621754"/>
          <a:ext cx="1672324" cy="1297590"/>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2642989375"/>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MacMillan</a:t>
                      </a:r>
                      <a:endParaRPr lang="en-GB" sz="600" b="1"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392243"/>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Paid API</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899430"/>
                  </a:ext>
                </a:extLst>
              </a:tr>
              <a:tr h="8490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Noun=5, Verb=6 (different pages)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Not really, maybe a phrase (e.g.: - a garden/pot/house plant ; - a strawberry 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in its Thesaurus, each sense has a number of related words, and possibly a set of synonyms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673546"/>
                  </a:ext>
                </a:extLst>
              </a:tr>
            </a:tbl>
          </a:graphicData>
        </a:graphic>
      </p:graphicFrame>
      <p:graphicFrame>
        <p:nvGraphicFramePr>
          <p:cNvPr id="17" name="Table 16">
            <a:extLst>
              <a:ext uri="{FF2B5EF4-FFF2-40B4-BE49-F238E27FC236}">
                <a16:creationId xmlns:a16="http://schemas.microsoft.com/office/drawing/2014/main" id="{36F311A6-A002-4242-BA36-65CBA1A0E34E}"/>
              </a:ext>
            </a:extLst>
          </p:cNvPr>
          <p:cNvGraphicFramePr>
            <a:graphicFrameLocks noGrp="1"/>
          </p:cNvGraphicFramePr>
          <p:nvPr/>
        </p:nvGraphicFramePr>
        <p:xfrm>
          <a:off x="6961502" y="3463022"/>
          <a:ext cx="1672324" cy="317876"/>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2642989375"/>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t>Cambridge</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392243"/>
                  </a:ext>
                </a:extLst>
              </a:tr>
              <a:tr h="154379">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Fewer senses. Paid API</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905535"/>
                  </a:ext>
                </a:extLst>
              </a:tr>
            </a:tbl>
          </a:graphicData>
        </a:graphic>
      </p:graphicFrame>
      <p:graphicFrame>
        <p:nvGraphicFramePr>
          <p:cNvPr id="18" name="Table 17">
            <a:extLst>
              <a:ext uri="{FF2B5EF4-FFF2-40B4-BE49-F238E27FC236}">
                <a16:creationId xmlns:a16="http://schemas.microsoft.com/office/drawing/2014/main" id="{50AEDFBB-FA6D-5246-9B75-322A4D63AA4A}"/>
              </a:ext>
            </a:extLst>
          </p:cNvPr>
          <p:cNvGraphicFramePr>
            <a:graphicFrameLocks noGrp="1"/>
          </p:cNvGraphicFramePr>
          <p:nvPr/>
        </p:nvGraphicFramePr>
        <p:xfrm>
          <a:off x="1766284" y="4334664"/>
          <a:ext cx="1672324" cy="2251178"/>
        </p:xfrm>
        <a:graphic>
          <a:graphicData uri="http://schemas.openxmlformats.org/drawingml/2006/table">
            <a:tbl>
              <a:tblPr firstRow="1" bandRow="1">
                <a:tableStyleId>{5C22544A-7EE6-4342-B048-85BDC9FD1C3A}</a:tableStyleId>
              </a:tblPr>
              <a:tblGrid>
                <a:gridCol w="1672324">
                  <a:extLst>
                    <a:ext uri="{9D8B030D-6E8A-4147-A177-3AD203B41FA5}">
                      <a16:colId xmlns:a16="http://schemas.microsoft.com/office/drawing/2014/main" val="2642989375"/>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DBpedia</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392243"/>
                  </a:ext>
                </a:extLst>
              </a:tr>
              <a:tr h="32657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Started by people at the Free University of Berlin and Leipzig University, in collaboration with OpenLink Software, from 2007 onwards.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905535"/>
                  </a:ext>
                </a:extLst>
              </a:tr>
              <a:tr h="50074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i="1" dirty="0"/>
                        <a:t>A project aiming to extract structured content from the information created in the Wikipedia project. Users can semantically query relationships and properties of Wikipedia resources, including links to other related datasets.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135227"/>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DBpedia uses RDF to represent extracted information</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911033"/>
                  </a:ext>
                </a:extLst>
              </a:tr>
              <a:tr h="7620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About: 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Introductory definition: “Plants, also called green plants, are multicellular eukaryotes…”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Properties of interest: </a:t>
                      </a:r>
                    </a:p>
                    <a:p>
                      <a:pPr marL="27000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sz="600" i="1" dirty="0"/>
                        <a:t>dbo:abstract </a:t>
                      </a:r>
                      <a:r>
                        <a:rPr lang="en-GB" sz="600" dirty="0"/>
                        <a:t>in English is the equivalent of an encyclopedia definition.</a:t>
                      </a:r>
                    </a:p>
                    <a:p>
                      <a:pPr marL="27000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sz="600" i="1" dirty="0"/>
                        <a:t>owl:sameAs </a:t>
                      </a:r>
                      <a:r>
                        <a:rPr lang="en-GB" sz="600" dirty="0"/>
                        <a:t>provides links to DBpedia versions in different languages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682836"/>
                  </a:ext>
                </a:extLst>
              </a:tr>
            </a:tbl>
          </a:graphicData>
        </a:graphic>
      </p:graphicFrame>
      <p:graphicFrame>
        <p:nvGraphicFramePr>
          <p:cNvPr id="7" name="Table 6">
            <a:extLst>
              <a:ext uri="{FF2B5EF4-FFF2-40B4-BE49-F238E27FC236}">
                <a16:creationId xmlns:a16="http://schemas.microsoft.com/office/drawing/2014/main" id="{198B54B5-6252-4D4F-B916-93C4385B1AD2}"/>
              </a:ext>
            </a:extLst>
          </p:cNvPr>
          <p:cNvGraphicFramePr>
            <a:graphicFrameLocks noGrp="1"/>
          </p:cNvGraphicFramePr>
          <p:nvPr/>
        </p:nvGraphicFramePr>
        <p:xfrm>
          <a:off x="8916673" y="4062754"/>
          <a:ext cx="1672324" cy="1293222"/>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3767088548"/>
                    </a:ext>
                  </a:extLst>
                </a:gridCol>
              </a:tblGrid>
              <a:tr h="239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0" dirty="0"/>
                        <a:t>GNU Collaborative International Dictionary of English</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517881"/>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Based too much on Webster’s 1913 edition</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339211"/>
                  </a:ext>
                </a:extLst>
              </a:tr>
              <a:tr h="8490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definitions: Noun=6, Verb=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Number of rows in definitions: 2 to 10+ (extended)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Examples: One for each sense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600" dirty="0"/>
                        <a:t>Synonyms and antonyms: in its Thesaurus, each sense has a number of related words, and possibly a set of synonyms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892007"/>
                  </a:ext>
                </a:extLst>
              </a:tr>
            </a:tbl>
          </a:graphicData>
        </a:graphic>
      </p:graphicFrame>
      <p:graphicFrame>
        <p:nvGraphicFramePr>
          <p:cNvPr id="19" name="Table 18">
            <a:extLst>
              <a:ext uri="{FF2B5EF4-FFF2-40B4-BE49-F238E27FC236}">
                <a16:creationId xmlns:a16="http://schemas.microsoft.com/office/drawing/2014/main" id="{A24680DE-4EA7-164E-915D-15D9D30FC727}"/>
              </a:ext>
            </a:extLst>
          </p:cNvPr>
          <p:cNvGraphicFramePr>
            <a:graphicFrameLocks noGrp="1"/>
          </p:cNvGraphicFramePr>
          <p:nvPr/>
        </p:nvGraphicFramePr>
        <p:xfrm>
          <a:off x="6961502" y="2966931"/>
          <a:ext cx="1672324" cy="317876"/>
        </p:xfrm>
        <a:graphic>
          <a:graphicData uri="http://schemas.openxmlformats.org/drawingml/2006/table">
            <a:tbl>
              <a:tblPr firstRow="1" bandRow="1">
                <a:tableStyleId>{00A15C55-8517-42AA-B614-E9B94910E393}</a:tableStyleId>
              </a:tblPr>
              <a:tblGrid>
                <a:gridCol w="1672324">
                  <a:extLst>
                    <a:ext uri="{9D8B030D-6E8A-4147-A177-3AD203B41FA5}">
                      <a16:colId xmlns:a16="http://schemas.microsoft.com/office/drawing/2014/main" val="2642989375"/>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Collins</a:t>
                      </a:r>
                      <a:endParaRPr lang="en-GB" sz="600" b="0" i="0" dirty="0"/>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392243"/>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Paid API</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905535"/>
                  </a:ext>
                </a:extLst>
              </a:tr>
            </a:tbl>
          </a:graphicData>
        </a:graphic>
      </p:graphicFrame>
      <p:cxnSp>
        <p:nvCxnSpPr>
          <p:cNvPr id="9" name="Straight Arrow Connector 8">
            <a:extLst>
              <a:ext uri="{FF2B5EF4-FFF2-40B4-BE49-F238E27FC236}">
                <a16:creationId xmlns:a16="http://schemas.microsoft.com/office/drawing/2014/main" id="{0788B8D4-0012-5F45-8511-0F3215BD8155}"/>
              </a:ext>
            </a:extLst>
          </p:cNvPr>
          <p:cNvCxnSpPr/>
          <p:nvPr/>
        </p:nvCxnSpPr>
        <p:spPr>
          <a:xfrm>
            <a:off x="2570011" y="3870939"/>
            <a:ext cx="0" cy="46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F65C09F7-B052-D64A-B368-795E5DBBB2DC}"/>
              </a:ext>
            </a:extLst>
          </p:cNvPr>
          <p:cNvGraphicFramePr>
            <a:graphicFrameLocks noGrp="1"/>
          </p:cNvGraphicFramePr>
          <p:nvPr/>
        </p:nvGraphicFramePr>
        <p:xfrm>
          <a:off x="5006329" y="3121989"/>
          <a:ext cx="1672324" cy="1571910"/>
        </p:xfrm>
        <a:graphic>
          <a:graphicData uri="http://schemas.openxmlformats.org/drawingml/2006/table">
            <a:tbl>
              <a:tblPr firstRow="1" bandRow="1">
                <a:tableStyleId>{5C22544A-7EE6-4342-B048-85BDC9FD1C3A}</a:tableStyleId>
              </a:tblPr>
              <a:tblGrid>
                <a:gridCol w="1672324">
                  <a:extLst>
                    <a:ext uri="{9D8B030D-6E8A-4147-A177-3AD203B41FA5}">
                      <a16:colId xmlns:a16="http://schemas.microsoft.com/office/drawing/2014/main" val="1983416386"/>
                    </a:ext>
                  </a:extLst>
                </a:gridCol>
              </a:tblGrid>
              <a:tr h="161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dirty="0"/>
                        <a:t>Wiktionary</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8634007"/>
                  </a:ext>
                </a:extLst>
              </a:tr>
              <a:tr h="67491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0" i="1"/>
                        <a:t>Wiktionary is a multilingual, web-based project to create a free content dictionary of terms (including words, phrases, proverbs, etc.) in all natural languages.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0" i="1"/>
                        <a:t>The English Wiktionary includes a thesaurus (formerly known as Wikisaurus) of synonyms of various words.</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275502"/>
                  </a:ext>
                </a:extLst>
              </a:tr>
              <a:tr h="67491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‘plant’: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It has a “Wikipedia” page, with sections in different languages and various subsections.</a:t>
                      </a:r>
                      <a:br>
                        <a:rPr lang="en-GB" sz="600" dirty="0"/>
                      </a:br>
                      <a:r>
                        <a:rPr lang="en-GB" sz="600" dirty="0"/>
                        <a:t>Occasionally with examples.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Note: the Noun/Translations and Verb/Translations subsections tend to have synthetic few-words definitions for each sense.</a:t>
                      </a:r>
                    </a:p>
                  </a:txBody>
                  <a:tcPr marL="65314" marR="65314" marT="32657" marB="326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187426"/>
                  </a:ext>
                </a:extLst>
              </a:tr>
            </a:tbl>
          </a:graphicData>
        </a:graphic>
      </p:graphicFrame>
    </p:spTree>
    <p:extLst>
      <p:ext uri="{BB962C8B-B14F-4D97-AF65-F5344CB8AC3E}">
        <p14:creationId xmlns:p14="http://schemas.microsoft.com/office/powerpoint/2010/main" val="379324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180B-5A16-F448-9A81-B3FD8D3C77E4}"/>
              </a:ext>
            </a:extLst>
          </p:cNvPr>
          <p:cNvSpPr>
            <a:spLocks noGrp="1"/>
          </p:cNvSpPr>
          <p:nvPr>
            <p:ph type="ctrTitle"/>
          </p:nvPr>
        </p:nvSpPr>
        <p:spPr>
          <a:xfrm>
            <a:off x="3867687" y="58890"/>
            <a:ext cx="4613189" cy="291236"/>
          </a:xfrm>
        </p:spPr>
        <p:txBody>
          <a:bodyPr>
            <a:normAutofit/>
          </a:bodyPr>
          <a:lstStyle/>
          <a:p>
            <a:r>
              <a:rPr lang="en-US" sz="1143" b="1" dirty="0"/>
              <a:t>Research Direction 2 (section: Sources for dictionaries and KBs)</a:t>
            </a:r>
          </a:p>
        </p:txBody>
      </p:sp>
      <p:graphicFrame>
        <p:nvGraphicFramePr>
          <p:cNvPr id="15" name="Table 14">
            <a:extLst>
              <a:ext uri="{FF2B5EF4-FFF2-40B4-BE49-F238E27FC236}">
                <a16:creationId xmlns:a16="http://schemas.microsoft.com/office/drawing/2014/main" id="{1B5DBFD1-63AC-EA4B-85C7-1EB42BE89D7B}"/>
              </a:ext>
            </a:extLst>
          </p:cNvPr>
          <p:cNvGraphicFramePr>
            <a:graphicFrameLocks noGrp="1"/>
          </p:cNvGraphicFramePr>
          <p:nvPr/>
        </p:nvGraphicFramePr>
        <p:xfrm>
          <a:off x="1812119" y="506138"/>
          <a:ext cx="4962262" cy="3278774"/>
        </p:xfrm>
        <a:graphic>
          <a:graphicData uri="http://schemas.openxmlformats.org/drawingml/2006/table">
            <a:tbl>
              <a:tblPr firstRow="1" bandRow="1">
                <a:tableStyleId>{7E9639D4-E3E2-4D34-9284-5A2195B3D0D7}</a:tableStyleId>
              </a:tblPr>
              <a:tblGrid>
                <a:gridCol w="1647189">
                  <a:extLst>
                    <a:ext uri="{9D8B030D-6E8A-4147-A177-3AD203B41FA5}">
                      <a16:colId xmlns:a16="http://schemas.microsoft.com/office/drawing/2014/main" val="1596167564"/>
                    </a:ext>
                  </a:extLst>
                </a:gridCol>
                <a:gridCol w="836491">
                  <a:extLst>
                    <a:ext uri="{9D8B030D-6E8A-4147-A177-3AD203B41FA5}">
                      <a16:colId xmlns:a16="http://schemas.microsoft.com/office/drawing/2014/main" val="1779021733"/>
                    </a:ext>
                  </a:extLst>
                </a:gridCol>
                <a:gridCol w="2478582">
                  <a:extLst>
                    <a:ext uri="{9D8B030D-6E8A-4147-A177-3AD203B41FA5}">
                      <a16:colId xmlns:a16="http://schemas.microsoft.com/office/drawing/2014/main" val="676864543"/>
                    </a:ext>
                  </a:extLst>
                </a:gridCol>
              </a:tblGrid>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Paper</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Authors &amp; Date</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solidFill>
                            <a:schemeClr val="tx1"/>
                          </a:solidFill>
                        </a:rPr>
                        <a:t>Resource used</a:t>
                      </a:r>
                    </a:p>
                  </a:txBody>
                  <a:tcPr marL="65314" marR="65314" marT="32657" marB="32657"/>
                </a:tc>
                <a:extLst>
                  <a:ext uri="{0D108BD9-81ED-4DB2-BD59-A6C34878D82A}">
                    <a16:rowId xmlns:a16="http://schemas.microsoft.com/office/drawing/2014/main" val="308258738"/>
                  </a:ext>
                </a:extLst>
              </a:tr>
              <a:tr h="41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Learning to Understand Phrases by Embedding the Dictionary (DictRep)</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i="0" dirty="0"/>
                        <a:t>By F.Hill et al.,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i="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i="0" dirty="0">
                          <a:solidFill>
                            <a:schemeClr val="tx1"/>
                          </a:solidFill>
                        </a:rPr>
                        <a:t>Trained on both dictionary definitions and the opening sentences of Wikipedia articles. 5 Dicts.: </a:t>
                      </a:r>
                      <a:r>
                        <a:rPr lang="en-GB" sz="600" b="1" i="0" dirty="0">
                          <a:solidFill>
                            <a:schemeClr val="tx1"/>
                          </a:solidFill>
                        </a:rPr>
                        <a:t>Wordnet, The American Heritage Dictionary, The Collaborative International Dictionary of English, Wiktionary and Webster’s</a:t>
                      </a:r>
                      <a:r>
                        <a:rPr lang="en-GB" sz="600" i="0" dirty="0">
                          <a:solidFill>
                            <a:schemeClr val="tx1"/>
                          </a:solidFill>
                        </a:rPr>
                        <a:t>. </a:t>
                      </a:r>
                      <a:br>
                        <a:rPr lang="en-GB" sz="600" i="0" dirty="0">
                          <a:solidFill>
                            <a:schemeClr val="tx1"/>
                          </a:solidFill>
                        </a:rPr>
                      </a:br>
                      <a:r>
                        <a:rPr lang="en-GB" sz="600" i="0" dirty="0">
                          <a:solidFill>
                            <a:schemeClr val="tx1"/>
                          </a:solidFill>
                        </a:rPr>
                        <a:t>(They are freely available via the WordNik API)</a:t>
                      </a:r>
                    </a:p>
                  </a:txBody>
                  <a:tcPr marL="65314" marR="65314" marT="32657" marB="32657"/>
                </a:tc>
                <a:extLst>
                  <a:ext uri="{0D108BD9-81ED-4DB2-BD59-A6C34878D82A}">
                    <a16:rowId xmlns:a16="http://schemas.microsoft.com/office/drawing/2014/main" val="3726123302"/>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Building word embeddings from dictionary definitions</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i="0" dirty="0"/>
                        <a:t>By Ács et al.,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i="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i="0" dirty="0">
                          <a:solidFill>
                            <a:schemeClr val="tx1"/>
                          </a:solidFill>
                        </a:rPr>
                        <a:t>We used </a:t>
                      </a:r>
                      <a:r>
                        <a:rPr lang="en-GB" sz="600" b="1" i="0" dirty="0">
                          <a:solidFill>
                            <a:schemeClr val="tx1"/>
                          </a:solidFill>
                        </a:rPr>
                        <a:t>the English dump of Wiktionary </a:t>
                      </a:r>
                      <a:r>
                        <a:rPr lang="en-GB" sz="600" i="0" dirty="0">
                          <a:solidFill>
                            <a:schemeClr val="tx1"/>
                          </a:solidFill>
                        </a:rPr>
                        <a:t>(May 2017), and extracted all monolingual entries with the wiktionary_parser tool from the 4lang library</a:t>
                      </a:r>
                    </a:p>
                  </a:txBody>
                  <a:tcPr marL="65314" marR="65314" marT="32657" marB="32657"/>
                </a:tc>
                <a:extLst>
                  <a:ext uri="{0D108BD9-81ED-4DB2-BD59-A6C34878D82A}">
                    <a16:rowId xmlns:a16="http://schemas.microsoft.com/office/drawing/2014/main" val="405931871"/>
                  </a:ext>
                </a:extLst>
              </a:tr>
              <a:tr h="326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Embedding Senses via Dictionary Bootstrapping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i="0" dirty="0"/>
                    </a:p>
                  </a:txBody>
                  <a:tcPr marL="65314" marR="65314" marT="32657" marB="32657"/>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GB" sz="600" i="0" dirty="0"/>
                        <a:t>By Kang &amp; Sohn, 2016</a:t>
                      </a:r>
                    </a:p>
                    <a:p>
                      <a:endParaRPr lang="en-US" sz="600" b="0" i="1" dirty="0"/>
                    </a:p>
                  </a:txBody>
                  <a:tcPr marL="65314" marR="65314" marT="32657" marB="32657"/>
                </a:tc>
                <a:tc>
                  <a:txBody>
                    <a:bodyPr/>
                    <a:lstStyle/>
                    <a:p>
                      <a:r>
                        <a:rPr lang="en-US" sz="600" b="0" i="0" dirty="0">
                          <a:solidFill>
                            <a:schemeClr val="tx1"/>
                          </a:solidFill>
                        </a:rPr>
                        <a:t>For the setting of our experiments, the only training corpus we use is the list of words and their </a:t>
                      </a:r>
                      <a:r>
                        <a:rPr lang="en-US" sz="600" b="1" i="0" dirty="0">
                          <a:solidFill>
                            <a:schemeClr val="tx1"/>
                          </a:solidFill>
                        </a:rPr>
                        <a:t>definitions extracted from WordNet</a:t>
                      </a:r>
                      <a:r>
                        <a:rPr lang="en-US" sz="600" b="0" i="0" dirty="0">
                          <a:solidFill>
                            <a:schemeClr val="tx1"/>
                          </a:solidFill>
                        </a:rPr>
                        <a:t>. + “seed words”:the 10,000 most commonly occurring plain words from the </a:t>
                      </a:r>
                      <a:r>
                        <a:rPr lang="en-US" sz="600" b="1" i="0" dirty="0">
                          <a:solidFill>
                            <a:schemeClr val="tx1"/>
                          </a:solidFill>
                        </a:rPr>
                        <a:t>English Wikipedia</a:t>
                      </a:r>
                    </a:p>
                  </a:txBody>
                  <a:tcPr marL="65314" marR="65314" marT="32657" marB="32657"/>
                </a:tc>
                <a:extLst>
                  <a:ext uri="{0D108BD9-81ED-4DB2-BD59-A6C34878D82A}">
                    <a16:rowId xmlns:a16="http://schemas.microsoft.com/office/drawing/2014/main" val="115146866"/>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HybridVec: Hybrid Distributional and Definitional Word Vectors</a:t>
                      </a:r>
                    </a:p>
                  </a:txBody>
                  <a:tcPr marL="65314" marR="65314" marT="32657" marB="32657"/>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GB" sz="600" i="0" dirty="0"/>
                        <a:t>By Iyer &amp; Mei, 2018</a:t>
                      </a:r>
                    </a:p>
                    <a:p>
                      <a:endParaRPr lang="da-DK" sz="600" i="0" baseline="0" dirty="0"/>
                    </a:p>
                  </a:txBody>
                  <a:tcPr marL="65314" marR="65314" marT="32657" marB="32657"/>
                </a:tc>
                <a:tc>
                  <a:txBody>
                    <a:bodyPr/>
                    <a:lstStyle/>
                    <a:p>
                      <a:r>
                        <a:rPr lang="da-DK" sz="600" i="0" baseline="0" dirty="0">
                          <a:solidFill>
                            <a:schemeClr val="tx1"/>
                          </a:solidFill>
                        </a:rPr>
                        <a:t>For definitions, we incorporated the datasets of previous work and employed data from the </a:t>
                      </a:r>
                      <a:r>
                        <a:rPr lang="da-DK" sz="600" b="1" i="0" baseline="0" dirty="0">
                          <a:solidFill>
                            <a:schemeClr val="tx1"/>
                          </a:solidFill>
                        </a:rPr>
                        <a:t>WordNet</a:t>
                      </a:r>
                      <a:r>
                        <a:rPr lang="da-DK" sz="600" i="0" baseline="0" dirty="0">
                          <a:solidFill>
                            <a:schemeClr val="tx1"/>
                          </a:solidFill>
                        </a:rPr>
                        <a:t> database (Miller, 1995).</a:t>
                      </a:r>
                    </a:p>
                  </a:txBody>
                  <a:tcPr marL="65314" marR="65314" marT="32657" marB="32657"/>
                </a:tc>
                <a:extLst>
                  <a:ext uri="{0D108BD9-81ED-4DB2-BD59-A6C34878D82A}">
                    <a16:rowId xmlns:a16="http://schemas.microsoft.com/office/drawing/2014/main" val="1151770768"/>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dirty="0"/>
                        <a:t>Learning Distributed Representations of Sentences from Unlabelled Data</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i="0" dirty="0"/>
                        <a:t>By F.Hill et al., 2016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solidFill>
                            <a:schemeClr val="tx1"/>
                          </a:solidFill>
                        </a:rPr>
                        <a:t>The </a:t>
                      </a:r>
                      <a:r>
                        <a:rPr lang="en-GB" sz="600" b="1" dirty="0">
                          <a:solidFill>
                            <a:schemeClr val="tx1"/>
                          </a:solidFill>
                        </a:rPr>
                        <a:t>Toronto Books Corpus </a:t>
                      </a:r>
                      <a:r>
                        <a:rPr lang="en-GB" sz="600" dirty="0">
                          <a:solidFill>
                            <a:schemeClr val="tx1"/>
                          </a:solidFill>
                        </a:rPr>
                        <a:t>70m ordered sentences from over 7,000 books.</a:t>
                      </a:r>
                    </a:p>
                  </a:txBody>
                  <a:tcPr marL="65314" marR="65314" marT="32657" marB="32657"/>
                </a:tc>
                <a:extLst>
                  <a:ext uri="{0D108BD9-81ED-4DB2-BD59-A6C34878D82A}">
                    <a16:rowId xmlns:a16="http://schemas.microsoft.com/office/drawing/2014/main" val="2591193478"/>
                  </a:ext>
                </a:extLst>
              </a:tr>
              <a:tr h="326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i="0" dirty="0"/>
                        <a:t>Auto-Encoding Dictionary Definitions into Consistent Word Embeddings</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i="0" dirty="0"/>
                        <a:t>By Bosc &amp; Vincent, 2018</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b="1" dirty="0">
                          <a:solidFill>
                            <a:schemeClr val="tx1"/>
                          </a:solidFill>
                        </a:rPr>
                        <a:t>WordNet</a:t>
                      </a:r>
                      <a:r>
                        <a:rPr lang="en-GB" sz="600" dirty="0">
                          <a:solidFill>
                            <a:schemeClr val="tx1"/>
                          </a:solidFill>
                        </a:rPr>
                        <a:t> contains graphs of linguistic relations such as synonymy, antonymy, hyponymy, etc. but also definitions. We emphasize that our method trains exclusively on the definitions and is thus applicable to any electronic dictionary</a:t>
                      </a:r>
                    </a:p>
                  </a:txBody>
                  <a:tcPr marL="65314" marR="65314" marT="32657" marB="32657"/>
                </a:tc>
                <a:extLst>
                  <a:ext uri="{0D108BD9-81ED-4DB2-BD59-A6C34878D82A}">
                    <a16:rowId xmlns:a16="http://schemas.microsoft.com/office/drawing/2014/main" val="797230359"/>
                  </a:ext>
                </a:extLst>
              </a:tr>
              <a:tr h="32657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Dict2vec : LearningWord Embeddings using Lexical Dictionaries</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By Tissier et al., 2017</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solidFill>
                            <a:schemeClr val="tx1"/>
                          </a:solidFill>
                        </a:rPr>
                        <a:t>We extract all unique words with more than 5 occurrences from a </a:t>
                      </a:r>
                      <a:r>
                        <a:rPr lang="en-GB" sz="600" b="1" dirty="0">
                          <a:solidFill>
                            <a:schemeClr val="tx1"/>
                          </a:solidFill>
                        </a:rPr>
                        <a:t>full Wikipedia dump</a:t>
                      </a:r>
                      <a:r>
                        <a:rPr lang="en-GB" sz="600" dirty="0">
                          <a:solidFill>
                            <a:schemeClr val="tx1"/>
                          </a:solidFill>
                        </a:rPr>
                        <a:t> (around 2.2M words). We combine several dictionaries.We use </a:t>
                      </a:r>
                      <a:r>
                        <a:rPr lang="en-GB" sz="600" b="1" dirty="0">
                          <a:solidFill>
                            <a:schemeClr val="tx1"/>
                          </a:solidFill>
                        </a:rPr>
                        <a:t>the English version of Cambridge, Oxford, Collins and dictionary.com</a:t>
                      </a:r>
                      <a:r>
                        <a:rPr lang="en-GB" sz="600" dirty="0">
                          <a:solidFill>
                            <a:schemeClr val="tx1"/>
                          </a:solidFill>
                        </a:rPr>
                        <a:t>.</a:t>
                      </a:r>
                    </a:p>
                  </a:txBody>
                  <a:tcPr marL="65314" marR="65314" marT="32657" marB="32657"/>
                </a:tc>
                <a:extLst>
                  <a:ext uri="{0D108BD9-81ED-4DB2-BD59-A6C34878D82A}">
                    <a16:rowId xmlns:a16="http://schemas.microsoft.com/office/drawing/2014/main" val="2487483949"/>
                  </a:ext>
                </a:extLst>
              </a:tr>
              <a:tr h="23948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Retrofitting Word Vectors into Sense Level Representations</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t>By SDU’s IMADA, 2019</a:t>
                      </a:r>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600" dirty="0">
                          <a:solidFill>
                            <a:schemeClr val="tx1"/>
                          </a:solidFill>
                        </a:rPr>
                        <a:t>We generated the synonym sets and antonym sets of the 100,000 most-frequently used words from </a:t>
                      </a:r>
                      <a:r>
                        <a:rPr lang="en-GB" sz="600" b="1" dirty="0">
                          <a:solidFill>
                            <a:schemeClr val="tx1"/>
                          </a:solidFill>
                        </a:rPr>
                        <a:t>Wiktionary</a:t>
                      </a:r>
                      <a:r>
                        <a:rPr lang="en-GB" sz="600" dirty="0">
                          <a:solidFill>
                            <a:schemeClr val="tx1"/>
                          </a:solidFill>
                        </a:rPr>
                        <a:t> via the API of </a:t>
                      </a:r>
                      <a:r>
                        <a:rPr lang="en-GB" sz="600" b="1" dirty="0">
                          <a:solidFill>
                            <a:schemeClr val="tx1"/>
                          </a:solidFill>
                        </a:rPr>
                        <a:t>thesaurus.com</a:t>
                      </a:r>
                    </a:p>
                  </a:txBody>
                  <a:tcPr marL="65314" marR="65314" marT="32657" marB="32657"/>
                </a:tc>
                <a:extLst>
                  <a:ext uri="{0D108BD9-81ED-4DB2-BD59-A6C34878D82A}">
                    <a16:rowId xmlns:a16="http://schemas.microsoft.com/office/drawing/2014/main" val="1426736773"/>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extLst>
                  <a:ext uri="{0D108BD9-81ED-4DB2-BD59-A6C34878D82A}">
                    <a16:rowId xmlns:a16="http://schemas.microsoft.com/office/drawing/2014/main" val="749315629"/>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600" dirty="0"/>
                    </a:p>
                  </a:txBody>
                  <a:tcPr marL="65314" marR="65314" marT="32657" marB="32657"/>
                </a:tc>
                <a:extLst>
                  <a:ext uri="{0D108BD9-81ED-4DB2-BD59-A6C34878D82A}">
                    <a16:rowId xmlns:a16="http://schemas.microsoft.com/office/drawing/2014/main" val="4097863824"/>
                  </a:ext>
                </a:extLst>
              </a:tr>
            </a:tbl>
          </a:graphicData>
        </a:graphic>
      </p:graphicFrame>
    </p:spTree>
    <p:extLst>
      <p:ext uri="{BB962C8B-B14F-4D97-AF65-F5344CB8AC3E}">
        <p14:creationId xmlns:p14="http://schemas.microsoft.com/office/powerpoint/2010/main" val="108870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1512</Words>
  <Application>Microsoft Macintosh PowerPoint</Application>
  <PresentationFormat>Widescreen</PresentationFormat>
  <Paragraphs>122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Research Direction 2 (section: Sources for dictionaries and KBs)</vt:lpstr>
      <vt:lpstr>Research Direction 2 (section: Sources for dictionaries and KBs)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Direction 2 (section: Sources for dictionaries and KBs)</dc:title>
  <dc:creator>Andrea Lekkas</dc:creator>
  <cp:lastModifiedBy>Andrea Lekkas</cp:lastModifiedBy>
  <cp:revision>1</cp:revision>
  <dcterms:created xsi:type="dcterms:W3CDTF">2020-02-14T15:44:17Z</dcterms:created>
  <dcterms:modified xsi:type="dcterms:W3CDTF">2020-02-14T15:44:50Z</dcterms:modified>
</cp:coreProperties>
</file>