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9" r:id="rId2"/>
    <p:sldId id="260" r:id="rId3"/>
    <p:sldId id="264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Lekkas" initials="AL" lastIdx="1" clrIdx="0">
    <p:extLst>
      <p:ext uri="{19B8F6BF-5375-455C-9EA6-DF929625EA0E}">
        <p15:presenceInfo xmlns:p15="http://schemas.microsoft.com/office/powerpoint/2012/main" userId="S::gzt740@alumni.ku.dk::c9b6fe38-a724-4df4-8d82-e25605f60c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5227"/>
  </p:normalViewPr>
  <p:slideViewPr>
    <p:cSldViewPr snapToGrid="0" snapToObjects="1">
      <p:cViewPr>
        <p:scale>
          <a:sx n="210" d="100"/>
          <a:sy n="210" d="100"/>
        </p:scale>
        <p:origin x="-746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5D2BF-2E11-B74E-8A5E-48E3F40BA848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8F10-F9F0-5348-A4BE-3F031206F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6B1E-BD65-D24B-9687-0E0819A165D4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Transformer instruments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F3A026A-6BDE-714B-9105-734AF345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18475"/>
              </p:ext>
            </p:extLst>
          </p:nvPr>
        </p:nvGraphicFramePr>
        <p:xfrm>
          <a:off x="357945" y="725231"/>
          <a:ext cx="1764701" cy="32857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70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Attention Is All You Need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Vaswani et al.,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Introducing the Transformer instrument for Seq2Seq tasks</a:t>
                      </a:r>
                      <a:br>
                        <a:rPr lang="en-US" sz="800" b="0" i="1" dirty="0"/>
                      </a:br>
                      <a:r>
                        <a:rPr lang="en-US" sz="800" b="0" i="1" dirty="0"/>
                        <a:t>(using Attention alone instead of recursion)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Encoder + Decoder structure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Multi-head self-attention, where: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Attention(Q,K,V) = 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softmax(Q*K</a:t>
                      </a:r>
                      <a:r>
                        <a:rPr lang="en-US" sz="800" i="0" baseline="30000" dirty="0"/>
                        <a:t>T</a:t>
                      </a:r>
                      <a:r>
                        <a:rPr lang="en-US" sz="800" i="0" dirty="0"/>
                        <a:t> / sqrt(d</a:t>
                      </a:r>
                      <a:r>
                        <a:rPr lang="en-US" sz="800" i="0" baseline="-25000" dirty="0"/>
                        <a:t>k</a:t>
                      </a:r>
                      <a:r>
                        <a:rPr lang="en-US" sz="800" i="0" dirty="0"/>
                        <a:t>) ) * 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Layer normalization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Feed-forward NNs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Positional encoding (adding  sinusoidal functions)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Adam optimizer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Dropout with p</a:t>
                      </a:r>
                      <a:r>
                        <a:rPr lang="en-US" sz="800" i="0" baseline="-25000" dirty="0"/>
                        <a:t>drop</a:t>
                      </a:r>
                      <a:r>
                        <a:rPr lang="en-US" sz="800" i="0" dirty="0"/>
                        <a:t>=0.1 on the output of each sublayer and on (embeddings+PosEncoding)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Label smoothing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The model is auto-regressive: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when generating text, we include the previous output elements as 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A82461-52C5-D742-811C-5E84C4CE5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96311"/>
              </p:ext>
            </p:extLst>
          </p:nvPr>
        </p:nvGraphicFramePr>
        <p:xfrm>
          <a:off x="4246709" y="725231"/>
          <a:ext cx="1916522" cy="33954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52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Character-Level Language Modeling with Deeper Self-Attention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Al-Rfou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Alternative transformer structure, </a:t>
                      </a:r>
                      <a:br>
                        <a:rPr lang="en-US" sz="800" b="0" i="1" dirty="0"/>
                      </a:br>
                      <a:r>
                        <a:rPr lang="en-US" sz="800" b="0" i="1" dirty="0"/>
                        <a:t>used for character-level 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Transformer layers = 1 multi-head masked self-attention unit +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1 2-layers feed-forward NN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64 transformer layers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Auxiliary losses are added during training: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 Predicting the intermediate positions in the sequence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 Intermediate layers’ predictions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 Multiple targets (eg. The 2 subsequent chars at each position)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Learned vector of </a:t>
                      </a:r>
                      <a:r>
                        <a:rPr lang="en-US" sz="800" i="1" dirty="0"/>
                        <a:t>d</a:t>
                      </a:r>
                      <a:r>
                        <a:rPr lang="en-US" sz="800" i="0" dirty="0"/>
                        <a:t>(eg.512) elements = positional encoding,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x L x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There is no state passed between predictions as in RNN models, so for each character predicted we have to process</a:t>
                      </a:r>
                    </a:p>
                    <a:p>
                      <a:r>
                        <a:rPr lang="en-GB" sz="800" dirty="0"/>
                        <a:t>the context from scratch.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54064F-2289-7F47-BFF3-0B077167D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68988"/>
              </p:ext>
            </p:extLst>
          </p:nvPr>
        </p:nvGraphicFramePr>
        <p:xfrm>
          <a:off x="2122646" y="725231"/>
          <a:ext cx="1679333" cy="11399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9333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Attention Is All You Need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Mixture-of-Softmaxes (MoS</a:t>
                      </a:r>
                      <a:r>
                        <a:rPr lang="en-GB" sz="800" i="0" dirty="0"/>
                        <a:t>) could be used to go from the word embeddings to the softmax probabilities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What about frequency-agnostic word embeddings (</a:t>
                      </a:r>
                      <a:r>
                        <a:rPr lang="en-GB" sz="800" i="1" dirty="0"/>
                        <a:t>FRAGE</a:t>
                      </a:r>
                      <a:r>
                        <a:rPr lang="en-GB" sz="800" i="0" dirty="0"/>
                        <a:t>) as well?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620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0B3DAA-952A-C247-823B-B5BDCB98A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9707"/>
              </p:ext>
            </p:extLst>
          </p:nvPr>
        </p:nvGraphicFramePr>
        <p:xfrm>
          <a:off x="6877151" y="725231"/>
          <a:ext cx="1916520" cy="38831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520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TRANSFORMER-XL: ATTENTIVE LANGUAGE MODELS BEYOND A FIXED-LENGTH CONTEXT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Dai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Modifying the application of the transformer to LMs:</a:t>
                      </a:r>
                    </a:p>
                    <a:p>
                      <a:r>
                        <a:rPr lang="en-US" sz="800" b="0" i="1" dirty="0"/>
                        <a:t>Adding recurrence and relative pos-encoding to extend the context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Layer h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n</a:t>
                      </a:r>
                      <a:r>
                        <a:rPr lang="da-DK" sz="800" i="0" dirty="0"/>
                        <a:t> = FF-NN(self-attention(q, k, v)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- q = </a:t>
                      </a:r>
                      <a:r>
                        <a:rPr lang="en-US" sz="800" i="0" dirty="0"/>
                        <a:t>h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 * W</a:t>
                      </a:r>
                      <a:r>
                        <a:rPr lang="da-DK" sz="800" i="0" baseline="-25000" dirty="0"/>
                        <a:t>q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- k, v = </a:t>
                      </a:r>
                      <a:r>
                        <a:rPr lang="en-US" sz="800" i="0" dirty="0"/>
                        <a:t>h’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 * W</a:t>
                      </a:r>
                      <a:r>
                        <a:rPr lang="da-DK" sz="800" i="0" baseline="-25000" dirty="0"/>
                        <a:t>k,v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- </a:t>
                      </a:r>
                      <a:r>
                        <a:rPr lang="en-US" sz="800" i="0" dirty="0"/>
                        <a:t>h’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 = 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[SG(</a:t>
                      </a:r>
                      <a:r>
                        <a:rPr lang="en-US" sz="800" i="0" dirty="0"/>
                        <a:t>h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 ) ++ </a:t>
                      </a:r>
                      <a:r>
                        <a:rPr lang="en-US" sz="800" i="0" dirty="0"/>
                        <a:t>h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i="0" dirty="0"/>
                        <a:t>We go from absolute in-segment PosEnc to Relative PosEnc,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using a (sinusoidal) predefined matrix R and 2 learned terms u,v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i="0" dirty="0"/>
                        <a:t>Ascore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,i,j</a:t>
                      </a:r>
                      <a:r>
                        <a:rPr lang="da-DK" sz="800" i="0" baseline="30000" dirty="0"/>
                        <a:t>n</a:t>
                      </a:r>
                      <a:r>
                        <a:rPr lang="da-DK" sz="800" i="0" dirty="0"/>
                        <a:t> = q</a:t>
                      </a:r>
                      <a:r>
                        <a:rPr lang="da-DK" sz="800" b="0" i="0" baseline="-25000" dirty="0"/>
                        <a:t>i</a:t>
                      </a:r>
                      <a:r>
                        <a:rPr lang="da-DK" sz="800" i="0" dirty="0"/>
                        <a:t>*k</a:t>
                      </a:r>
                      <a:r>
                        <a:rPr lang="da-DK" sz="800" i="0" baseline="-25000" dirty="0"/>
                        <a:t>j</a:t>
                      </a:r>
                      <a:r>
                        <a:rPr lang="da-DK" sz="800" i="0" dirty="0"/>
                        <a:t> + q</a:t>
                      </a:r>
                      <a:r>
                        <a:rPr lang="da-DK" sz="800" i="0" baseline="-25000" dirty="0"/>
                        <a:t>i</a:t>
                      </a:r>
                      <a:r>
                        <a:rPr lang="da-DK" sz="800" i="0" dirty="0"/>
                        <a:t>*W</a:t>
                      </a:r>
                      <a:r>
                        <a:rPr lang="da-DK" sz="800" i="0" baseline="-25000" dirty="0"/>
                        <a:t>k,R</a:t>
                      </a:r>
                      <a:r>
                        <a:rPr lang="da-DK" sz="800" i="0" baseline="0" dirty="0"/>
                        <a:t>*R</a:t>
                      </a:r>
                      <a:r>
                        <a:rPr lang="da-DK" sz="800" i="0" baseline="-25000" dirty="0"/>
                        <a:t>i-j</a:t>
                      </a:r>
                      <a:r>
                        <a:rPr lang="da-DK" sz="800" i="0" baseline="0" dirty="0"/>
                        <a:t>+ u*</a:t>
                      </a:r>
                      <a:r>
                        <a:rPr lang="da-DK" sz="800" i="0" dirty="0"/>
                        <a:t>k</a:t>
                      </a:r>
                      <a:r>
                        <a:rPr lang="da-DK" sz="800" i="0" baseline="-25000" dirty="0"/>
                        <a:t>j</a:t>
                      </a:r>
                      <a:r>
                        <a:rPr lang="da-DK" sz="800" i="0" baseline="0" dirty="0"/>
                        <a:t> + u*</a:t>
                      </a:r>
                      <a:r>
                        <a:rPr lang="da-DK" sz="800" i="0" dirty="0"/>
                        <a:t>W</a:t>
                      </a:r>
                      <a:r>
                        <a:rPr lang="da-DK" sz="800" i="0" baseline="-25000" dirty="0"/>
                        <a:t>k,R</a:t>
                      </a:r>
                      <a:r>
                        <a:rPr lang="da-DK" sz="800" i="0" baseline="0" dirty="0"/>
                        <a:t>*R</a:t>
                      </a:r>
                      <a:r>
                        <a:rPr lang="da-DK" sz="800" i="0" baseline="-25000" dirty="0"/>
                        <a:t>i-j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i="0" baseline="0" dirty="0"/>
                        <a:t>Moreover: softmax(A)*v, layerNormalization +</a:t>
                      </a:r>
                      <a:br>
                        <a:rPr lang="da-DK" sz="800" i="0" baseline="0" dirty="0"/>
                      </a:br>
                      <a:r>
                        <a:rPr lang="da-DK" sz="800" i="0" baseline="0" dirty="0"/>
                        <a:t>skip-connection, FF-NN</a:t>
                      </a:r>
                      <a:endParaRPr lang="en-US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Problems addressed: inability to see beyond fixed context length + context fragmentation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F4E2E3-9798-1F41-8111-400F02EF0DA8}"/>
              </a:ext>
            </a:extLst>
          </p:cNvPr>
          <p:cNvCxnSpPr>
            <a:cxnSpLocks/>
          </p:cNvCxnSpPr>
          <p:nvPr/>
        </p:nvCxnSpPr>
        <p:spPr>
          <a:xfrm>
            <a:off x="6163231" y="2422976"/>
            <a:ext cx="713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E7E4FB-3CA8-4641-9B5E-20CE7168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81919"/>
              </p:ext>
            </p:extLst>
          </p:nvPr>
        </p:nvGraphicFramePr>
        <p:xfrm>
          <a:off x="9310431" y="725231"/>
          <a:ext cx="1916751" cy="27858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75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Dynamic Evaluation of Transformer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Krause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Examining the application of Dynamic Evaluation on the segments of Transformer-XL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Observe loss on x</a:t>
                      </a:r>
                      <a:r>
                        <a:rPr lang="en-US" sz="800" i="0" baseline="-25000" dirty="0"/>
                        <a:t>t</a:t>
                      </a:r>
                      <a:r>
                        <a:rPr lang="en-US" sz="800" i="0" dirty="0"/>
                        <a:t> at test-time, then use ∇L</a:t>
                      </a:r>
                      <a:r>
                        <a:rPr lang="en-US" sz="800" i="0" baseline="-25000" dirty="0"/>
                        <a:t>t</a:t>
                      </a:r>
                      <a:r>
                        <a:rPr lang="en-US" sz="800" i="0" dirty="0"/>
                        <a:t> to update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Sequence segments used for Dyn.Eval. = Sequence segments used to train the Transformer-XL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SGD Dynamic Eval, RMS Dynamic Eval (on word-level, without Decay rate)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- On character-level datasets, using L=128 and mCache=3800</a:t>
                      </a:r>
                    </a:p>
                    <a:p>
                      <a:r>
                        <a:rPr lang="en-GB" sz="800" dirty="0"/>
                        <a:t>- On word-level WikiText -103, using Adaptive 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CFBC9-A6DF-0A4B-9734-766E6726AADD}"/>
              </a:ext>
            </a:extLst>
          </p:cNvPr>
          <p:cNvCxnSpPr>
            <a:cxnSpLocks/>
          </p:cNvCxnSpPr>
          <p:nvPr/>
        </p:nvCxnSpPr>
        <p:spPr>
          <a:xfrm>
            <a:off x="8793672" y="2404872"/>
            <a:ext cx="5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353E74-3C0F-794C-85F0-88AF6DE0496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22646" y="2404872"/>
            <a:ext cx="2124063" cy="1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063EB3-E8D3-8743-B0B1-27926F277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1431"/>
              </p:ext>
            </p:extLst>
          </p:nvPr>
        </p:nvGraphicFramePr>
        <p:xfrm>
          <a:off x="11227183" y="725231"/>
          <a:ext cx="1505666" cy="12618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5666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Dynamic Evaluation of Transformer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Hybridizing Dynamic Eval &amp; Adaptive Softmax with the </a:t>
                      </a:r>
                      <a:r>
                        <a:rPr lang="en-GB" sz="800" i="1" dirty="0"/>
                        <a:t>Neural Cache</a:t>
                      </a:r>
                      <a:r>
                        <a:rPr lang="en-GB" sz="800" i="0" dirty="0"/>
                        <a:t> Method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(n: it may be a current line of research)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620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A8EAE02E-9A99-FE4B-8460-7034838CC4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025587"/>
                  </p:ext>
                </p:extLst>
              </p:nvPr>
            </p:nvGraphicFramePr>
            <p:xfrm>
              <a:off x="357948" y="4344427"/>
              <a:ext cx="2604364" cy="51102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04364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Insertion Transformer: Flexible Sequence Generation via Insertion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M.Stern et al.,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Introducing the Insertion Transformer model and paradigm: it generates tokens that expand the output sequence, until termination.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At each iteration, the IT produces a joint distribution over the content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sz="800" i="0" dirty="0"/>
                            <a:t> and the locations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800" i="0" dirty="0"/>
                            <a:t> :</a:t>
                          </a:r>
                          <a:r>
                            <a:rPr lang="en-US" sz="800" i="0" baseline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Modified version of the original Transformer: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Full Decoder Self-Attention (no mask)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From the word vectors at each position </a:t>
                          </a:r>
                          <a:r>
                            <a:rPr lang="en-US" sz="800" i="0" dirty="0">
                              <a:sym typeface="Wingdings" pitchFamily="2" charset="2"/>
                            </a:rPr>
                            <a:t> concatenate adjacent to produce the slot representstions</a:t>
                          </a: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Modeling the content-location distribution: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with H = slot reps., W=softmax projections,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flatten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𝐻𝑊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𝐻𝑙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sz="800" i="0" dirty="0"/>
                            <a:t>)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𝐻𝑞</m:t>
                              </m:r>
                            </m:oMath>
                          </a14:m>
                          <a:r>
                            <a:rPr lang="en-US" sz="800" i="0" dirty="0"/>
                            <a:t>)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Training variants: Balanced Binary Tree, Uniform.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The loss is the average of the slot-losses SL.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func>
                                  <m:d>
                                    <m:dPr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Termination: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slot finalization: when location is an empty span, the target is an end-of-slot token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sequence finalization: during the generation, the loss of empty slots is undefined and ignored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Inference (a.k.a. decoding):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Greedy d.: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fNam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oMath>
                          </a14:m>
                          <a:r>
                            <a:rPr lang="en-US" sz="800" i="0" dirty="0"/>
                            <a:t>)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Parallel d:for each </a:t>
                          </a:r>
                          <a:r>
                            <a:rPr lang="en-US" sz="800" i="1" dirty="0"/>
                            <a:t>l</a:t>
                          </a:r>
                          <a:r>
                            <a:rPr lang="en-US" sz="800" i="0" dirty="0"/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fNam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oMath>
                          </a14:m>
                          <a:r>
                            <a:rPr lang="en-US" sz="800" i="0" dirty="0"/>
                            <a:t>)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then, in each slot, insert its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indent="0">
                            <a:buFontTx/>
                            <a:buNone/>
                          </a:pPr>
                          <a:r>
                            <a:rPr lang="en-GB" sz="800" dirty="0"/>
                            <a:t>- Must recompute the hidden states of the decoder after every insertion.</a:t>
                          </a:r>
                        </a:p>
                        <a:p>
                          <a:pPr marL="0" indent="0">
                            <a:buFontTx/>
                            <a:buNone/>
                          </a:pPr>
                          <a:r>
                            <a:rPr lang="en-GB" sz="800" dirty="0"/>
                            <a:t>- Once we tune the EOS penalty, improvements from the architectural variants (e.g. MoS) largely disappear.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929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A8EAE02E-9A99-FE4B-8460-7034838CC4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025587"/>
                  </p:ext>
                </p:extLst>
              </p:nvPr>
            </p:nvGraphicFramePr>
            <p:xfrm>
              <a:off x="357948" y="4344427"/>
              <a:ext cx="2604364" cy="51102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04364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Insertion Transformer: Flexible Sequence Generation via Insertion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M.Stern et al.,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Introducing the Insertion Transformer model and paradigm: it generates tokens that expand the output sequence, until termination.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5130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5" t="-29242" b="-16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indent="0">
                            <a:buFontTx/>
                            <a:buNone/>
                          </a:pPr>
                          <a:r>
                            <a:rPr lang="en-GB" sz="800" dirty="0"/>
                            <a:t>- Must recompute the hidden states of the decoder after every insertion.</a:t>
                          </a:r>
                        </a:p>
                        <a:p>
                          <a:pPr marL="0" indent="0">
                            <a:buFontTx/>
                            <a:buNone/>
                          </a:pPr>
                          <a:r>
                            <a:rPr lang="en-GB" sz="800" dirty="0"/>
                            <a:t>- Once we tune the EOS penalty, improvements from the architectural variants (e.g. MoS) largely disappear.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92962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0B804-B0A9-104D-B358-7B0ACDD1F175}"/>
              </a:ext>
            </a:extLst>
          </p:cNvPr>
          <p:cNvCxnSpPr>
            <a:cxnSpLocks/>
          </p:cNvCxnSpPr>
          <p:nvPr/>
        </p:nvCxnSpPr>
        <p:spPr>
          <a:xfrm>
            <a:off x="1196283" y="4011013"/>
            <a:ext cx="0" cy="33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DD68AF3-F2DD-9941-A372-54088B4C6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47666"/>
              </p:ext>
            </p:extLst>
          </p:nvPr>
        </p:nvGraphicFramePr>
        <p:xfrm>
          <a:off x="2962312" y="4350610"/>
          <a:ext cx="1616562" cy="13838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656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Insertion Transformer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Can be useful for translation.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I would not think that the next-word prediction of Language Modeling needs this; to catch words in the sentence that the user has deleted, we may just use a Masked LM (similarly to BERT)..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D49365E-B8EB-8742-A4BF-5C4ADFD50E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015745"/>
                  </p:ext>
                </p:extLst>
              </p:nvPr>
            </p:nvGraphicFramePr>
            <p:xfrm>
              <a:off x="5098618" y="4998689"/>
              <a:ext cx="2604364" cy="44173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04364">
                      <a:extLst>
                        <a:ext uri="{9D8B030D-6E8A-4147-A177-3AD203B41FA5}">
                          <a16:colId xmlns:a16="http://schemas.microsoft.com/office/drawing/2014/main" val="26870977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Levenshtein Transformer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3920856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Gu, Wang &amp; Zhao,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27260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Modifies the original Tranformer Encoder-Decoder architecture: the Decoder is based on the Insertion and Deletion operations. Dual-policy Learning following an Expert (Oracle or Teacher).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378918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Markov Decision Process for MT and post-editing: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1" i="0" dirty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  ; 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; 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;  </m:t>
                              </m:r>
                              <m:r>
                                <a:rPr lang="en-US" sz="800" b="0" i="0" dirty="0">
                                  <a:latin typeface="Cambria Math" panose="02040503050406030204" pitchFamily="18" charset="0"/>
                                  <a:ea typeface="+mn-ea"/>
                                </a:rPr>
                                <m:t>ℇ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(Source info </a:t>
                          </a:r>
                          <a:r>
                            <a:rPr lang="en-US" sz="800" b="1" i="0" dirty="0"/>
                            <a:t>x</a:t>
                          </a:r>
                          <a:r>
                            <a:rPr lang="en-US" sz="800" i="0" dirty="0"/>
                            <a:t> for MT is being omitted here)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Deletion policy: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𝑑𝑒𝑙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8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800" i="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800" i="0" dirty="0"/>
                            <a:t> {0(keep), 1(delete)}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Insertion</a:t>
                          </a:r>
                          <a:r>
                            <a:rPr lang="en-US" sz="800" i="0" baseline="0" dirty="0"/>
                            <a:t> policy: placeholder + token phases, 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800" i="0" dirty="0"/>
                            <a:t> </a:t>
                          </a:r>
                          <a:r>
                            <a:rPr lang="en-US" sz="800" i="0" dirty="0">
                              <a:sym typeface="Wingdings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𝑡𝑜𝑘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8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Output/states from the L-th TransformerBlock,</a:t>
                          </a:r>
                          <a:r>
                            <a:rPr lang="en-US" sz="800" i="0" baseline="0" dirty="0"/>
                            <a:t> </a:t>
                          </a:r>
                          <a:r>
                            <a:rPr lang="en-US" sz="800" i="0" dirty="0"/>
                            <a:t>at each position: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   …, </m:t>
                              </m:r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The decoder outputs for each position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</m:oMath>
                          </a14:m>
                          <a:r>
                            <a:rPr lang="en-US" sz="800" i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800" i="0" dirty="0"/>
                            <a:t>are passed on to 3 policy classifiers: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𝑑𝑒𝑙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800" i="0" dirty="0"/>
                            <a:t> softmax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𝑝𝑙h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800" i="0" dirty="0"/>
                            <a:t> softmax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([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270000" marR="0" lvl="1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𝑡𝑜𝑘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800" i="0" dirty="0"/>
                            <a:t> softmax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([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∀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𝑃𝐿𝐻</m:t>
                                  </m:r>
                                </m:e>
                              </m:d>
                            </m:oMath>
                          </a14:m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(where</a:t>
                          </a:r>
                          <a:r>
                            <a:rPr lang="da-DK" sz="800" i="0" baseline="0" dirty="0"/>
                            <a:t> C is shared as the embedding matrix)</a:t>
                          </a: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We can apply Early Exit: moving the heads for </a:t>
                          </a:r>
                          <a:r>
                            <a:rPr lang="en-US" sz="800" i="1" dirty="0"/>
                            <a:t>del</a:t>
                          </a:r>
                          <a:r>
                            <a:rPr lang="en-US" sz="800" i="0" dirty="0"/>
                            <a:t> and </a:t>
                          </a:r>
                          <a:r>
                            <a:rPr lang="en-US" sz="800" i="1" dirty="0"/>
                            <a:t>plh</a:t>
                          </a:r>
                          <a:r>
                            <a:rPr lang="en-US" sz="800" i="0" dirty="0"/>
                            <a:t> to an intermediate block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To train the LevT, we use Imitation learning: let the agent imitate some expert policy </a:t>
                          </a:r>
                          <a:r>
                            <a:rPr lang="el-GR" sz="800" i="0" dirty="0"/>
                            <a:t>π</a:t>
                          </a:r>
                          <a:r>
                            <a:rPr lang="da-DK" sz="800" i="0" dirty="0"/>
                            <a:t>*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Expert is either ground-truth Oracle or autoreg-model Teacher. Mechanism: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1" i="1" dirty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800" b="0" i="0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ℇ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(</m:t>
                                  </m:r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𝒚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))</m:t>
                                  </m:r>
                                </m:e>
                              </m:func>
                            </m:oMath>
                          </a14:m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where</a:t>
                          </a:r>
                          <a:r>
                            <a:rPr lang="da-DK" sz="800" i="0" baseline="0" dirty="0"/>
                            <a:t> D is the Levenshtein distance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Training Reward function= expected value of the sum of log-probabilities of optimal policy choices</a:t>
                          </a: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The Roll-In policy determines the current state, Delete or Insert (…)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Inference can use Greedy Decoding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0695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D49365E-B8EB-8742-A4BF-5C4ADFD50E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015745"/>
                  </p:ext>
                </p:extLst>
              </p:nvPr>
            </p:nvGraphicFramePr>
            <p:xfrm>
              <a:off x="5098618" y="4998689"/>
              <a:ext cx="2604364" cy="44173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04364">
                      <a:extLst>
                        <a:ext uri="{9D8B030D-6E8A-4147-A177-3AD203B41FA5}">
                          <a16:colId xmlns:a16="http://schemas.microsoft.com/office/drawing/2014/main" val="2687097758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Levenshtein Transformer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3920856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Gu, Wang &amp; Zhao,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27260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Modifies the original Tranformer Encoder-Decoder architecture: the Decoder is based on the Insertion and Deletion operations. Dual-policy Learning following an Expert (Oracle or Teacher).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3789180"/>
                      </a:ext>
                    </a:extLst>
                  </a:tr>
                  <a:tr h="3399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85" t="-3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695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43F67231-98B6-6542-931A-DEB6608AB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046402"/>
                  </p:ext>
                </p:extLst>
              </p:nvPr>
            </p:nvGraphicFramePr>
            <p:xfrm>
              <a:off x="8152968" y="4800600"/>
              <a:ext cx="2648382" cy="457303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48382">
                      <a:extLst>
                        <a:ext uri="{9D8B030D-6E8A-4147-A177-3AD203B41FA5}">
                          <a16:colId xmlns:a16="http://schemas.microsoft.com/office/drawing/2014/main" val="26870977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KERMIT: Generative Insertion-Based Modeling for Sequences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3920856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W.Chan et al.,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27260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Insertion Transformer, containing only the Decoder part. Learning is based on a lower bound for P(x). </a:t>
                          </a:r>
                        </a:p>
                        <a:p>
                          <a:r>
                            <a:rPr lang="en-US" sz="800" b="0" i="1" dirty="0"/>
                            <a:t>2 sequences can be concatenated and processed as one. Depending on the input, we can learn P(x,y) / P(y|x) /etc.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378918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90000" indent="-90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Framework: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Given a sequence s = [x</a:t>
                          </a:r>
                          <a:r>
                            <a:rPr lang="da-DK" sz="800" i="0" baseline="-25000" dirty="0"/>
                            <a:t>1</a:t>
                          </a:r>
                          <a:r>
                            <a:rPr lang="da-DK" sz="800" i="0" dirty="0"/>
                            <a:t>, …, x</a:t>
                          </a:r>
                          <a:r>
                            <a:rPr lang="da-DK" sz="800" i="0" baseline="-25000" dirty="0"/>
                            <a:t>n</a:t>
                          </a:r>
                          <a:r>
                            <a:rPr lang="da-DK" sz="800" i="0" dirty="0"/>
                            <a:t>], we have a Generation Order z = permutation({1, …, n})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Sequence of insertion operations: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sSubSup>
                                <m:sSub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 , …]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Partial output at iteration i, under the Gen. Order z: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Sup>
                                    <m:sSub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1 :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endParaRPr lang="da-DK" sz="800" i="0" dirty="0"/>
                        </a:p>
                        <a:p>
                          <a:pPr marL="90000" indent="-90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P(x) uses marginalization over all possible z-s : 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((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)|</m:t>
                                      </m:r>
                                    </m:e>
                                  </m:nary>
                                </m:e>
                              </m:nary>
                              <m:sSubSup>
                                <m:sSub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1 :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90000" indent="-90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Typically </a:t>
                          </a:r>
                          <a:r>
                            <a:rPr lang="en-US" sz="800" i="1" dirty="0"/>
                            <a:t>p(z)</a:t>
                          </a:r>
                          <a:r>
                            <a:rPr lang="en-US" sz="800" i="0" dirty="0"/>
                            <a:t> is a uniform prior, but it can also be a B.B.T</a:t>
                          </a:r>
                        </a:p>
                        <a:p>
                          <a:pPr marL="90000" indent="-90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We maximize the lower bound of the log-likelihood: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fun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)∙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1: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= 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)∙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(…)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800" i="0" dirty="0"/>
                        </a:p>
                        <a:p>
                          <a:pPr marL="90000" indent="-90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Method to get an estimate of L(x) for a single example:</a:t>
                          </a:r>
                        </a:p>
                        <a:p>
                          <a:pPr marL="270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Sample a gen-step position i ≈ Uniform(1,N)</a:t>
                          </a:r>
                        </a:p>
                        <a:p>
                          <a:pPr marL="270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Sample a partial permutation z</a:t>
                          </a:r>
                          <a:r>
                            <a:rPr lang="en-US" sz="800" i="0" baseline="-25000" dirty="0"/>
                            <a:t>1:i-1</a:t>
                          </a:r>
                          <a:r>
                            <a:rPr lang="en-US" sz="800" i="0" dirty="0"/>
                            <a:t> ≈ p(z)  </a:t>
                          </a:r>
                        </a:p>
                        <a:p>
                          <a:pPr marL="270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Compute a weighted sum over the next-step losses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e>
                                  <m:sSubSup>
                                    <m:sSub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90000" indent="-90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Inference for </a:t>
                          </a:r>
                          <a:r>
                            <a:rPr lang="en-US" sz="800" i="1" dirty="0"/>
                            <a:t>(c,l)</a:t>
                          </a:r>
                          <a:r>
                            <a:rPr lang="en-US" sz="800" i="0" dirty="0"/>
                            <a:t> : it can be autoregressive via greedy decoding, or instead use parallel insertions</a:t>
                          </a:r>
                        </a:p>
                        <a:p>
                          <a:pPr marL="90000" indent="-90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We operate on </a:t>
                          </a:r>
                          <a:r>
                            <a:rPr lang="en-US" sz="800" i="1" dirty="0"/>
                            <a:t>(x,y)</a:t>
                          </a:r>
                          <a:r>
                            <a:rPr lang="en-US" sz="800" i="0" dirty="0"/>
                            <a:t> by concatenating: [x</a:t>
                          </a:r>
                          <a:r>
                            <a:rPr lang="en-US" sz="800" i="0" baseline="-25000" dirty="0"/>
                            <a:t>1</a:t>
                          </a:r>
                          <a:r>
                            <a:rPr lang="en-US" sz="800" i="0" dirty="0"/>
                            <a:t>,..,x</a:t>
                          </a:r>
                          <a:r>
                            <a:rPr lang="en-US" sz="800" i="0" baseline="-25000" dirty="0"/>
                            <a:t>n</a:t>
                          </a:r>
                          <a:r>
                            <a:rPr lang="en-US" sz="800" i="0" dirty="0"/>
                            <a:t>,y</a:t>
                          </a:r>
                          <a:r>
                            <a:rPr lang="en-US" sz="800" i="0" baseline="-25000" dirty="0"/>
                            <a:t>1</a:t>
                          </a:r>
                          <a:r>
                            <a:rPr lang="en-US" sz="800" i="0" dirty="0"/>
                            <a:t>,..,y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]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If </a:t>
                          </a:r>
                          <a:r>
                            <a:rPr lang="en-US" sz="800" i="1" dirty="0"/>
                            <a:t>x</a:t>
                          </a:r>
                          <a:r>
                            <a:rPr lang="en-US" sz="800" i="0" dirty="0"/>
                            <a:t> or </a:t>
                          </a:r>
                          <a:r>
                            <a:rPr lang="en-US" sz="800" i="1" dirty="0"/>
                            <a:t>y</a:t>
                          </a:r>
                          <a:r>
                            <a:rPr lang="en-US" sz="800" i="0" dirty="0"/>
                            <a:t> are fully given, then we learn P(y|x) or P(x|y)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0695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43F67231-98B6-6542-931A-DEB6608AB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046402"/>
                  </p:ext>
                </p:extLst>
              </p:nvPr>
            </p:nvGraphicFramePr>
            <p:xfrm>
              <a:off x="8152968" y="4800600"/>
              <a:ext cx="2648382" cy="457303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48382">
                      <a:extLst>
                        <a:ext uri="{9D8B030D-6E8A-4147-A177-3AD203B41FA5}">
                          <a16:colId xmlns:a16="http://schemas.microsoft.com/office/drawing/2014/main" val="26870977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KERMIT: Generative Insertion-Based Modeling for Sequences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3920856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W.Chan et al.,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27260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Insertion Transformer, containing only the Decoder part. Learning is based on a lower bound for P(x). </a:t>
                          </a:r>
                        </a:p>
                        <a:p>
                          <a:r>
                            <a:rPr lang="en-US" sz="800" b="0" i="1" dirty="0"/>
                            <a:t>2 sequences can be concatenated and processed as one. Depending on the input, we can learn P(x,y) / P(y|x) /etc.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3789180"/>
                      </a:ext>
                    </a:extLst>
                  </a:tr>
                  <a:tr h="34330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3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695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459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Transfer Learning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CE25A6-F7F5-1C45-8BAA-F192C4AD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9371"/>
              </p:ext>
            </p:extLst>
          </p:nvPr>
        </p:nvGraphicFramePr>
        <p:xfrm>
          <a:off x="625475" y="742255"/>
          <a:ext cx="4484407" cy="5647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7725">
                  <a:extLst>
                    <a:ext uri="{9D8B030D-6E8A-4147-A177-3AD203B41FA5}">
                      <a16:colId xmlns:a16="http://schemas.microsoft.com/office/drawing/2014/main" val="2425606129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196648309"/>
                    </a:ext>
                  </a:extLst>
                </a:gridCol>
              </a:tblGrid>
              <a:tr h="2535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Neural Transfer Learning for Natural Language Processing (Ph.D.)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09885"/>
                  </a:ext>
                </a:extLst>
              </a:tr>
              <a:tr h="2535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 Sebastian Ruder, February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065273"/>
                  </a:ext>
                </a:extLst>
              </a:tr>
              <a:tr h="788119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i="1" dirty="0"/>
                        <a:t>Transfer Learning is defined over domains {X, P(X)} and tasks {Y,P(Y)}, of a source and a target problem.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1" dirty="0"/>
                        <a:t>P(Xs) != P(Xt) --&gt; Domain adaptation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1" dirty="0"/>
                        <a:t>Ys != Yt </a:t>
                      </a:r>
                      <a:r>
                        <a:rPr lang="en-US" sz="800" i="1" dirty="0">
                          <a:sym typeface="Wingdings" pitchFamily="2" charset="2"/>
                        </a:rPr>
                        <a:t>--&gt; different tasks, Multi-Task Learning or Sequential Learning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1" dirty="0">
                          <a:sym typeface="Wingdings" pitchFamily="2" charset="2"/>
                        </a:rPr>
                        <a:t>Xs != Xt --&gt; Cross-lingual learning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0" i="1" dirty="0"/>
                        <a:t>(n: Pretrained word representations == Implicit transfer learning).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733524"/>
                  </a:ext>
                </a:extLst>
              </a:tr>
              <a:tr h="4351789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Also in: “An Overview of Multi-Task Learning in Deep Neural Networks”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MTL in NNs: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Hard parameter sharing: </a:t>
                      </a:r>
                      <a:r>
                        <a:rPr kumimoji="0" lang="en-GB" sz="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layers of the NN are fully shared, followed by separate task-specific layers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Soft parameter sharing: </a:t>
                      </a:r>
                      <a:r>
                        <a:rPr kumimoji="0" lang="en-GB" sz="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layers are not shared, but they are constrained, we minimize the distance between them (eg. L2 regularization)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MTL in non-neural models: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 define a matrix A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dxT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of features x models. 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Block-sparse L1Lq regularization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Clustering of tasks: we can use the following penalties: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Ω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mean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= ||ā||</a:t>
                      </a:r>
                      <a:r>
                        <a:rPr kumimoji="0" lang="da-DK" sz="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b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Ccloseness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Σ 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|C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|*||ā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ā||</a:t>
                      </a:r>
                      <a:r>
                        <a:rPr kumimoji="0" lang="da-DK" sz="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br>
                        <a:rPr kumimoji="0" lang="da-DK" sz="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Σ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t_in_k 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||ā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.,t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ā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r>
                        <a:rPr kumimoji="0" lang="da-DK" sz="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is possible to use a hierarchy of tasks, and/or weights 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kumimoji="0" lang="da-DK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Types of auxiliary tasks: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Statistical a.ts.:  predicting aspects of the input data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Selective unsupervised a.ts.: focusing on specific features/elements, such as sentiment words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Supervised a.ts.: Adversarial, Inverse task, Quantization smoothing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Unsupervised a.ts.: Representation Learning, Conditioning the Initial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 Sequential Learning: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Source and Target Task are performed separately, in sequence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Pretraining phase -&gt; Adaptation phase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Ideal: </a:t>
                      </a:r>
                      <a:r>
                        <a:rPr kumimoji="0" lang="en-GB" sz="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universal representations</a:t>
                      </a: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Unsupervised pretraining: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LSA: Latent Semantic Analysis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 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 U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Σ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V  U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k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Σ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k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= X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Brown clustering: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P(w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|w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 = P(c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|c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)*P(w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|c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&amp; greedy algorithm for classes (s. AMI)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Word2vec: SGNS and CBOW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GLObal Vectors: uses the ratios of probabilities of occurrence in a context, for a NN loss function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Deep pretrained LMs, eg. Autoencoding on sentences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Distantly supervised pretraining: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The model can focus on/learn one element (eg. Emoticons in sentiment analysis, punctuation in tokenization) 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Supervised pretraining: eg. Train NMT on 2 high-resource languages, then transfer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Adaptation: can be: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Feature extraction: we freeze the source M, and provide its representations as additional input to the target M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Fine-tuning: the pretrained reps. Are used as initialization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Residual adapters: interleave mini-layers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Lifelong learning: sequential chain of multiple tasks, stores info in 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257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7B080B-164E-5E47-B1FF-185209136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46848"/>
              </p:ext>
            </p:extLst>
          </p:nvPr>
        </p:nvGraphicFramePr>
        <p:xfrm>
          <a:off x="625475" y="6557244"/>
          <a:ext cx="3676702" cy="2877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5358">
                  <a:extLst>
                    <a:ext uri="{9D8B030D-6E8A-4147-A177-3AD203B41FA5}">
                      <a16:colId xmlns:a16="http://schemas.microsoft.com/office/drawing/2014/main" val="3233568116"/>
                    </a:ext>
                  </a:extLst>
                </a:gridCol>
                <a:gridCol w="1761344">
                  <a:extLst>
                    <a:ext uri="{9D8B030D-6E8A-4147-A177-3AD203B41FA5}">
                      <a16:colId xmlns:a16="http://schemas.microsoft.com/office/drawing/2014/main" val="2152851109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i="0" baseline="0" dirty="0"/>
                        <a:t>Some basic 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i="0" dirty="0"/>
                        <a:t>NLP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6036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Pearson correlation coefficient: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Pcc(X,Y) = Covariance(X,Y) / (</a:t>
                      </a:r>
                      <a:r>
                        <a:rPr lang="el-GR" sz="800" i="0" dirty="0"/>
                        <a:t>σ</a:t>
                      </a:r>
                      <a:r>
                        <a:rPr lang="da-DK" sz="800" i="0" baseline="-25000" dirty="0"/>
                        <a:t>x</a:t>
                      </a:r>
                      <a:r>
                        <a:rPr lang="el-GR" sz="800" i="0" dirty="0"/>
                        <a:t> σ</a:t>
                      </a:r>
                      <a:r>
                        <a:rPr lang="da-DK" sz="800" i="0" baseline="-25000" dirty="0"/>
                        <a:t>y</a:t>
                      </a:r>
                      <a:r>
                        <a:rPr lang="en-US" sz="800" i="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Self-information of an event x : I(x)= -log P(x)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Entropy : H(x) = E</a:t>
                      </a:r>
                      <a:r>
                        <a:rPr lang="en-US" sz="800" i="0" baseline="-25000" dirty="0"/>
                        <a:t>x~P</a:t>
                      </a:r>
                      <a:r>
                        <a:rPr lang="en-US" sz="800" i="0" dirty="0"/>
                        <a:t>[I(x)] = - E</a:t>
                      </a:r>
                      <a:r>
                        <a:rPr lang="en-US" sz="800" i="0" baseline="-25000" dirty="0"/>
                        <a:t>x~P</a:t>
                      </a:r>
                      <a:r>
                        <a:rPr lang="en-US" sz="800" i="0" dirty="0"/>
                        <a:t>[log P(x)]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KL divergence =  E</a:t>
                      </a:r>
                      <a:r>
                        <a:rPr lang="en-US" sz="800" i="0" baseline="-25000" dirty="0"/>
                        <a:t>x~P</a:t>
                      </a:r>
                      <a:r>
                        <a:rPr lang="en-US" sz="800" i="0" baseline="0" dirty="0"/>
                        <a:t>[ log( P(x)/Q(x) )]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baseline="0" dirty="0"/>
                        <a:t>RNNs, LSTMs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baseline="0" dirty="0"/>
                        <a:t>CNNs: operates on the concatenation of input word embeddings x</a:t>
                      </a:r>
                      <a:r>
                        <a:rPr lang="en-US" sz="800" i="0" baseline="-25000" dirty="0"/>
                        <a:t>i</a:t>
                      </a:r>
                      <a:r>
                        <a:rPr lang="en-US" sz="800" i="0" baseline="0" dirty="0"/>
                        <a:t>. 1 filter over the window x</a:t>
                      </a:r>
                      <a:r>
                        <a:rPr lang="en-US" sz="800" i="0" baseline="-25000" dirty="0"/>
                        <a:t>i</a:t>
                      </a:r>
                      <a:r>
                        <a:rPr lang="en-US" sz="800" i="0" baseline="0" dirty="0"/>
                        <a:t>:x</a:t>
                      </a:r>
                      <a:r>
                        <a:rPr lang="en-US" sz="800" i="0" baseline="-25000" dirty="0"/>
                        <a:t>i+K-1</a:t>
                      </a:r>
                      <a:r>
                        <a:rPr lang="en-US" sz="800" i="0" baseline="0" dirty="0"/>
                        <a:t> produces a value c</a:t>
                      </a:r>
                      <a:r>
                        <a:rPr lang="en-US" sz="800" i="0" baseline="-25000" dirty="0"/>
                        <a:t>i</a:t>
                      </a:r>
                      <a:r>
                        <a:rPr lang="en-US" sz="800" i="0" baseline="0" dirty="0"/>
                        <a:t>.</a:t>
                      </a:r>
                      <a:br>
                        <a:rPr lang="en-US" sz="800" i="0" baseline="0" dirty="0"/>
                      </a:br>
                      <a:r>
                        <a:rPr lang="en-US" sz="800" i="0" baseline="0" dirty="0"/>
                        <a:t>Having obtained a feature map (vector) </a:t>
                      </a:r>
                      <a:r>
                        <a:rPr lang="en-US" sz="800" b="1" i="0" baseline="0" dirty="0"/>
                        <a:t>c</a:t>
                      </a:r>
                      <a:r>
                        <a:rPr lang="en-US" sz="800" i="0" baseline="0" dirty="0"/>
                        <a:t>, we apply max-pooling or avg-pooling.</a:t>
                      </a:r>
                      <a:br>
                        <a:rPr lang="en-US" sz="800" i="0" baseline="0" dirty="0"/>
                      </a:br>
                      <a:r>
                        <a:rPr lang="en-US" sz="800" i="0" baseline="0" dirty="0"/>
                        <a:t>Multiple filters -&gt; multiple values ç.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baseline="0" dirty="0"/>
                        <a:t>Autoencoder: x-&gt;z-&gt;x’, minimize reconstruction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PoS tagging: tags are noun, verb, adjective, etc.  They can very between languages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Named Entity Recognition: Person, Location etc. Current Systems do not generalize well to specific domains, so there are legal/medical/etc. corpora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Semantic Role Labeling: defining entities as Agent/Goal/Result in the predicate-argument structure of a sentence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Dependency parsing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Topic classification, and Sentiment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Language Modeling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Blingual dictionary induction: word-to-word translation, generally from dictionaries not from sentences, does not account for multiple meanings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029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6B8D88-5834-A34E-B105-6C73ECFF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4785"/>
              </p:ext>
            </p:extLst>
          </p:nvPr>
        </p:nvGraphicFramePr>
        <p:xfrm>
          <a:off x="9827740" y="742254"/>
          <a:ext cx="2850291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029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6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Neural Transfer Learning for Natural Language Processing (Ph.D.)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6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More references: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Smith et al. [2017] and Hauer et al. [2017] propose a method that creates seed lexicons by identifying cognates in the vocabularies of related languages.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Retro-fitting [Faruqui et al., 2015], which is used to inject knowledge from semantic lexicons into pretrained word embeddings.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Mrksic et al. [2017] similarly derive cross-lingual synonymy and antonymy constraints from BabelNet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An off-the-shelf word embedding algorithm [Bojanowski et al., 2017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From a practical point of view, bilingual dictionaries have found uses in a myriad of NLP tasks ranging from machine translation [Klementiev et al., 2012a] to cross-lingual named entity recognition [Mayhew et al., 2017]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Søgaard et al. [2018] demonstrated that monolingual embedding spaces are not approximately isomorphic and that there is a complex relationship between word form and meaning, which is only inadequately modeled by current approaches, which for example cannot model polysemy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6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Ideas: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- Using retro-fitting or similar on a knowledge graph, or 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620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A2CE021-B790-8745-AFA5-24CF24020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810082"/>
                  </p:ext>
                </p:extLst>
              </p:nvPr>
            </p:nvGraphicFramePr>
            <p:xfrm>
              <a:off x="5109882" y="742254"/>
              <a:ext cx="4717858" cy="861474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65311">
                      <a:extLst>
                        <a:ext uri="{9D8B030D-6E8A-4147-A177-3AD203B41FA5}">
                          <a16:colId xmlns:a16="http://schemas.microsoft.com/office/drawing/2014/main" val="3979311631"/>
                        </a:ext>
                      </a:extLst>
                    </a:gridCol>
                    <a:gridCol w="2352547">
                      <a:extLst>
                        <a:ext uri="{9D8B030D-6E8A-4147-A177-3AD203B41FA5}">
                          <a16:colId xmlns:a16="http://schemas.microsoft.com/office/drawing/2014/main" val="2780739385"/>
                        </a:ext>
                      </a:extLst>
                    </a:gridCol>
                  </a:tblGrid>
                  <a:tr h="254524">
                    <a:tc gridSpan="2">
                      <a:txBody>
                        <a:bodyPr/>
                        <a:lstStyle/>
                        <a:p>
                          <a:pPr marL="64080" marR="0" lvl="1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Neural Transfer Learning for Natural Language Processing (Ph.D.)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7930076"/>
                      </a:ext>
                    </a:extLst>
                  </a:tr>
                  <a:tr h="836022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Also in: “A Survey of Cross-lingual Word Embedding Models”: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Parallel Words:</a:t>
                          </a:r>
                        </a:p>
                        <a:p>
                          <a:pPr marL="23553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Mapping-based approaches: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first train independently monolingual embeddings, then create a transformation matrix W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MSE: n=5K most frequent words in S as </a:t>
                          </a:r>
                          <a:r>
                            <a:rPr lang="en-US" sz="800" i="1" dirty="0"/>
                            <a:t>seed words</a:t>
                          </a:r>
                          <a:r>
                            <a:rPr lang="en-US" sz="800" i="0" dirty="0"/>
                            <a:t>. Proceed to minimize </a:t>
                          </a: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baseline="-25000" dirty="0"/>
                            <a:t>MSE</a:t>
                          </a:r>
                          <a:r>
                            <a:rPr lang="da-DK" sz="800" i="0" dirty="0"/>
                            <a:t> =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dirty="0"/>
                            <a:t>||W*x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S</a:t>
                          </a:r>
                          <a:r>
                            <a:rPr lang="da-DK" sz="800" i="0" dirty="0"/>
                            <a:t> – 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||</a:t>
                          </a:r>
                          <a:r>
                            <a:rPr lang="da-DK" sz="800" i="0" baseline="30000" dirty="0"/>
                            <a:t>2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el-GR" sz="800" i="0" dirty="0"/>
                            <a:t> </a:t>
                          </a:r>
                          <a:r>
                            <a:rPr lang="da-DK" sz="800" i="0" dirty="0"/>
                            <a:t>, with SGD or solution (S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*S)</a:t>
                          </a:r>
                          <a:r>
                            <a:rPr lang="da-DK" sz="800" i="0" baseline="30000" dirty="0"/>
                            <a:t>-1</a:t>
                          </a:r>
                          <a:r>
                            <a:rPr lang="da-DK" sz="800" i="0" dirty="0"/>
                            <a:t>*S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) * T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Max-margin with intruders, to counter hubness:</a:t>
                          </a:r>
                          <a:br>
                            <a:rPr lang="da-DK" sz="800" i="0" dirty="0"/>
                          </a:b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baseline="-25000" dirty="0"/>
                            <a:t>MM</a:t>
                          </a:r>
                          <a:r>
                            <a:rPr lang="da-DK" sz="800" i="0" dirty="0"/>
                            <a:t> =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baseline="-25000" dirty="0"/>
                            <a:t>i,[1,N]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baseline="-25000" dirty="0"/>
                            <a:t>j[!=i,k]</a:t>
                          </a:r>
                          <a:r>
                            <a:rPr lang="da-DK" sz="800" i="0" dirty="0"/>
                            <a:t> max{ 0, -cos_sim(Wx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S</a:t>
                          </a:r>
                          <a:r>
                            <a:rPr lang="da-DK" sz="800" i="0" dirty="0"/>
                            <a:t>, 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) + cos_sim(Wx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S</a:t>
                          </a:r>
                          <a:r>
                            <a:rPr lang="da-DK" sz="800" i="0" dirty="0"/>
                            <a:t>, x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) }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Orthogonal W and embeddings normalized to norm=1 :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X</a:t>
                          </a:r>
                          <a:r>
                            <a:rPr lang="da-DK" sz="800" i="1" baseline="30000" dirty="0"/>
                            <a:t>T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*X</a:t>
                          </a:r>
                          <a:r>
                            <a:rPr lang="da-DK" sz="800" i="1" baseline="30000" dirty="0"/>
                            <a:t>S</a:t>
                          </a:r>
                          <a:r>
                            <a:rPr lang="da-DK" sz="800" i="0" dirty="0"/>
                            <a:t> = U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dirty="0"/>
                            <a:t>V and W=VU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 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Can use 2 iterations, the first gives the translations of the seed words. Can also use bootstrapping, iteratively expanding </a:t>
                          </a:r>
                          <a:r>
                            <a:rPr lang="da-DK" sz="800" i="1" dirty="0"/>
                            <a:t>n</a:t>
                          </a:r>
                          <a:r>
                            <a:rPr lang="da-DK" sz="800" i="0" dirty="0"/>
                            <a:t> 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 Retro-fitting, embeddings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800" i="0" dirty="0"/>
                            <a:t>are both close to the corresponding learned monolingual word embeddings x</a:t>
                          </a:r>
                          <a:r>
                            <a:rPr lang="en-US" sz="800" i="0" baseline="-25000" dirty="0"/>
                            <a:t>i</a:t>
                          </a:r>
                          <a:r>
                            <a:rPr lang="en-US" sz="800" i="0" dirty="0"/>
                            <a:t> as well as close to neighbors x</a:t>
                          </a:r>
                          <a:r>
                            <a:rPr lang="en-US" sz="800" i="0" baseline="-25000" dirty="0"/>
                            <a:t>j</a:t>
                          </a:r>
                          <a:r>
                            <a:rPr lang="en-US" sz="800" i="0" dirty="0"/>
                            <a:t> in a knowledge graph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CCA-based mapping: maximizes the correlation by minimizing </a:t>
                          </a:r>
                          <a:br>
                            <a:rPr lang="en-US" sz="800" i="0" dirty="0"/>
                          </a:b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baseline="-25000" dirty="0"/>
                            <a:t>CCA</a:t>
                          </a:r>
                          <a:r>
                            <a:rPr lang="da-DK" sz="800" i="0" dirty="0"/>
                            <a:t> =</a:t>
                          </a:r>
                          <a:r>
                            <a:rPr lang="en-US" sz="800" i="0" dirty="0"/>
                            <a:t>-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en-US" sz="800" i="0" dirty="0"/>
                            <a:t>(corr.(W</a:t>
                          </a:r>
                          <a:r>
                            <a:rPr lang="en-US" sz="800" i="0" baseline="30000" dirty="0"/>
                            <a:t>S-&gt;</a:t>
                          </a:r>
                          <a:r>
                            <a:rPr lang="en-US" sz="800" i="0" dirty="0"/>
                            <a:t>*x</a:t>
                          </a:r>
                          <a:r>
                            <a:rPr lang="en-US" sz="800" i="0" baseline="-25000" dirty="0"/>
                            <a:t>i</a:t>
                          </a:r>
                          <a:r>
                            <a:rPr lang="en-US" sz="800" i="0" baseline="30000" dirty="0"/>
                            <a:t>S</a:t>
                          </a:r>
                          <a:r>
                            <a:rPr lang="en-US" sz="800" i="0" dirty="0"/>
                            <a:t>, W</a:t>
                          </a:r>
                          <a:r>
                            <a:rPr lang="en-US" sz="800" i="0" baseline="30000" dirty="0"/>
                            <a:t>T-&gt;</a:t>
                          </a:r>
                          <a:r>
                            <a:rPr lang="en-US" sz="800" i="0" dirty="0"/>
                            <a:t>*x</a:t>
                          </a:r>
                          <a:r>
                            <a:rPr lang="en-US" sz="800" i="0" baseline="-25000" dirty="0"/>
                            <a:t>i</a:t>
                          </a:r>
                          <a:r>
                            <a:rPr lang="en-US" sz="800" i="0" baseline="30000" dirty="0"/>
                            <a:t>T</a:t>
                          </a:r>
                          <a:r>
                            <a:rPr lang="en-US" sz="800" i="0" dirty="0"/>
                            <a:t>))</a:t>
                          </a:r>
                        </a:p>
                        <a:p>
                          <a:pPr marL="235530" lvl="1" indent="-171450">
                            <a:buFont typeface="Wingdings" pitchFamily="2" charset="2"/>
                            <a:buChar char="§"/>
                          </a:pPr>
                          <a:endParaRPr lang="en-US" sz="800" i="0" dirty="0"/>
                        </a:p>
                        <a:p>
                          <a:pPr marL="23553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Approaches based on pseudo multi-lingual corpora: </a:t>
                          </a:r>
                        </a:p>
                        <a:p>
                          <a:pPr marL="4428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e.g.: Concatenate the S and T language corpora, and swap words with probability p</a:t>
                          </a:r>
                        </a:p>
                        <a:p>
                          <a:pPr marL="23553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Joint models: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X = concatenated representations of </a:t>
                          </a:r>
                          <a:r>
                            <a:rPr lang="en-US" sz="800" i="1" dirty="0"/>
                            <a:t>all</a:t>
                          </a:r>
                          <a:r>
                            <a:rPr lang="en-US" sz="800" i="0" dirty="0"/>
                            <a:t> the Source and Target words.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</a:t>
                          </a:r>
                          <a:r>
                            <a:rPr lang="en-US" sz="800" i="0" baseline="30000" dirty="0"/>
                            <a:t>S-&gt;T</a:t>
                          </a:r>
                          <a:r>
                            <a:rPr lang="en-US" sz="800" i="0" dirty="0"/>
                            <a:t> = Alignment matrix</a:t>
                          </a:r>
                          <a:br>
                            <a:rPr lang="en-US" sz="800" i="0" dirty="0"/>
                          </a:b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baseline="-25000" dirty="0"/>
                            <a:t>s</a:t>
                          </a:r>
                          <a:r>
                            <a:rPr lang="da-DK" sz="800" i="0" dirty="0"/>
                            <a:t> = ½ * X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 * (A x Id) * X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a weighted (by word alignment scores) average of inner products</a:t>
                          </a:r>
                          <a:br>
                            <a:rPr lang="da-DK" sz="800" i="0" dirty="0"/>
                          </a:br>
                          <a:endParaRPr lang="en-US" sz="800" i="0" dirty="0"/>
                        </a:p>
                        <a:p>
                          <a:pPr marL="0" lvl="0" indent="1728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Comparable Words </a:t>
                          </a:r>
                        </a:p>
                        <a:p>
                          <a:pPr marL="234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Ground language in images</a:t>
                          </a:r>
                        </a:p>
                        <a:p>
                          <a:pPr marL="234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Use PoS-tagging features, possibly also in the context, to swap words and obtain a pseudo-multi-lingual corpus</a:t>
                          </a: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Parallel Sentences</a:t>
                          </a:r>
                        </a:p>
                        <a:p>
                          <a:pPr marL="252000" lvl="2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Can use: Autoencoders, compositional approach from words, bilingual skip-gram…</a:t>
                          </a:r>
                        </a:p>
                        <a:p>
                          <a:pPr marL="252000" lvl="2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Can also just use LASER</a:t>
                          </a:r>
                        </a:p>
                        <a:p>
                          <a:pPr marL="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Parallel Documents = A.Parall.Sentences</a:t>
                          </a: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Comparable Documents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        (e.g.:: Wikipedia articles)</a:t>
                          </a:r>
                        </a:p>
                        <a:p>
                          <a:pPr marL="244080" lvl="1" indent="-17280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Pseudo-bilingual corpora: merge&amp;shuffle documents, permuting words.</a:t>
                          </a:r>
                        </a:p>
                        <a:p>
                          <a:pPr marL="244080" lvl="1" indent="-17280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Concept-based models: words are similar if they are used to describe the same concepts.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E.g.: inverted index by Søgaard, representing words by the Wikipedia concepts that they are used to describe</a:t>
                          </a:r>
                        </a:p>
                        <a:p>
                          <a:pPr marL="244080" lvl="1" indent="-17280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Extension of sentence alignment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Also in: “On the Limitations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of Unsupervised Bilingual Dictionary Induction.”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Unsupervised algorithms for BDI are based on the assumption that the monolingual word embedding graphs for different languages are approximately isomorphic.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This assumption is wrong, even for close languages like English and German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The unsupervised BDI method by Conneau et al., 2018 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Monolingual word embeddings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Modify W using adversarial training against a discriminator between WX and Y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Iterative refinement through Procrustes’ analysis: W*= arg</a:t>
                          </a:r>
                          <a:r>
                            <a:rPr lang="en-US" sz="800" i="0" baseline="-25000" dirty="0"/>
                            <a:t>W</a:t>
                          </a:r>
                          <a:r>
                            <a:rPr lang="en-US" sz="800" i="0" dirty="0"/>
                            <a:t>min |WX –Y|</a:t>
                          </a:r>
                          <a:r>
                            <a:rPr lang="en-US" sz="800" i="0" baseline="-25000" dirty="0"/>
                            <a:t>F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Cross-domain similarity language scaling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We add a simple supervision signal: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select thw words that are spelled identically in L1 and L2, and sue them as translation seed, running the Procrustes’ refinement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Also in: “A Discriminative Latent-Variable Model for Bilingual Lexicon Induction.”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Graph formulation of the problem: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L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has n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words in its V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. L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, n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, V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Bipartite graph: V= V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U V</a:t>
                          </a:r>
                          <a:r>
                            <a:rPr lang="en-US" sz="800" i="0" baseline="-25000" dirty="0"/>
                            <a:t>trg </a:t>
                          </a:r>
                          <a:r>
                            <a:rPr lang="en-US" sz="800" i="0" baseline="0" dirty="0"/>
                            <a:t>, E= BDI</a:t>
                          </a:r>
                          <a:endParaRPr lang="en-US" sz="80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 = a matching (no shared vertices)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The latent-variable model: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We define the distribution: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P(T|S)=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p(T|S,m) * p(m)</a:t>
                          </a:r>
                          <a:endParaRPr lang="en-US" sz="80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p(m) is the uniform distribution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P(T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 |S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, m) = </a:t>
                          </a:r>
                          <a:r>
                            <a:rPr lang="el-GR" sz="800" i="0" dirty="0"/>
                            <a:t>Π</a:t>
                          </a:r>
                          <a:r>
                            <a:rPr lang="da-DK" sz="800" i="0" baseline="-25000" dirty="0"/>
                            <a:t>(i,j) \in m</a:t>
                          </a:r>
                          <a:r>
                            <a:rPr lang="da-DK" sz="800" i="0" dirty="0"/>
                            <a:t> P(t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dirty="0"/>
                            <a:t> | s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dirty="0"/>
                            <a:t>)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= exp{-1/2 ||T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- </a:t>
                          </a: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dirty="0"/>
                            <a:t>S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||</a:t>
                          </a:r>
                          <a:r>
                            <a:rPr lang="da-DK" sz="800" i="0" baseline="-25000" dirty="0"/>
                            <a:t>F</a:t>
                          </a:r>
                          <a:r>
                            <a:rPr lang="da-DK" sz="800" i="0" baseline="30000" dirty="0"/>
                            <a:t>2</a:t>
                          </a:r>
                          <a:r>
                            <a:rPr lang="da-DK" sz="800" i="0" dirty="0"/>
                            <a:t>}</a:t>
                          </a:r>
                          <a:endParaRPr lang="en-US" sz="800" i="0" dirty="0"/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It counters the </a:t>
                          </a:r>
                          <a:r>
                            <a:rPr lang="en-US" sz="800" i="1" dirty="0"/>
                            <a:t>hubness problem</a:t>
                          </a:r>
                          <a:r>
                            <a:rPr lang="en-US" sz="800" i="0" dirty="0"/>
                            <a:t>: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in high-dimensional spaces, certain vectors, when transposed, will be nearest neighbors to a great number of other vectors, thus decreasing the quality of many-to-many alignments</a:t>
                          </a: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5850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A2CE021-B790-8745-AFA5-24CF24020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810082"/>
                  </p:ext>
                </p:extLst>
              </p:nvPr>
            </p:nvGraphicFramePr>
            <p:xfrm>
              <a:off x="5109882" y="742254"/>
              <a:ext cx="4717858" cy="861474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65311">
                      <a:extLst>
                        <a:ext uri="{9D8B030D-6E8A-4147-A177-3AD203B41FA5}">
                          <a16:colId xmlns:a16="http://schemas.microsoft.com/office/drawing/2014/main" val="3979311631"/>
                        </a:ext>
                      </a:extLst>
                    </a:gridCol>
                    <a:gridCol w="2352547">
                      <a:extLst>
                        <a:ext uri="{9D8B030D-6E8A-4147-A177-3AD203B41FA5}">
                          <a16:colId xmlns:a16="http://schemas.microsoft.com/office/drawing/2014/main" val="2780739385"/>
                        </a:ext>
                      </a:extLst>
                    </a:gridCol>
                  </a:tblGrid>
                  <a:tr h="254524">
                    <a:tc gridSpan="2">
                      <a:txBody>
                        <a:bodyPr/>
                        <a:lstStyle/>
                        <a:p>
                          <a:pPr marL="64080" marR="0" lvl="1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Neural Transfer Learning for Natural Language Processing (Ph.D.)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7930076"/>
                      </a:ext>
                    </a:extLst>
                  </a:tr>
                  <a:tr h="8360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" t="-3187" r="-99465" b="-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Also in: “On the Limitations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of Unsupervised Bilingual Dictionary Induction.”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Unsupervised algorithms for BDI are based on the assumption that the monolingual word embedding graphs for different languages are approximately isomorphic.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This assumption is wrong, even for close languages like English and German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The unsupervised BDI method by Conneau et al., 2018 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Monolingual word embeddings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Modify W using adversarial training against a discriminator between WX and Y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Iterative refinement through Procrustes’ analysis: W*= arg</a:t>
                          </a:r>
                          <a:r>
                            <a:rPr lang="en-US" sz="800" i="0" baseline="-25000" dirty="0"/>
                            <a:t>W</a:t>
                          </a:r>
                          <a:r>
                            <a:rPr lang="en-US" sz="800" i="0" dirty="0"/>
                            <a:t>min |WX –Y|</a:t>
                          </a:r>
                          <a:r>
                            <a:rPr lang="en-US" sz="800" i="0" baseline="-25000" dirty="0"/>
                            <a:t>F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Cross-domain similarity language scaling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We add a simple supervision signal: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select thw words that are spelled identically in L1 and L2, and sue them as translation seed, running the Procrustes’ refinement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Also in: “A Discriminative Latent-Variable Model for Bilingual Lexicon Induction.”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Graph formulation of the problem: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L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has n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words in its V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. L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, n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, V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Bipartite graph: V= V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U V</a:t>
                          </a:r>
                          <a:r>
                            <a:rPr lang="en-US" sz="800" i="0" baseline="-25000" dirty="0"/>
                            <a:t>trg </a:t>
                          </a:r>
                          <a:r>
                            <a:rPr lang="en-US" sz="800" i="0" baseline="0" dirty="0"/>
                            <a:t>, E= BDI</a:t>
                          </a:r>
                          <a:endParaRPr lang="en-US" sz="80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 = a matching (no shared vertices)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The latent-variable model: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We define the distribution: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P(T|S)=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p(T|S,m) * p(m)</a:t>
                          </a:r>
                          <a:endParaRPr lang="en-US" sz="80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p(m) is the uniform distribution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P(T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 |S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, m) = </a:t>
                          </a:r>
                          <a:r>
                            <a:rPr lang="el-GR" sz="800" i="0" dirty="0"/>
                            <a:t>Π</a:t>
                          </a:r>
                          <a:r>
                            <a:rPr lang="da-DK" sz="800" i="0" baseline="-25000" dirty="0"/>
                            <a:t>(i,j) \in m</a:t>
                          </a:r>
                          <a:r>
                            <a:rPr lang="da-DK" sz="800" i="0" dirty="0"/>
                            <a:t> P(t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dirty="0"/>
                            <a:t> | s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dirty="0"/>
                            <a:t>)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= exp{-1/2 ||T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- </a:t>
                          </a: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dirty="0"/>
                            <a:t>S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||</a:t>
                          </a:r>
                          <a:r>
                            <a:rPr lang="da-DK" sz="800" i="0" baseline="-25000" dirty="0"/>
                            <a:t>F</a:t>
                          </a:r>
                          <a:r>
                            <a:rPr lang="da-DK" sz="800" i="0" baseline="30000" dirty="0"/>
                            <a:t>2</a:t>
                          </a:r>
                          <a:r>
                            <a:rPr lang="da-DK" sz="800" i="0" dirty="0"/>
                            <a:t>}</a:t>
                          </a:r>
                          <a:endParaRPr lang="en-US" sz="800" i="0" dirty="0"/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It counters the </a:t>
                          </a:r>
                          <a:r>
                            <a:rPr lang="en-US" sz="800" i="1" dirty="0"/>
                            <a:t>hubness problem</a:t>
                          </a:r>
                          <a:r>
                            <a:rPr lang="en-US" sz="800" i="0" dirty="0"/>
                            <a:t>: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in high-dimensional spaces, certain vectors, when transposed, will be nearest neighbors to a great number of other vectors, thus decreasing the quality of many-to-many alignments</a:t>
                          </a: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58502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66B25FB-83A8-B64D-A39F-6CB7CC23A6AD}"/>
              </a:ext>
            </a:extLst>
          </p:cNvPr>
          <p:cNvSpPr/>
          <p:nvPr/>
        </p:nvSpPr>
        <p:spPr>
          <a:xfrm>
            <a:off x="9827740" y="4319148"/>
            <a:ext cx="2104430" cy="96290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Note: the method they propose is for Bilingual Dictionary Induction.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But since I can use Ordbogen’s dictionaries and others(BabelNet,etc.), then BDI is redundant. I can already work with its solution, and focus on something else (LM, NMT, etc.)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7B2BE45-BD52-6444-8C6D-18A7AED66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910845"/>
                  </p:ext>
                </p:extLst>
              </p:nvPr>
            </p:nvGraphicFramePr>
            <p:xfrm>
              <a:off x="7458156" y="5795784"/>
              <a:ext cx="4474013" cy="36387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74013">
                      <a:extLst>
                        <a:ext uri="{9D8B030D-6E8A-4147-A177-3AD203B41FA5}">
                          <a16:colId xmlns:a16="http://schemas.microsoft.com/office/drawing/2014/main" val="2780739385"/>
                        </a:ext>
                      </a:extLst>
                    </a:gridCol>
                  </a:tblGrid>
                  <a:tr h="3638792">
                    <a:tc>
                      <a:txBody>
                        <a:bodyPr/>
                        <a:lstStyle/>
                        <a:p>
                          <a:pPr marL="0" lvl="0" indent="0">
                            <a:buFont typeface="Wingdings" pitchFamily="2" charset="2"/>
                            <a:buNone/>
                          </a:pPr>
                          <a:r>
                            <a:rPr lang="en-US" sz="800" b="0" i="0" dirty="0"/>
                            <a:t>Also in: “Universal Language Model Fine-tuning for Text Classifcation.”</a:t>
                          </a:r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r>
                            <a:rPr lang="en-US" sz="800" b="0" i="0" dirty="0"/>
                            <a:t>ULMFiT: Universal Language Model Fine-Tuning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0" dirty="0"/>
                            <a:t>A building block is the AWD-LSTM, the regularized&amp;optimized LSTM LM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0" dirty="0"/>
                            <a:t>Architecture: 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To compute the representations:</a:t>
                          </a:r>
                          <a:br>
                            <a:rPr lang="en-US" sz="800" b="0" i="0" dirty="0"/>
                          </a:br>
                          <a:r>
                            <a:rPr lang="en-US" sz="800" b="0" i="0" dirty="0"/>
                            <a:t>Input, Word Embeddings, 3 AWD-LSTMs, Softmax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Then, we train a classifier built on the same model</a:t>
                          </a:r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r>
                            <a:rPr lang="en-US" sz="800" b="0" i="0" dirty="0"/>
                            <a:t>Training method: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1" dirty="0"/>
                            <a:t>General—domain LM pretraining: </a:t>
                          </a:r>
                          <a:br>
                            <a:rPr lang="en-US" sz="800" b="0" i="0" dirty="0"/>
                          </a:br>
                          <a:r>
                            <a:rPr lang="en-US" sz="800" b="0" i="0" dirty="0"/>
                            <a:t>uses WikiText-103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1" dirty="0"/>
                            <a:t>LM fine-tuning on the Target task: 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0" dirty="0"/>
                            <a:t>we need to adapt the LM to the distribution of the target task’s particular input dataset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1" dirty="0"/>
                            <a:t>Discriminative fine-tuning: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0" dirty="0"/>
                            <a:t>the parameters of each layer are trained with their own learning rate:</a:t>
                          </a:r>
                          <a:br>
                            <a:rPr lang="en-US" sz="800" b="0" i="0" dirty="0"/>
                          </a:br>
                          <a:r>
                            <a:rPr lang="el-GR" sz="800" b="0" i="0" dirty="0"/>
                            <a:t>θ</a:t>
                          </a:r>
                          <a:r>
                            <a:rPr lang="da-DK" sz="800" b="0" i="0" baseline="-25000" dirty="0"/>
                            <a:t>t</a:t>
                          </a:r>
                          <a:r>
                            <a:rPr lang="da-DK" sz="800" b="0" i="0" baseline="30000" dirty="0"/>
                            <a:t>L</a:t>
                          </a:r>
                          <a:r>
                            <a:rPr lang="da-DK" sz="800" b="0" i="0" dirty="0"/>
                            <a:t> = </a:t>
                          </a:r>
                          <a:r>
                            <a:rPr lang="el-GR" sz="800" b="0" i="0" dirty="0"/>
                            <a:t>θ</a:t>
                          </a:r>
                          <a:r>
                            <a:rPr lang="da-DK" sz="800" b="0" i="0" baseline="-25000" dirty="0"/>
                            <a:t>t-1</a:t>
                          </a:r>
                          <a:r>
                            <a:rPr lang="da-DK" sz="800" b="0" i="0" baseline="30000" dirty="0"/>
                            <a:t>L</a:t>
                          </a:r>
                          <a:r>
                            <a:rPr lang="da-DK" sz="800" b="0" i="0" dirty="0"/>
                            <a:t> – </a:t>
                          </a:r>
                          <a:r>
                            <a:rPr lang="el-GR" sz="800" b="1" i="0" dirty="0"/>
                            <a:t>η</a:t>
                          </a:r>
                          <a:r>
                            <a:rPr lang="da-DK" sz="800" b="1" i="0" baseline="30000" dirty="0"/>
                            <a:t>L</a:t>
                          </a:r>
                          <a:r>
                            <a:rPr lang="da-DK" sz="800" b="0" i="0" dirty="0"/>
                            <a:t> *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nor/>
                                </m:rPr>
                                <a:rPr lang="da-DK" sz="800" b="0" i="0" dirty="0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da-DK" sz="800" b="0" i="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800" b="0" i="0" dirty="0"/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da-DK" sz="800" b="0" i="0" dirty="0"/>
                                <m:t>)</m:t>
                              </m:r>
                            </m:oMath>
                          </a14:m>
                          <a:br>
                            <a:rPr lang="da-DK" sz="800" b="0" i="0" dirty="0"/>
                          </a:br>
                          <a:r>
                            <a:rPr lang="da-DK" sz="800" b="0" i="0" dirty="0"/>
                            <a:t>Generally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baseline="30000" dirty="0"/>
                            <a:t>L-1</a:t>
                          </a:r>
                          <a:r>
                            <a:rPr lang="da-DK" sz="800" b="0" i="0" dirty="0"/>
                            <a:t> =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baseline="30000" dirty="0"/>
                            <a:t>L</a:t>
                          </a:r>
                          <a:r>
                            <a:rPr lang="da-DK" sz="800" b="0" i="0" baseline="0" dirty="0"/>
                            <a:t> / 2.6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1" dirty="0"/>
                            <a:t>Slanted Triangular Learning Rate:</a:t>
                          </a:r>
                          <a:br>
                            <a:rPr lang="da-DK" sz="800" b="0" i="1" dirty="0"/>
                          </a:br>
                          <a:r>
                            <a:rPr lang="da-DK" sz="800" b="0" i="0" dirty="0"/>
                            <a:t>when t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da-DK" sz="800" b="0" i="0" dirty="0"/>
                            <a:t> [1,cut] we increase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dirty="0"/>
                            <a:t>= t / cut</a:t>
                          </a:r>
                          <a:br>
                            <a:rPr lang="da-DK" sz="800" b="0" i="0" dirty="0"/>
                          </a:br>
                          <a:r>
                            <a:rPr lang="da-DK" sz="800" b="0" i="0" dirty="0"/>
                            <a:t>then: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dirty="0"/>
                            <a:t>=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baseline="-25000" dirty="0"/>
                            <a:t>max</a:t>
                          </a:r>
                          <a:r>
                            <a:rPr lang="el-GR" sz="800" b="0" i="0" dirty="0"/>
                            <a:t> </a:t>
                          </a:r>
                          <a:r>
                            <a:rPr lang="da-DK" sz="800" b="0" i="0" dirty="0"/>
                            <a:t>* (1+p(ratio-1)) / ratio</a:t>
                          </a:r>
                          <a:br>
                            <a:rPr lang="da-DK" sz="800" b="0" i="0" dirty="0"/>
                          </a:br>
                          <a:r>
                            <a:rPr lang="da-DK" sz="800" b="0" i="0" dirty="0"/>
                            <a:t>(it decreases linearly)</a:t>
                          </a:r>
                          <a:endParaRPr lang="en-US" sz="800" b="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1" dirty="0"/>
                            <a:t>Fine-tuning the classifier on the target task</a:t>
                          </a:r>
                          <a:r>
                            <a:rPr lang="en-US" sz="800" b="0" i="0" dirty="0"/>
                            <a:t>: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Add 2 linear NN blocks on the top of the pretrained LM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The input to the 1</a:t>
                          </a:r>
                          <a:r>
                            <a:rPr lang="en-US" sz="800" b="0" i="0" baseline="30000" dirty="0"/>
                            <a:t>st</a:t>
                          </a:r>
                          <a:r>
                            <a:rPr lang="en-US" sz="800" b="0" i="0" dirty="0"/>
                            <a:t> added layer also uses the max-pooling and mean-pooling over all the hidden states (that fit in): H = h</a:t>
                          </a:r>
                          <a:r>
                            <a:rPr lang="en-US" sz="800" b="0" i="0" baseline="-25000" dirty="0"/>
                            <a:t>T</a:t>
                          </a:r>
                          <a:r>
                            <a:rPr lang="en-US" sz="800" b="0" i="0" dirty="0"/>
                            <a:t> ++ maxPool(H) ++ meanPool(H)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Gradual unfreezing: unfreeze 1 layer at a time, starting from the last. </a:t>
                          </a:r>
                          <a:br>
                            <a:rPr lang="en-US" sz="800" b="0" i="0" dirty="0"/>
                          </a:br>
                          <a:r>
                            <a:rPr lang="en-US" sz="800" b="0" i="0" dirty="0"/>
                            <a:t>In 1 epoch, we train only all the already-unfrozen layers</a:t>
                          </a:r>
                          <a:br>
                            <a:rPr lang="en-US" sz="800" b="0" i="0" dirty="0"/>
                          </a:br>
                          <a:endParaRPr lang="en-US" sz="800" b="0" i="0" dirty="0"/>
                        </a:p>
                        <a:p>
                          <a:pPr marL="0" lvl="0" indent="0">
                            <a:buFont typeface="Wingdings" pitchFamily="2" charset="2"/>
                            <a:buNone/>
                          </a:pPr>
                          <a:r>
                            <a:rPr lang="en-US" sz="800" b="0" i="0" dirty="0"/>
                            <a:t>Also in “To Tune or Not to Tune? Adapting Pretrained Representations to Diverse Tasks.”</a:t>
                          </a:r>
                        </a:p>
                        <a:p>
                          <a:pPr marL="0" lvl="0" indent="-198000">
                            <a:buFont typeface="Wingdings" pitchFamily="2" charset="2"/>
                            <a:buChar char="q"/>
                          </a:pPr>
                          <a:r>
                            <a:rPr lang="en-US" sz="800" b="0" i="0" dirty="0"/>
                            <a:t>Fine-tuning for very similar Source and Target Tasks, otherwise Feature Extraction may be better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850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7B2BE45-BD52-6444-8C6D-18A7AED66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910845"/>
                  </p:ext>
                </p:extLst>
              </p:nvPr>
            </p:nvGraphicFramePr>
            <p:xfrm>
              <a:off x="7458156" y="5795784"/>
              <a:ext cx="4474013" cy="36387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74013">
                      <a:extLst>
                        <a:ext uri="{9D8B030D-6E8A-4147-A177-3AD203B41FA5}">
                          <a16:colId xmlns:a16="http://schemas.microsoft.com/office/drawing/2014/main" val="2780739385"/>
                        </a:ext>
                      </a:extLst>
                    </a:gridCol>
                  </a:tblGrid>
                  <a:tr h="36387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" t="-348" b="-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850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69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On Word Embeddings and Transfer Learning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5EFF05-273A-844D-9218-BAC98C2D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40838"/>
              </p:ext>
            </p:extLst>
          </p:nvPr>
        </p:nvGraphicFramePr>
        <p:xfrm>
          <a:off x="5728904" y="712869"/>
          <a:ext cx="2262830" cy="36393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0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BERT: Pre-training of Deep Bidirectional Transformers for Language 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Devlin et al.,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Transformer-based architecture for pre-training in Sequential Learning. </a:t>
                      </a:r>
                      <a:br>
                        <a:rPr lang="en-US" sz="800" b="0" i="1" dirty="0"/>
                      </a:br>
                      <a:r>
                        <a:rPr lang="en-US" sz="800" b="0" i="1" dirty="0"/>
                        <a:t>Through MLM, a bidirectional language model incorporates both left and right side of the context.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2 phases: pre-train on unlabeled data + fine-tune on labeled data of target task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Multi-layer transformer encoder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Input = Position encoding + sentence ID + token embedding ;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start with [CLS], separate sentences with [SEP]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Pretraining 1: </a:t>
                      </a:r>
                      <a:r>
                        <a:rPr lang="en-US" sz="800" i="1" dirty="0"/>
                        <a:t>Masked Language Model</a:t>
                      </a:r>
                      <a:br>
                        <a:rPr lang="en-US" sz="800" i="1" dirty="0"/>
                      </a:br>
                      <a:r>
                        <a:rPr lang="en-US" sz="800" i="0" dirty="0"/>
                        <a:t>Randomly mask 15% of the input tokens, and predict them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Pretraining 2: Binarized Next Sentence Prediction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For Finetuning: we add 1 output layer with Softmax, and just plug in the target task’s inputs and outputs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Trained on BookCorpus + English Wikipedia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Vocabulary size=30,000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4295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B261B0F-0096-F148-B610-305E4D5AA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862838"/>
                  </p:ext>
                </p:extLst>
              </p:nvPr>
            </p:nvGraphicFramePr>
            <p:xfrm>
              <a:off x="578679" y="4804562"/>
              <a:ext cx="2262831" cy="433522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1">
                      <a:extLst>
                        <a:ext uri="{9D8B030D-6E8A-4147-A177-3AD203B41FA5}">
                          <a16:colId xmlns:a16="http://schemas.microsoft.com/office/drawing/2014/main" val="2387687697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Deep contextualized word representations (ELMo: Embeddings from Language Models)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242392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the Allen Institute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693251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Bi-directional LSTM-LM, that can provide pre-trained embeddings from the linear combination of its hidden layers.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74019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A backward LM: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p(t</a:t>
                          </a:r>
                          <a:r>
                            <a:rPr lang="en-US" sz="800" i="0" baseline="-25000" dirty="0"/>
                            <a:t>1</a:t>
                          </a:r>
                          <a:r>
                            <a:rPr lang="en-US" sz="800" i="0" dirty="0"/>
                            <a:t>, t</a:t>
                          </a:r>
                          <a:r>
                            <a:rPr lang="en-US" sz="800" b="0" i="0" baseline="-25000" dirty="0"/>
                            <a:t>2</a:t>
                          </a:r>
                          <a:r>
                            <a:rPr lang="en-US" sz="800" i="0" dirty="0"/>
                            <a:t>, …, t</a:t>
                          </a:r>
                          <a:r>
                            <a:rPr lang="en-US" sz="800" i="0" baseline="-25000" dirty="0"/>
                            <a:t>N</a:t>
                          </a:r>
                          <a:r>
                            <a:rPr lang="en-US" sz="800" i="0" dirty="0"/>
                            <a:t>)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l-GR" sz="800" i="0" dirty="0"/>
                            <a:t>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The implementation is analogous to a forward LM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The loss function is based on maximizing the log-likelihood of the forward and backward directions: 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{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The token representations </a:t>
                          </a:r>
                          <a:r>
                            <a:rPr lang="el-GR" sz="800" i="0" dirty="0"/>
                            <a:t>Θ</a:t>
                          </a:r>
                          <a:r>
                            <a:rPr lang="da-DK" sz="800" i="0" baseline="-25000" dirty="0"/>
                            <a:t>x </a:t>
                          </a:r>
                          <a:r>
                            <a:rPr lang="da-DK" sz="800" i="0" baseline="0" dirty="0"/>
                            <a:t>and the softmax weights </a:t>
                          </a:r>
                          <a:r>
                            <a:rPr lang="el-GR" sz="800" i="0" dirty="0"/>
                            <a:t>Θ</a:t>
                          </a:r>
                          <a:r>
                            <a:rPr lang="da-DK" sz="800" i="0" baseline="-25000" dirty="0"/>
                            <a:t>s</a:t>
                          </a:r>
                          <a:r>
                            <a:rPr lang="da-DK" sz="800" i="0" baseline="0" dirty="0"/>
                            <a:t> are common to both directions, whereas the LSTM weights </a:t>
                          </a:r>
                          <a:r>
                            <a:rPr lang="el-GR" sz="800" i="0" dirty="0"/>
                            <a:t>Θ</a:t>
                          </a:r>
                          <a:r>
                            <a:rPr lang="da-DK" sz="800" i="0" baseline="-25000" dirty="0"/>
                            <a:t>LSTM</a:t>
                          </a:r>
                          <a:r>
                            <a:rPr lang="da-DK" sz="800" i="0" baseline="0" dirty="0"/>
                            <a:t> are unique.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ELMo is a learned, task-specific linear combination of the internal layer representations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i="0" baseline="0" dirty="0"/>
                            <a:t>. In the simplest case, it would use the last layer alone. 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In general, a word embedding becomes:</a:t>
                          </a:r>
                          <a:br>
                            <a:rPr lang="da-DK" sz="800" i="0" baseline="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𝐸𝐿𝑀𝑜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𝑡𝑎𝑠𝑘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𝑡𝑎𝑠𝑘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𝑡𝑎𝑠𝑘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800" i="0" baseline="-2500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Transfer learning: we simply run the biLM and record all of the layer representations for each word. Then, we let the end task model learn a linear combination of these representations.</a:t>
                          </a:r>
                          <a:br>
                            <a:rPr lang="en-US" sz="800" i="0" baseline="0" dirty="0"/>
                          </a:br>
                          <a:r>
                            <a:rPr lang="en-US" sz="800" i="0" baseline="0" dirty="0"/>
                            <a:t>As the final input, we can concatenate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𝐸𝐿𝑀𝑜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𝑡𝑎𝑠𝑘</m:t>
                                      </m:r>
                                    </m:sup>
                                  </m:sSub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80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45658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B261B0F-0096-F148-B610-305E4D5AA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862838"/>
                  </p:ext>
                </p:extLst>
              </p:nvPr>
            </p:nvGraphicFramePr>
            <p:xfrm>
              <a:off x="578679" y="4804562"/>
              <a:ext cx="2262831" cy="433522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1">
                      <a:extLst>
                        <a:ext uri="{9D8B030D-6E8A-4147-A177-3AD203B41FA5}">
                          <a16:colId xmlns:a16="http://schemas.microsoft.com/office/drawing/2014/main" val="238768769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Deep contextualized word representations (ELMo: Embeddings from Language Models)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242392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the Allen Institute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693251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Bi-directional LSTM-LM, that can provide pre-trained embeddings from the linear combination of its hidden layers.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7401968"/>
                      </a:ext>
                    </a:extLst>
                  </a:tr>
                  <a:tr h="3317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30916" r="-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584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02ECF0-F5C1-3644-A747-346E5B3A8C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63716"/>
                  </p:ext>
                </p:extLst>
              </p:nvPr>
            </p:nvGraphicFramePr>
            <p:xfrm>
              <a:off x="578679" y="712869"/>
              <a:ext cx="1902941" cy="381097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2941">
                      <a:extLst>
                        <a:ext uri="{9D8B030D-6E8A-4147-A177-3AD203B41FA5}">
                          <a16:colId xmlns:a16="http://schemas.microsoft.com/office/drawing/2014/main" val="244896258"/>
                        </a:ext>
                      </a:extLst>
                    </a:gridCol>
                  </a:tblGrid>
                  <a:tr h="298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Improving Language Understanding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Generative Pre-Training (GPT)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88347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Radford et al., 2018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761701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Using a Transformer-decoder on a LM task, with the objective of obtaining universal representations, applicable to any task.</a:t>
                          </a:r>
                          <a:br>
                            <a:rPr lang="en-US" sz="800" i="1" dirty="0"/>
                          </a:br>
                          <a:r>
                            <a:rPr lang="en-US" sz="800" i="1" dirty="0"/>
                            <a:t>Universal pre-training + discriminative fine-tuning</a:t>
                          </a:r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24427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0" baseline="0" dirty="0"/>
                            <a:t>Pre-training: maximizing the likelihood of a standard forward LM</a:t>
                          </a:r>
                          <a:br>
                            <a:rPr lang="da-DK" sz="800" b="0" i="0" baseline="0" dirty="0"/>
                          </a:br>
                          <a:endParaRPr lang="da-DK" sz="800" b="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0" baseline="0" dirty="0"/>
                            <a:t>12x Transformer decoders:</a:t>
                          </a:r>
                          <a:br>
                            <a:rPr lang="da-DK" sz="800" b="0" i="0" baseline="0" dirty="0"/>
                          </a:br>
                          <a:r>
                            <a:rPr lang="da-DK" sz="800" b="0" i="0" baseline="0" dirty="0"/>
                            <a:t>Masked multi-head self-attention + Layer norm. + FF-NN + Layer norm.</a:t>
                          </a:r>
                          <a:endParaRPr lang="da-DK" sz="800" b="0" i="1" baseline="0" dirty="0">
                            <a:latin typeface="Cambria Math" panose="020405030504060302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b="0" i="0" baseline="0" dirty="0"/>
                            <a:t> (0-th layer from the text and position embedding)</a:t>
                          </a:r>
                          <a:br>
                            <a:rPr lang="da-DK" sz="800" b="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𝑡𝑟𝑎𝑛𝑠𝑓𝑜𝑟𝑚𝑒𝑟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𝑏𝑙𝑜𝑐𝑘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b="0" i="0" baseline="0" dirty="0"/>
                            <a:t>)</a:t>
                          </a:r>
                          <a:br>
                            <a:rPr lang="da-DK" sz="800" b="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br>
                            <a:rPr lang="da-DK" sz="800" b="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br>
                            <a:rPr lang="da-DK" sz="800" b="0" i="0" baseline="0" dirty="0"/>
                          </a:br>
                          <a:endParaRPr lang="da-DK" sz="800" b="0" i="0" baseline="0" dirty="0"/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800" b="0" i="0" baseline="0" dirty="0"/>
                            <a:t>Supervised fine-tuning on the task:</a:t>
                          </a:r>
                          <a:br>
                            <a:rPr lang="en-US" sz="800" b="0" i="0" baseline="0" dirty="0"/>
                          </a:br>
                          <a:r>
                            <a:rPr lang="en-US" sz="800" b="0" i="0" baseline="0" dirty="0"/>
                            <a:t>- the task inputs are processed in the pre-trained model, obtaining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b="0" i="0" baseline="0" dirty="0"/>
                            <a:t> </a:t>
                          </a:r>
                          <a:br>
                            <a:rPr lang="en-US" sz="800" b="0" i="0" baseline="0" dirty="0"/>
                          </a:br>
                          <a:r>
                            <a:rPr lang="en-US" sz="800" b="0" i="0" baseline="0" dirty="0"/>
                            <a:t>- Linear output layer + soft-max: </a:t>
                          </a:r>
                          <a:br>
                            <a:rPr lang="en-US" sz="800" b="0" i="0" baseline="0" dirty="0"/>
                          </a:br>
                          <a:r>
                            <a:rPr lang="en-US" sz="800" b="0" i="0" baseline="0" dirty="0"/>
                            <a:t>P(y | x</a:t>
                          </a:r>
                          <a:r>
                            <a:rPr lang="en-US" sz="800" b="0" i="0" baseline="-25000" dirty="0"/>
                            <a:t>1</a:t>
                          </a:r>
                          <a:r>
                            <a:rPr lang="en-US" sz="800" b="0" i="0" baseline="0" dirty="0"/>
                            <a:t>,…, x</a:t>
                          </a:r>
                          <a:r>
                            <a:rPr lang="en-US" sz="800" b="0" i="0" baseline="-25000" dirty="0"/>
                            <a:t>m</a:t>
                          </a:r>
                          <a:r>
                            <a:rPr lang="en-US" sz="800" b="0" i="0" baseline="0" dirty="0"/>
                            <a:t>) =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800" b="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baseline="0" dirty="0"/>
                            <a:t>May also add LM as an additional objective for fine-tuning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275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02ECF0-F5C1-3644-A747-346E5B3A8C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63716"/>
                  </p:ext>
                </p:extLst>
              </p:nvPr>
            </p:nvGraphicFramePr>
            <p:xfrm>
              <a:off x="578679" y="712869"/>
              <a:ext cx="1902941" cy="381097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2941">
                      <a:extLst>
                        <a:ext uri="{9D8B030D-6E8A-4147-A177-3AD203B41FA5}">
                          <a16:colId xmlns:a16="http://schemas.microsoft.com/office/drawing/2014/main" val="2448962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Improving Language Understanding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Generative Pre-Training (GPT)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88347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Radford et al., 2018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761701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Using a Transformer-decoder on a LM task, with the objective of obtaining universal representations, applicable to any task.</a:t>
                          </a:r>
                          <a:br>
                            <a:rPr lang="en-US" sz="800" i="1" dirty="0"/>
                          </a:br>
                          <a:r>
                            <a:rPr lang="en-US" sz="800" i="1" dirty="0"/>
                            <a:t>Universal pre-training + discriminative fine-tuning</a:t>
                          </a:r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244275"/>
                      </a:ext>
                    </a:extLst>
                  </a:tr>
                  <a:tr h="24271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2" t="-57292" b="-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7586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5F94A7-A399-E841-8CAA-23B7949A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08629"/>
              </p:ext>
            </p:extLst>
          </p:nvPr>
        </p:nvGraphicFramePr>
        <p:xfrm>
          <a:off x="3237796" y="712869"/>
          <a:ext cx="1902941" cy="2938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742840836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Language Models are Unsupervised Multitask Learners (GPT-2)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80747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Radford, Wu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9484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Training a large-scale LM on a new large dataset (WebText), and using it as an unsupervised instrument for different tasks.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73567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WebText: obtained by scraping all the outbound Reddit links with 3+ karma. Removed Wikipedia pages to avoid overlaps.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8+ million documents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Model: transformer, based on the OpenAI GPT. 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Byte Pair Encoding, that uses both word-level and char-level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12/24/36/48 layers, going from 117M to 1542M parameters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Improves: WT2, PTB. Worse: 1BillW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~(improves only on largest): WT103</a:t>
                      </a:r>
                      <a:endParaRPr lang="en-US" sz="800" b="0" i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6453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98AE4-DA27-4D41-AE2C-4126CE37E7D9}"/>
              </a:ext>
            </a:extLst>
          </p:cNvPr>
          <p:cNvCxnSpPr/>
          <p:nvPr/>
        </p:nvCxnSpPr>
        <p:spPr>
          <a:xfrm>
            <a:off x="2481620" y="1273720"/>
            <a:ext cx="75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69CC43-3F9D-134A-A774-4BFE50A87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16113"/>
              </p:ext>
            </p:extLst>
          </p:nvPr>
        </p:nvGraphicFramePr>
        <p:xfrm>
          <a:off x="7991733" y="712869"/>
          <a:ext cx="1620487" cy="14691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487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In Write-assistant, a possible use case is that the user deletes a word in the middle of an already-written sentence. </a:t>
                      </a:r>
                    </a:p>
                    <a:p>
                      <a:r>
                        <a:rPr lang="en-US" sz="800" b="0" i="0" dirty="0"/>
                        <a:t>If there is context on both sides, a BERT-line LM could predict that word.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endParaRPr lang="en-US" sz="800" b="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C996DE-6A70-C148-A899-7893B5462598}"/>
              </a:ext>
            </a:extLst>
          </p:cNvPr>
          <p:cNvGraphicFramePr>
            <a:graphicFrameLocks noGrp="1"/>
          </p:cNvGraphicFramePr>
          <p:nvPr/>
        </p:nvGraphicFramePr>
        <p:xfrm>
          <a:off x="2841510" y="4804562"/>
          <a:ext cx="1620487" cy="12253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487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ELMo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Here bi-directional means only (forward + backward).</a:t>
                      </a:r>
                    </a:p>
                    <a:p>
                      <a:r>
                        <a:rPr lang="en-US" sz="800" b="0" i="0" dirty="0"/>
                        <a:t>A Masked LM, like in BERT, can be considered superior for filling spots in the text.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endParaRPr lang="en-US" sz="800" b="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C9EEB3-62E0-1348-AD7B-4346A707C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3121"/>
              </p:ext>
            </p:extLst>
          </p:nvPr>
        </p:nvGraphicFramePr>
        <p:xfrm>
          <a:off x="9960090" y="712869"/>
          <a:ext cx="2647730" cy="54376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7730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ALBERT- A Lite BERT for Self-supervised Learning of Language Representations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Z.Lan et al.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Modifying BERT’s architecture and loss, in order to achieve the same performance with fewer parameters (e.g. 18M vs 108M)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The backbone of the ALBERT architecture is similar to BERT, it uses transformer encoder blocks (Self-attention + FF-NN)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BERT notation conventions: 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E=size of embeddings in the vocabulary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L = n. of encoder layers 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H = size of the hidden layers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Like in BERT, n. of attention heads = H/64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Modification 1: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Factorized embedding parameterization.</a:t>
                      </a:r>
                    </a:p>
                    <a:p>
                      <a:pPr marL="33345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In BERT the WordPiece embedding size E is tied with the hidden layer size H, i.e. E = H</a:t>
                      </a:r>
                    </a:p>
                    <a:p>
                      <a:pPr marL="33345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We decompose the embedding parameters into two smaller matrices, reducing the n. of params. from O(V x H) to O(V x E + E x H). 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The reduction is significant when H &gt;&gt; 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Modification 2: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Cross-layer parameter sharing</a:t>
                      </a:r>
                    </a:p>
                    <a:p>
                      <a:pPr marL="333450" lvl="1" indent="-171450" algn="l" defTabSz="128016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FF-NNs and Self-attention</a:t>
                      </a:r>
                    </a:p>
                    <a:p>
                      <a:pPr marL="333450" lvl="1" indent="-171450" algn="l" defTabSz="128016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 of the performance drop appears to come from sharing the FFN-layer parameters, while sharing the attention parameters results in only a slight drop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Modification 3:</a:t>
                      </a:r>
                    </a:p>
                    <a:p>
                      <a:pPr marL="334800" lvl="1" indent="-17280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BERT‘s additional loss is the Next-Sentence Prediction. NSP is a binary classification loss for predicting whether two segments appear consecutively in the original text</a:t>
                      </a:r>
                    </a:p>
                    <a:p>
                      <a:pPr marL="334800" lvl="1" indent="-17280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use SOP, Sentence-Order Prediction loss. Positive es.: S1, S2. Negative es.: S2, 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56625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2800" marR="0" lvl="0" indent="-1728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BERT, Trained on BookCorpus + English Wikipedia ; </a:t>
                      </a:r>
                      <a:r>
                        <a:rPr lang="en-US" sz="800" i="0" dirty="0"/>
                        <a:t>Vocabulary size=30,000</a:t>
                      </a:r>
                    </a:p>
                    <a:p>
                      <a:pPr marL="172800" lvl="0" indent="-17280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MLM targets selected using n-gram masking (max n=3)</a:t>
                      </a:r>
                    </a:p>
                    <a:p>
                      <a:pPr marL="172800" lvl="0" indent="-17280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 size=4096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49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8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14949</TotalTime>
  <Words>4640</Words>
  <Application>Microsoft Macintosh PowerPoint</Application>
  <PresentationFormat>A3 Paper (297x420 mm)</PresentationFormat>
  <Paragraphs>283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Transformer instruments</vt:lpstr>
      <vt:lpstr>Transfer Learning</vt:lpstr>
      <vt:lpstr>On Word Embeddings and Transfer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resources</dc:title>
  <dc:creator>Andrea Lekkas</dc:creator>
  <cp:lastModifiedBy>Andrea Lekkas</cp:lastModifiedBy>
  <cp:revision>1134</cp:revision>
  <dcterms:created xsi:type="dcterms:W3CDTF">2019-05-06T12:01:55Z</dcterms:created>
  <dcterms:modified xsi:type="dcterms:W3CDTF">2020-03-16T15:13:31Z</dcterms:modified>
</cp:coreProperties>
</file>