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62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Lekkas" initials="AL" lastIdx="1" clrIdx="0">
    <p:extLst>
      <p:ext uri="{19B8F6BF-5375-455C-9EA6-DF929625EA0E}">
        <p15:presenceInfo xmlns:p15="http://schemas.microsoft.com/office/powerpoint/2012/main" userId="S::gzt740@alumni.ku.dk::c9b6fe38-a724-4df4-8d82-e25605f60c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5755"/>
  </p:normalViewPr>
  <p:slideViewPr>
    <p:cSldViewPr snapToGrid="0" snapToObjects="1">
      <p:cViewPr varScale="1">
        <p:scale>
          <a:sx n="75" d="100"/>
          <a:sy n="75" d="100"/>
        </p:scale>
        <p:origin x="1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5D2BF-2E11-B74E-8A5E-48E3F40BA848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88F10-F9F0-5348-A4BE-3F031206F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3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0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88F10-F9F0-5348-A4BE-3F031206F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6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6B1E-BD65-D24B-9687-0E0819A165D4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354D-2E5A-0943-9571-048263E2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7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5948" y="119151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Neural Language models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C8404B8-E089-DF4A-8EC1-B46AE425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28602"/>
              </p:ext>
            </p:extLst>
          </p:nvPr>
        </p:nvGraphicFramePr>
        <p:xfrm>
          <a:off x="561098" y="618321"/>
          <a:ext cx="1671581" cy="25420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Recurrent neural network based language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Mikolov et al., 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b="0" i="1" dirty="0"/>
                        <a:t>Description of the Simple Recurrent Neural Network,</a:t>
                      </a:r>
                      <a:br>
                        <a:rPr lang="en-GB" sz="800" b="0" i="1" dirty="0"/>
                      </a:br>
                      <a:r>
                        <a:rPr lang="en-GB" sz="800" b="0" i="1" dirty="0"/>
                        <a:t>and its use for a Language Model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Basic RNN: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input(t) = x(t) ++ s(t-1)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sigmoid hidden layer, softmax output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Backprop + SGD, dynamic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6650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Note: </a:t>
                      </a:r>
                      <a:r>
                        <a:rPr lang="en-GB" sz="800" dirty="0"/>
                        <a:t> Dynamic model:</a:t>
                      </a:r>
                    </a:p>
                    <a:p>
                      <a:r>
                        <a:rPr lang="en-GB" sz="800" dirty="0"/>
                        <a:t>the model gets updated (just once) also as it processes testing data, not only in the training phase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F3A026A-6BDE-714B-9105-734AF345D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53606"/>
              </p:ext>
            </p:extLst>
          </p:nvPr>
        </p:nvGraphicFramePr>
        <p:xfrm>
          <a:off x="3160228" y="795509"/>
          <a:ext cx="1764701" cy="40050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70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Regularizing and Optimizing LSTM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Merity et al.,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Encyclopedia of modifications and optimizations to improve the effectiveness of LSTM-RNNs for LMs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LSTM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Averaged SGD (over the last iterations &gt;T)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DropConnect on the hidden-to-hidden weight matrices U_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Randomized sequence length in truncated BPTT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Variational dropout: dropped connections are defined for a full sequence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Weight tying (embeddings and softmax, S=V=U)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Independent embedding size and hidden size (easier to train smaller embeddings in the first place)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Activation Regularization (AR and TAR)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In TBPTT, we rescale the learning rate depending</a:t>
                      </a:r>
                    </a:p>
                    <a:p>
                      <a:r>
                        <a:rPr lang="en-GB" sz="800" dirty="0"/>
                        <a:t>on the random length of the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0F16AAB-66CC-F243-8DBB-BAD97D16F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8832"/>
              </p:ext>
            </p:extLst>
          </p:nvPr>
        </p:nvGraphicFramePr>
        <p:xfrm>
          <a:off x="4923567" y="795506"/>
          <a:ext cx="1671581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Regularizing and Optimizing LSTM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Regarding Truncated BPTT: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The paper proposes to make the window size </a:t>
                      </a:r>
                      <a:r>
                        <a:rPr lang="en-GB" sz="800" i="1" dirty="0"/>
                        <a:t>h</a:t>
                      </a:r>
                      <a:r>
                        <a:rPr lang="en-GB" sz="800" i="0" dirty="0"/>
                        <a:t> random with a normal distribution around </a:t>
                      </a:r>
                      <a:r>
                        <a:rPr lang="en-GB" sz="800" i="1" dirty="0"/>
                        <a:t>seq.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1" dirty="0"/>
                        <a:t>What about using punctuation signs, and &lt;BOS&gt; and &lt;EOS&gt; markers, as TBPTT window delimiters?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1" dirty="0"/>
                        <a:t>Already done, check…</a:t>
                      </a:r>
                      <a:br>
                        <a:rPr lang="en-GB" sz="800" i="1" dirty="0"/>
                      </a:br>
                      <a:r>
                        <a:rPr lang="en-GB" sz="800" i="1" dirty="0"/>
                        <a:t>I am not finding the source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1" dirty="0"/>
                        <a:t>Additional point: using the doc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800" i="0" dirty="0"/>
                        <a:t>The Temporal Activation Regularization is applied only on </a:t>
                      </a:r>
                      <a:r>
                        <a:rPr lang="en-US" sz="800" i="1" dirty="0"/>
                        <a:t>h</a:t>
                      </a:r>
                      <a:r>
                        <a:rPr lang="en-US" sz="800" i="1" baseline="-25000" dirty="0"/>
                        <a:t>t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 </a:t>
                      </a:r>
                      <a:r>
                        <a:rPr lang="en-US" sz="800" i="1" dirty="0"/>
                        <a:t>If we applied AR and TAR to the long-term memory c</a:t>
                      </a:r>
                      <a:r>
                        <a:rPr lang="en-US" sz="800" i="1" baseline="-25000" dirty="0"/>
                        <a:t>t</a:t>
                      </a:r>
                      <a:r>
                        <a:rPr lang="en-US" sz="800" i="1" dirty="0"/>
                        <a:t>, would it be beneficial?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i="1" dirty="0"/>
                        <a:t>-Any pre-existing work?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62BE6E-DD8D-5441-B8D3-535CA44C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93031"/>
              </p:ext>
            </p:extLst>
          </p:nvPr>
        </p:nvGraphicFramePr>
        <p:xfrm>
          <a:off x="559374" y="6693874"/>
          <a:ext cx="1671581" cy="20543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IMPROVING NEURAL LANGUAGE MODELS WITH A CONTINUOUS CACHE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Grave et al.,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Adding a cache to NN-LMs, that stores (h</a:t>
                      </a:r>
                      <a:r>
                        <a:rPr lang="en-US" sz="800" i="1" baseline="-25000" dirty="0"/>
                        <a:t>t</a:t>
                      </a:r>
                      <a:r>
                        <a:rPr lang="en-US" sz="800" i="1" dirty="0"/>
                        <a:t>, x</a:t>
                      </a:r>
                      <a:r>
                        <a:rPr lang="en-US" sz="800" i="1" baseline="-25000" dirty="0"/>
                        <a:t>t+1</a:t>
                      </a:r>
                      <a:r>
                        <a:rPr lang="en-US" sz="800" i="1" dirty="0"/>
                        <a:t>) to memorize words encountered recently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Note:</a:t>
                      </a:r>
                      <a:r>
                        <a:rPr lang="en-US" sz="800" dirty="0"/>
                        <a:t>  </a:t>
                      </a:r>
                    </a:p>
                    <a:p>
                      <a:r>
                        <a:rPr lang="en-US" sz="800" dirty="0"/>
                        <a:t>p</a:t>
                      </a:r>
                      <a:r>
                        <a:rPr lang="en-US" sz="800" baseline="-25000" dirty="0"/>
                        <a:t>cache</a:t>
                      </a:r>
                      <a:r>
                        <a:rPr lang="en-US" sz="800" dirty="0"/>
                        <a:t> = </a:t>
                      </a:r>
                      <a:r>
                        <a:rPr lang="el-GR" sz="800" dirty="0"/>
                        <a:t>Σ</a:t>
                      </a:r>
                      <a:r>
                        <a:rPr lang="da-DK" sz="800" dirty="0"/>
                        <a:t>_</a:t>
                      </a:r>
                      <a:r>
                        <a:rPr lang="da-DK" sz="800" baseline="-25000" dirty="0"/>
                        <a:t>i=1^</a:t>
                      </a:r>
                      <a:r>
                        <a:rPr lang="da-DK" sz="800" baseline="30000" dirty="0"/>
                        <a:t>t-1</a:t>
                      </a:r>
                      <a:r>
                        <a:rPr lang="da-DK" sz="800" dirty="0"/>
                        <a:t> I(x</a:t>
                      </a:r>
                      <a:r>
                        <a:rPr lang="da-DK" sz="800" baseline="-25000" dirty="0"/>
                        <a:t>i+1</a:t>
                      </a:r>
                      <a:r>
                        <a:rPr lang="da-DK" sz="800" baseline="0" dirty="0"/>
                        <a:t> </a:t>
                      </a:r>
                      <a:r>
                        <a:rPr lang="da-DK" sz="800" dirty="0"/>
                        <a:t>)*exp(</a:t>
                      </a:r>
                      <a:r>
                        <a:rPr lang="el-GR" sz="800" dirty="0"/>
                        <a:t>θ</a:t>
                      </a:r>
                      <a:r>
                        <a:rPr lang="da-DK" sz="800" dirty="0"/>
                        <a:t>&lt;</a:t>
                      </a:r>
                      <a:r>
                        <a:rPr lang="da-DK" sz="800" dirty="0" err="1"/>
                        <a:t>h</a:t>
                      </a:r>
                      <a:r>
                        <a:rPr lang="da-DK" sz="800" baseline="-25000" dirty="0" err="1"/>
                        <a:t>t</a:t>
                      </a:r>
                      <a:r>
                        <a:rPr lang="da-DK" sz="800" dirty="0" err="1"/>
                        <a:t>,h</a:t>
                      </a:r>
                      <a:r>
                        <a:rPr lang="da-DK" sz="800" baseline="-25000" dirty="0" err="1"/>
                        <a:t>i</a:t>
                      </a:r>
                      <a:r>
                        <a:rPr lang="da-DK" sz="800" dirty="0"/>
                        <a:t>&gt;)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Note:</a:t>
                      </a:r>
                      <a:r>
                        <a:rPr lang="en-GB" sz="800" i="0" dirty="0"/>
                        <a:t> Can use linear interpolation with </a:t>
                      </a:r>
                      <a:r>
                        <a:rPr lang="el-GR" sz="800" i="0" dirty="0"/>
                        <a:t>λ</a:t>
                      </a:r>
                      <a:r>
                        <a:rPr lang="da-DK" sz="800" i="0" dirty="0"/>
                        <a:t>, or </a:t>
                      </a:r>
                      <a:r>
                        <a:rPr lang="da-DK" sz="800" i="0" dirty="0" err="1"/>
                        <a:t>also</a:t>
                      </a:r>
                      <a:r>
                        <a:rPr lang="da-DK" sz="800" i="0" dirty="0"/>
                        <a:t> </a:t>
                      </a:r>
                      <a:r>
                        <a:rPr lang="da-DK" sz="800" i="0" dirty="0" err="1"/>
                        <a:t>consider</a:t>
                      </a:r>
                      <a:r>
                        <a:rPr lang="da-DK" sz="800" i="0" dirty="0"/>
                        <a:t> a softmax </a:t>
                      </a:r>
                      <a:r>
                        <a:rPr lang="da-DK" sz="800" i="0" dirty="0" err="1"/>
                        <a:t>between</a:t>
                      </a:r>
                      <a:r>
                        <a:rPr lang="da-DK" sz="800" i="0" dirty="0"/>
                        <a:t> the LM and the </a:t>
                      </a:r>
                      <a:r>
                        <a:rPr lang="da-DK" sz="800" i="0" dirty="0" err="1"/>
                        <a:t>words</a:t>
                      </a:r>
                      <a:r>
                        <a:rPr lang="da-DK" sz="800" i="0" dirty="0"/>
                        <a:t> in the cache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255175-BC03-EB4E-B13B-EAD81FE0E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52044"/>
              </p:ext>
            </p:extLst>
          </p:nvPr>
        </p:nvGraphicFramePr>
        <p:xfrm>
          <a:off x="2230955" y="6693871"/>
          <a:ext cx="1671581" cy="213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IMPROVING NEURAL LANGUAGE MODELS WITH A CONTINUOUS CACHE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Once a word appears, it is more likely to appear again in the same section (see the Tiger article example).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Could one add a normal contribution to  the probability of that word  in the time-space interval?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Even if we use the cache as-it-is, could we ignore it for stopwords (e.g. Keep them out of it)?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i="0" dirty="0"/>
                        <a:t>V, but check if someone done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C9FB42-FE21-294F-881A-96AD79B6F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47423"/>
              </p:ext>
            </p:extLst>
          </p:nvPr>
        </p:nvGraphicFramePr>
        <p:xfrm>
          <a:off x="8265367" y="795506"/>
          <a:ext cx="1764701" cy="2176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70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An Analysis of Neural Language Modeling at Multiple Scales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Merity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Further analysis of optimizations to LSTMs and QRNNs, on larger datasets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Longer TBPTT windows (eg. 140)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Adaptive softmax (short-list + clusters)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 Analyzing the impact of hyperparams.: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Dropouts on weights and embeddings have the greatest impact, whereas the n. of layers has the least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B3109C-7843-124F-9D78-7A93BFBE36B2}"/>
              </a:ext>
            </a:extLst>
          </p:cNvPr>
          <p:cNvCxnSpPr/>
          <p:nvPr/>
        </p:nvCxnSpPr>
        <p:spPr>
          <a:xfrm>
            <a:off x="6595148" y="1098691"/>
            <a:ext cx="1671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04B223-A734-EB40-88C4-6256777E3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78412"/>
              </p:ext>
            </p:extLst>
          </p:nvPr>
        </p:nvGraphicFramePr>
        <p:xfrm>
          <a:off x="559374" y="3518497"/>
          <a:ext cx="1671581" cy="24628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QUASI-RECURRENT NEURAL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Bradbury et al., 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b="0" i="1" dirty="0"/>
                        <a:t>Proposing QRNNs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Input = sequence of T words x</a:t>
                      </a:r>
                      <a:r>
                        <a:rPr lang="en-US" sz="800" b="0" i="0" baseline="-25000" dirty="0"/>
                        <a:t>i</a:t>
                      </a:r>
                      <a:r>
                        <a:rPr lang="en-US" sz="800" b="0" i="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Masked convolution : 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bank of </a:t>
                      </a:r>
                      <a:r>
                        <a:rPr lang="en-US" sz="800" b="0" i="1" dirty="0"/>
                        <a:t>m</a:t>
                      </a:r>
                      <a:r>
                        <a:rPr lang="en-US" sz="800" b="0" i="0" dirty="0"/>
                        <a:t> filters, producing </a:t>
                      </a:r>
                      <a:r>
                        <a:rPr lang="en-US" sz="800" b="0" i="1" dirty="0"/>
                        <a:t>m</a:t>
                      </a:r>
                      <a:r>
                        <a:rPr lang="en-US" sz="800" b="0" i="0" dirty="0"/>
                        <a:t> candidate vectors z</a:t>
                      </a:r>
                      <a:r>
                        <a:rPr lang="en-US" sz="800" b="0" i="0" baseline="-25000" dirty="0"/>
                        <a:t>i</a:t>
                      </a:r>
                      <a:r>
                        <a:rPr lang="en-US" sz="800" b="0" i="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z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= tanh(conv</a:t>
                      </a:r>
                      <a:r>
                        <a:rPr lang="en-US" sz="800" b="0" i="0" baseline="-25000" dirty="0"/>
                        <a:t>Wz</a:t>
                      </a:r>
                      <a:r>
                        <a:rPr lang="en-US" sz="800" b="0" i="0" dirty="0"/>
                        <a:t>(x</a:t>
                      </a:r>
                      <a:r>
                        <a:rPr lang="en-US" sz="800" b="0" i="0" baseline="-25000" dirty="0"/>
                        <a:t>t </a:t>
                      </a:r>
                      <a:r>
                        <a:rPr lang="en-US" sz="800" b="0" i="0" dirty="0"/>
                        <a:t>, ..., x</a:t>
                      </a:r>
                      <a:r>
                        <a:rPr lang="en-US" sz="800" b="0" i="0" baseline="-25000" dirty="0"/>
                        <a:t>t - k + 1</a:t>
                      </a:r>
                      <a:r>
                        <a:rPr lang="en-US" sz="800" b="0" i="0" dirty="0"/>
                        <a:t>))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Pooling uses a forget gate, and possibly adds output and input gates: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h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= f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. h</a:t>
                      </a:r>
                      <a:r>
                        <a:rPr lang="en-US" sz="800" b="0" i="0" baseline="-25000" dirty="0"/>
                        <a:t>t-1</a:t>
                      </a:r>
                      <a:r>
                        <a:rPr lang="en-US" sz="800" b="0" i="0" dirty="0"/>
                        <a:t> + (1 - f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) . z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Zoneout on the pooling layer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Skip-connections between conv.layers (dense convolution)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665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2B956A-2634-DF4A-A2EB-BE66DA1EB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97853"/>
              </p:ext>
            </p:extLst>
          </p:nvPr>
        </p:nvGraphicFramePr>
        <p:xfrm>
          <a:off x="9361167" y="3386306"/>
          <a:ext cx="1671581" cy="33040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FRAGE: Frequency-AgnosticWord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Gong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Excluding frequency information from word embeddings, using an Adversarial Training 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2 models with competing objectives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Both models (Task-specific and Discriminator) use word embeddings as their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Discriminator: outputs a score [0,1] on ‘is </a:t>
                      </a:r>
                      <a:r>
                        <a:rPr lang="en-US" sz="800" b="0" i="1" dirty="0"/>
                        <a:t>w</a:t>
                      </a:r>
                      <a:r>
                        <a:rPr lang="en-US" sz="800" b="0" i="0" dirty="0"/>
                        <a:t> a rare word’?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Mechanism: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L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= task-specific loss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L</a:t>
                      </a:r>
                      <a:r>
                        <a:rPr lang="en-US" sz="800" b="0" i="0" baseline="-25000" dirty="0"/>
                        <a:t>D</a:t>
                      </a:r>
                      <a:r>
                        <a:rPr lang="en-US" sz="800" b="0" i="0" dirty="0"/>
                        <a:t> = discriminator loss (log-loss on popular and rare words)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The optimization step for the main model is: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min L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– </a:t>
                      </a:r>
                      <a:r>
                        <a:rPr lang="el-GR" sz="800" b="0" i="0" dirty="0"/>
                        <a:t>λ</a:t>
                      </a:r>
                      <a:r>
                        <a:rPr lang="da-DK" sz="800" b="0" i="0" dirty="0"/>
                        <a:t>L</a:t>
                      </a:r>
                      <a:r>
                        <a:rPr lang="da-DK" sz="800" b="0" i="0" baseline="-25000" dirty="0"/>
                        <a:t>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Train Main model and Discriminator in separate steps, iteratively on minibatches</a:t>
                      </a:r>
                      <a:endParaRPr lang="en-US" sz="800" b="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665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55E8CEE-F6E7-FA42-91DA-EFAFF0D45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29482"/>
              </p:ext>
            </p:extLst>
          </p:nvPr>
        </p:nvGraphicFramePr>
        <p:xfrm>
          <a:off x="11032748" y="3386306"/>
          <a:ext cx="1671581" cy="26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FRAGE: Frequency-AgnosticWord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“Explanation: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For a rare word, the sample rate is low and its embedding rarely updates. According to our study, 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average, the moving distance of the embedding for a popular word is twice longer than that of a rare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word during training. As all word embeddings are usually initialized around the origin…”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i="1" dirty="0"/>
                        <a:t>So an equivalent effect could be obtained by simply scaling/amplifying the update to a word embedding, in a way inversely propotional to the word frequency?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i="1" dirty="0"/>
                        <a:t>Could also use a different 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75BEC5-7D68-B144-BF58-FDAA56C1BADB}"/>
              </a:ext>
            </a:extLst>
          </p:cNvPr>
          <p:cNvCxnSpPr/>
          <p:nvPr/>
        </p:nvCxnSpPr>
        <p:spPr>
          <a:xfrm flipV="1">
            <a:off x="2866292" y="4800600"/>
            <a:ext cx="1336431" cy="189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0747D9E-C7A8-554C-9696-4695F6573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79165"/>
              </p:ext>
            </p:extLst>
          </p:nvPr>
        </p:nvGraphicFramePr>
        <p:xfrm>
          <a:off x="4647891" y="6055316"/>
          <a:ext cx="1852452" cy="34107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245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350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BREAKING THE SOFTMAX BOTTLENECK: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A HIGH-RANK RNN LANGUAGE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Yang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Viewing a soft-max based LM as a problem of matrix factorization. Proposal of Mixture-of-Softmaxes to regain expressiveness beyond the 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MoS distribution: </a:t>
                      </a:r>
                      <a:r>
                        <a:rPr lang="en-GB" sz="800" dirty="0"/>
                        <a:t> P(X|c) =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= </a:t>
                      </a:r>
                      <a:r>
                        <a:rPr lang="el-GR" sz="800" dirty="0"/>
                        <a:t>Σ</a:t>
                      </a:r>
                      <a:r>
                        <a:rPr lang="da-DK" sz="800" baseline="-25000" dirty="0"/>
                        <a:t>k</a:t>
                      </a:r>
                      <a:r>
                        <a:rPr lang="da-DK" sz="800" dirty="0"/>
                        <a:t> </a:t>
                      </a:r>
                      <a:r>
                        <a:rPr lang="el-GR" sz="800" dirty="0"/>
                        <a:t>π</a:t>
                      </a:r>
                      <a:r>
                        <a:rPr lang="da-DK" sz="800" baseline="-25000" dirty="0"/>
                        <a:t>c,k</a:t>
                      </a:r>
                      <a:r>
                        <a:rPr lang="da-DK" sz="800" dirty="0"/>
                        <a:t> * softmax(h</a:t>
                      </a:r>
                      <a:r>
                        <a:rPr lang="da-DK" sz="800" baseline="-25000" dirty="0"/>
                        <a:t>c,k</a:t>
                      </a:r>
                      <a:r>
                        <a:rPr lang="da-DK" sz="800" dirty="0"/>
                        <a:t>, w</a:t>
                      </a:r>
                      <a:r>
                        <a:rPr lang="da-DK" sz="800" baseline="-25000" dirty="0"/>
                        <a:t>x</a:t>
                      </a:r>
                      <a:r>
                        <a:rPr lang="da-DK" sz="800" dirty="0"/>
                        <a:t>, </a:t>
                      </a:r>
                      <a:r>
                        <a:rPr lang="da-DK" sz="800" baseline="-25000" dirty="0"/>
                        <a:t>x’-s</a:t>
                      </a:r>
                      <a:r>
                        <a:rPr lang="da-DK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dirty="0"/>
                        <a:t>i.e. compute K softmax distributions and use a weighted average to predict the next token </a:t>
                      </a:r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GB" sz="800" i="1" dirty="0"/>
                        <a:t>Note</a:t>
                      </a:r>
                      <a:r>
                        <a:rPr lang="en-GB" sz="800" dirty="0"/>
                        <a:t>: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dirty="0"/>
                        <a:t>L ~= { (c</a:t>
                      </a:r>
                      <a:r>
                        <a:rPr lang="en-GB" sz="800" baseline="-25000" dirty="0"/>
                        <a:t>1</a:t>
                      </a:r>
                      <a:r>
                        <a:rPr lang="en-GB" sz="800" dirty="0"/>
                        <a:t>, P(X|c</a:t>
                      </a:r>
                      <a:r>
                        <a:rPr lang="en-GB" sz="800" baseline="-25000" dirty="0"/>
                        <a:t>1</a:t>
                      </a:r>
                      <a:r>
                        <a:rPr lang="en-GB" sz="800" dirty="0"/>
                        <a:t>), … , (c</a:t>
                      </a:r>
                      <a:r>
                        <a:rPr lang="en-GB" sz="800" baseline="-25000" dirty="0"/>
                        <a:t>N</a:t>
                      </a:r>
                      <a:r>
                        <a:rPr lang="en-GB" sz="800" dirty="0"/>
                        <a:t>, P(X|c</a:t>
                      </a:r>
                      <a:r>
                        <a:rPr lang="en-GB" sz="800" baseline="-25000" dirty="0"/>
                        <a:t>N</a:t>
                      </a:r>
                      <a:r>
                        <a:rPr lang="en-GB" sz="800" dirty="0"/>
                        <a:t>) } 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800" dirty="0"/>
                        <a:t>Vocabulary(L) = { x1, x2, …, xM}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True data distribution P*(X|c)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Softmax model distribution: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 P(X|c) = exp(h(c)*w(x)) 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                 / </a:t>
                      </a:r>
                      <a:r>
                        <a:rPr lang="el-GR" sz="800" dirty="0"/>
                        <a:t>Σ</a:t>
                      </a:r>
                      <a:r>
                        <a:rPr lang="da-DK" sz="800" dirty="0"/>
                        <a:t> exp (h(c)* w(x’))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da-DK" sz="800" dirty="0"/>
                        <a:t>A = matrix of log.probs. of </a:t>
                      </a:r>
                      <a:r>
                        <a:rPr lang="en-GB" sz="800" dirty="0"/>
                        <a:t>P*(X|c)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800" dirty="0"/>
                        <a:t>Objective: H * W = A’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Rank(H) == Rank(W) == d</a:t>
                      </a:r>
                      <a:br>
                        <a:rPr lang="en-GB" sz="800" dirty="0"/>
                      </a:br>
                      <a:r>
                        <a:rPr lang="en-GB" sz="800" dirty="0"/>
                        <a:t>if d &lt; rank(A’), we can not solve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392962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3CE9C-2B7C-7C44-8192-824CEAC43745}"/>
              </a:ext>
            </a:extLst>
          </p:cNvPr>
          <p:cNvCxnSpPr>
            <a:cxnSpLocks/>
          </p:cNvCxnSpPr>
          <p:nvPr/>
        </p:nvCxnSpPr>
        <p:spPr>
          <a:xfrm>
            <a:off x="6500343" y="6571485"/>
            <a:ext cx="286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15639A5-1682-0649-8378-84E1D6072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35270"/>
              </p:ext>
            </p:extLst>
          </p:nvPr>
        </p:nvGraphicFramePr>
        <p:xfrm>
          <a:off x="6971531" y="3585562"/>
          <a:ext cx="1764701" cy="2328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6470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DYNAMIC EVALUATION OF NEURAL SEQUENCE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Krause et al., 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More complex version of the basic Dynamic Evaluation at test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 long test sequence is split up into sub-sequences s</a:t>
                      </a:r>
                      <a:r>
                        <a:rPr lang="en-US" sz="800" baseline="-25000" dirty="0"/>
                        <a:t>i</a:t>
                      </a:r>
                      <a:r>
                        <a:rPr lang="en-US" sz="800" dirty="0"/>
                        <a:t> of length </a:t>
                      </a:r>
                      <a:r>
                        <a:rPr lang="en-US" sz="800" i="1" dirty="0"/>
                        <a:t>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i="0" dirty="0"/>
                        <a:t>Initial adapted parameters </a:t>
                      </a:r>
                      <a:r>
                        <a:rPr lang="el-GR" sz="800" i="0" dirty="0"/>
                        <a:t>θ</a:t>
                      </a:r>
                      <a:r>
                        <a:rPr lang="da-DK" sz="800" i="0" baseline="-25000" dirty="0"/>
                        <a:t>l</a:t>
                      </a:r>
                      <a:r>
                        <a:rPr lang="el-GR" sz="800" i="0" dirty="0"/>
                        <a:t> </a:t>
                      </a:r>
                      <a:r>
                        <a:rPr lang="en-US" sz="800" i="0" dirty="0"/>
                        <a:t>=</a:t>
                      </a:r>
                      <a:r>
                        <a:rPr lang="el-GR" sz="800" i="0" dirty="0"/>
                        <a:t> </a:t>
                      </a:r>
                      <a:br>
                        <a:rPr lang="da-DK" sz="800" i="0" dirty="0"/>
                      </a:br>
                      <a:r>
                        <a:rPr lang="da-DK" sz="800" i="0" dirty="0"/>
                        <a:t>end-of-training params. </a:t>
                      </a:r>
                      <a:r>
                        <a:rPr lang="el-GR" sz="800" i="0" dirty="0"/>
                        <a:t>θ</a:t>
                      </a:r>
                      <a:r>
                        <a:rPr lang="en-GB" sz="800" i="0" dirty="0"/>
                        <a:t>g</a:t>
                      </a:r>
                      <a:endParaRPr lang="da-DK" sz="800" i="0" dirty="0"/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 Update uses gradient over </a:t>
                      </a: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i</a:t>
                      </a:r>
                      <a:r>
                        <a:rPr lang="en-US" sz="800" i="0" dirty="0"/>
                        <a:t> :</a:t>
                      </a:r>
                      <a:br>
                        <a:rPr lang="en-US" sz="800" i="0" dirty="0"/>
                      </a:br>
                      <a:r>
                        <a:rPr lang="en-US" sz="800" i="0" dirty="0"/>
                        <a:t>-</a:t>
                      </a:r>
                      <a:r>
                        <a:rPr lang="el-GR" sz="800" i="0" dirty="0"/>
                        <a:t>η∇</a:t>
                      </a:r>
                      <a:r>
                        <a:rPr lang="da-DK" sz="800" i="0" dirty="0"/>
                        <a:t>L(</a:t>
                      </a:r>
                      <a:r>
                        <a:rPr lang="en-US" sz="800" dirty="0"/>
                        <a:t>s</a:t>
                      </a:r>
                      <a:r>
                        <a:rPr lang="en-US" sz="800" baseline="-25000" dirty="0"/>
                        <a:t>i</a:t>
                      </a:r>
                      <a:r>
                        <a:rPr lang="da-DK" sz="800" i="0" dirty="0"/>
                        <a:t>)</a:t>
                      </a:r>
                      <a:r>
                        <a:rPr lang="en-US" sz="800" i="0" dirty="0"/>
                        <a:t> 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Decay towards global params.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i="0" dirty="0"/>
                        <a:t>RMSprop-derived update rule, that uses mean-squared gradient on training batches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412538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28CEDF-6B96-4040-AE83-3D9918E2482F}"/>
              </a:ext>
            </a:extLst>
          </p:cNvPr>
          <p:cNvCxnSpPr>
            <a:cxnSpLocks/>
          </p:cNvCxnSpPr>
          <p:nvPr/>
        </p:nvCxnSpPr>
        <p:spPr>
          <a:xfrm>
            <a:off x="4895786" y="3889245"/>
            <a:ext cx="207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80B-5A16-F448-9A81-B3FD8D3C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000" y="117197"/>
            <a:ext cx="6458465" cy="407730"/>
          </a:xfrm>
        </p:spPr>
        <p:txBody>
          <a:bodyPr>
            <a:normAutofit/>
          </a:bodyPr>
          <a:lstStyle/>
          <a:p>
            <a:r>
              <a:rPr lang="en-US" sz="1600" b="1" dirty="0"/>
              <a:t>Research Direction 1: FRAGE and subsequent work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D20945-5D95-CE4B-9A9E-449095A0A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111441"/>
              </p:ext>
            </p:extLst>
          </p:nvPr>
        </p:nvGraphicFramePr>
        <p:xfrm>
          <a:off x="365448" y="865528"/>
          <a:ext cx="1671581" cy="33040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FRAGE: Frequency-AgnosticWord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By Gong et al., 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Excluding frequency information from word embeddings, using an Adversarial Training 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0798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2 models with competing objectives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Both models (Task-specific and Discriminator) use word embeddings as their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Discriminator: outputs a score [0,1] on ‘is </a:t>
                      </a:r>
                      <a:r>
                        <a:rPr lang="en-US" sz="800" b="0" i="1" dirty="0"/>
                        <a:t>w</a:t>
                      </a:r>
                      <a:r>
                        <a:rPr lang="en-US" sz="800" b="0" i="0" dirty="0"/>
                        <a:t> a rare word’?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dirty="0"/>
                        <a:t>Mechanism: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L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= task-specific loss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L</a:t>
                      </a:r>
                      <a:r>
                        <a:rPr lang="en-US" sz="800" b="0" i="0" baseline="-25000" dirty="0"/>
                        <a:t>D</a:t>
                      </a:r>
                      <a:r>
                        <a:rPr lang="en-US" sz="800" b="0" i="0" dirty="0"/>
                        <a:t> = discriminator loss (log-loss on popular and rare words)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- The optimization step for the main model is:</a:t>
                      </a:r>
                      <a:br>
                        <a:rPr lang="en-US" sz="800" b="0" i="0" dirty="0"/>
                      </a:br>
                      <a:r>
                        <a:rPr lang="en-US" sz="800" b="0" i="0" dirty="0"/>
                        <a:t>min L</a:t>
                      </a:r>
                      <a:r>
                        <a:rPr lang="en-US" sz="800" b="0" i="0" baseline="-25000" dirty="0"/>
                        <a:t>T</a:t>
                      </a:r>
                      <a:r>
                        <a:rPr lang="en-US" sz="800" b="0" i="0" dirty="0"/>
                        <a:t> – </a:t>
                      </a:r>
                      <a:r>
                        <a:rPr lang="el-GR" sz="800" b="0" i="0" dirty="0"/>
                        <a:t>λ</a:t>
                      </a:r>
                      <a:r>
                        <a:rPr lang="da-DK" sz="800" b="0" i="0" dirty="0"/>
                        <a:t>L</a:t>
                      </a:r>
                      <a:r>
                        <a:rPr lang="da-DK" sz="800" b="0" i="0" baseline="-25000" dirty="0"/>
                        <a:t>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Train Main model and Discriminator in separate steps, iteratively on minibatches</a:t>
                      </a:r>
                      <a:endParaRPr lang="en-US" sz="800" b="0" i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866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EADBB9-21B9-3D46-AEA9-72FB5173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38802"/>
              </p:ext>
            </p:extLst>
          </p:nvPr>
        </p:nvGraphicFramePr>
        <p:xfrm>
          <a:off x="2037029" y="865528"/>
          <a:ext cx="1671581" cy="2621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1581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FRAGE: Frequency-AgnosticWord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“Explanation: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For a rare word, the sample rate is low and its embedding rarely updates. According to our study, 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average, the moving distance of the embedding for a popular word is twice longer than that of a rare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word during training. As all word embeddings are usually initialized around the origin…”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i="1" dirty="0"/>
                        <a:t>So an equivalent effect could be obtained by simply scaling/amplifying the update to a word embedding, in a way inversely proportional to the word frequency?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i="1" dirty="0"/>
                        <a:t>E.g. Could use a different learning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</a:tbl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7B9FBE22-F033-E744-AA1F-582B442AB461}"/>
              </a:ext>
            </a:extLst>
          </p:cNvPr>
          <p:cNvSpPr/>
          <p:nvPr/>
        </p:nvSpPr>
        <p:spPr>
          <a:xfrm>
            <a:off x="3708610" y="1210961"/>
            <a:ext cx="2024925" cy="13180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1000">
                <a:solidFill>
                  <a:schemeClr val="tx1"/>
                </a:solidFill>
              </a:rPr>
            </a:br>
            <a:br>
              <a:rPr lang="en-US" sz="1000">
                <a:solidFill>
                  <a:schemeClr val="tx1"/>
                </a:solidFill>
              </a:rPr>
            </a:br>
            <a:r>
              <a:rPr lang="en-US" sz="1000">
                <a:solidFill>
                  <a:schemeClr val="tx1"/>
                </a:solidFill>
              </a:rPr>
              <a:t>Citing this paper on Google Scholar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22848F9-28F8-9947-9C2A-9579D3AAE37B}"/>
              </a:ext>
            </a:extLst>
          </p:cNvPr>
          <p:cNvSpPr/>
          <p:nvPr/>
        </p:nvSpPr>
        <p:spPr>
          <a:xfrm>
            <a:off x="4876058" y="682998"/>
            <a:ext cx="7933038" cy="8608539"/>
          </a:xfrm>
          <a:prstGeom prst="parallelogram">
            <a:avLst>
              <a:gd name="adj" fmla="val 119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71D4BF-8BBD-3040-A32F-301DCC4C6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87789"/>
              </p:ext>
            </p:extLst>
          </p:nvPr>
        </p:nvGraphicFramePr>
        <p:xfrm>
          <a:off x="6004352" y="845486"/>
          <a:ext cx="1902941" cy="2572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Calibration, Entropy Rates, and Memory in Language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Braverman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Among the long-term properties of language models when generating text, we quantify the amplification in the entropy rate of generations…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We  first use the entropy rate calibration algorithm to fix an LSTM language model, resulting in a drop of around 20 perplexity points in the generated text.</a:t>
                      </a:r>
                      <a:br>
                        <a:rPr lang="en-US" sz="800" b="0" i="1" dirty="0"/>
                      </a:br>
                      <a:r>
                        <a:rPr lang="en-US" sz="800" b="0" i="1" dirty="0"/>
                        <a:t>Then, we empirically estimate and compare the long-term memory of state-of-the- art language models. Our insights point towards new ways of assessing (and  fixing) language models, in a manner complementary to existing</a:t>
                      </a:r>
                    </a:p>
                    <a:p>
                      <a:r>
                        <a:rPr lang="en-US" sz="800" b="0" i="1" dirty="0"/>
                        <a:t>metrics like perplexity.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06962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656A67-C6C5-714C-935D-6D302B439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2936"/>
              </p:ext>
            </p:extLst>
          </p:nvPr>
        </p:nvGraphicFramePr>
        <p:xfrm>
          <a:off x="8222152" y="845486"/>
          <a:ext cx="1902941" cy="15057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Classification of Semantic Paraphasias- Optimization of a Word Embedding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McKinney-Bock &amp; Bedrick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We engage in the interdiscplinary question of how semantic relations can be modeled in a clinical domain, and present an application of word embedding models for assessing semantic impairment.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B230E3-A339-3E43-9D92-070250E52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65356"/>
              </p:ext>
            </p:extLst>
          </p:nvPr>
        </p:nvGraphicFramePr>
        <p:xfrm>
          <a:off x="10439956" y="845486"/>
          <a:ext cx="1902941" cy="17190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IMPROVED LANGUAGE MODELING BY DECODING THE PAST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Siddhartha Brahma,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dirty="0"/>
                        <a:t>It can be cast as a (pseudo) language modeling problem in “reverse”, where the future prediction w</a:t>
                      </a:r>
                      <a:r>
                        <a:rPr lang="en-US" sz="800" baseline="-25000" dirty="0"/>
                        <a:t>t+1 </a:t>
                      </a:r>
                      <a:r>
                        <a:rPr lang="en-US" sz="800" dirty="0"/>
                        <a:t>acts as the input and the last token x</a:t>
                      </a:r>
                      <a:r>
                        <a:rPr lang="en-US" sz="800" baseline="-25000" dirty="0"/>
                        <a:t>t</a:t>
                      </a:r>
                      <a:r>
                        <a:rPr lang="en-US" sz="800" dirty="0"/>
                        <a:t> acts as the target of prediction.</a:t>
                      </a:r>
                      <a:endParaRPr lang="en-US" sz="800" b="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The loss function becomes :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L = L</a:t>
                      </a:r>
                      <a:r>
                        <a:rPr lang="en-US" sz="800" baseline="-25000" dirty="0"/>
                        <a:t>CE</a:t>
                      </a:r>
                      <a:r>
                        <a:rPr lang="en-US" sz="800" dirty="0"/>
                        <a:t> + </a:t>
                      </a:r>
                      <a:r>
                        <a:rPr lang="el-GR" sz="800" dirty="0"/>
                        <a:t>λ</a:t>
                      </a:r>
                      <a:r>
                        <a:rPr lang="en-US" sz="800" baseline="-25000" dirty="0"/>
                        <a:t>PDR</a:t>
                      </a:r>
                      <a:r>
                        <a:rPr lang="en-US" sz="800" dirty="0"/>
                        <a:t>L</a:t>
                      </a:r>
                      <a:r>
                        <a:rPr lang="en-US" sz="800" baseline="-25000" dirty="0"/>
                        <a:t>PDR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aseline="0" dirty="0"/>
                        <a:t>Applied over AWD-LSTM+</a:t>
                      </a:r>
                      <a:endParaRPr lang="en-US" sz="800" b="0" i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756FAA-D02B-5745-823D-4501BAB8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33284"/>
              </p:ext>
            </p:extLst>
          </p:nvPr>
        </p:nvGraphicFramePr>
        <p:xfrm>
          <a:off x="6004351" y="3854493"/>
          <a:ext cx="1902941" cy="23286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Improving Neural Language Modeling via Adversarial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Wang, Gong and Liu,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Adding adversarial noise on the (multi-)softmax layer, to counter overfitting in RNN-LMs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baseline="0" dirty="0"/>
                        <a:t>Weight-tying trick (input embeddings  tied to the output embeddings)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baseline="0" dirty="0"/>
                        <a:t>We optimize alternatively:</a:t>
                      </a:r>
                    </a:p>
                    <a:p>
                      <a:pPr marL="396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b="0" i="0" baseline="0" dirty="0"/>
                        <a:t>the parameters </a:t>
                      </a:r>
                      <a:r>
                        <a:rPr lang="el-GR" sz="800" b="0" i="0" baseline="0" dirty="0"/>
                        <a:t>θ </a:t>
                      </a:r>
                      <a:r>
                        <a:rPr lang="da-DK" sz="800" b="0" i="0" baseline="0" dirty="0"/>
                        <a:t>and W of the </a:t>
                      </a:r>
                      <a:r>
                        <a:rPr lang="en-US" sz="800" b="0" i="0" baseline="0" dirty="0"/>
                        <a:t>LM loss</a:t>
                      </a:r>
                    </a:p>
                    <a:p>
                      <a:pPr marL="396000" lvl="1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800" b="0" i="0" baseline="0" dirty="0"/>
                        <a:t>the adversarial perturbation </a:t>
                      </a:r>
                      <a:r>
                        <a:rPr lang="el-GR" sz="800" b="0" i="0" baseline="0" dirty="0"/>
                        <a:t>δ</a:t>
                      </a:r>
                      <a:r>
                        <a:rPr lang="en-US" sz="800" b="0" i="0" baseline="0" dirty="0"/>
                        <a:t> on the softmax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baseline="0" dirty="0"/>
                        <a:t>Closed formula for </a:t>
                      </a:r>
                      <a:r>
                        <a:rPr lang="el-GR" sz="800" b="0" i="0" baseline="0" dirty="0"/>
                        <a:t>δ</a:t>
                      </a:r>
                      <a:r>
                        <a:rPr lang="en-US" sz="800" b="0" i="0" baseline="0" dirty="0"/>
                        <a:t>:</a:t>
                      </a:r>
                      <a:br>
                        <a:rPr lang="en-US" sz="800" b="0" i="0" baseline="0" dirty="0"/>
                      </a:br>
                      <a:r>
                        <a:rPr lang="el-GR" sz="800" b="0" i="0" baseline="0" dirty="0"/>
                        <a:t>δ</a:t>
                      </a:r>
                      <a:r>
                        <a:rPr lang="da-DK" sz="800" b="0" i="0" baseline="0" dirty="0"/>
                        <a:t> = arg</a:t>
                      </a:r>
                      <a:r>
                        <a:rPr lang="el-GR" sz="800" b="0" i="0" baseline="-25000" dirty="0"/>
                        <a:t>δ</a:t>
                      </a:r>
                      <a:r>
                        <a:rPr lang="da-DK" sz="800" b="0" i="0" baseline="-25000" dirty="0"/>
                        <a:t>i</a:t>
                      </a:r>
                      <a:r>
                        <a:rPr lang="da-DK" sz="800" b="0" i="0" baseline="0" dirty="0"/>
                        <a:t>min (w</a:t>
                      </a:r>
                      <a:r>
                        <a:rPr lang="da-DK" sz="800" b="0" i="0" baseline="-25000" dirty="0"/>
                        <a:t>i</a:t>
                      </a:r>
                      <a:r>
                        <a:rPr lang="da-DK" sz="800" b="0" i="0" baseline="0" dirty="0"/>
                        <a:t> + </a:t>
                      </a:r>
                      <a:r>
                        <a:rPr lang="el-GR" sz="800" b="0" i="0" baseline="0" dirty="0"/>
                        <a:t>δ</a:t>
                      </a:r>
                      <a:r>
                        <a:rPr lang="da-DK" sz="800" b="0" i="0" baseline="-25000" dirty="0"/>
                        <a:t>i</a:t>
                      </a:r>
                      <a:r>
                        <a:rPr lang="da-DK" sz="800" b="0" i="0" baseline="0" dirty="0"/>
                        <a:t>)</a:t>
                      </a:r>
                      <a:r>
                        <a:rPr lang="da-DK" sz="800" b="0" i="0" baseline="30000" dirty="0"/>
                        <a:t>T</a:t>
                      </a:r>
                      <a:r>
                        <a:rPr lang="da-DK" sz="800" b="0" i="0" baseline="0" dirty="0"/>
                        <a:t> h = -</a:t>
                      </a:r>
                      <a:r>
                        <a:rPr lang="el-GR" sz="800" b="0" i="0" baseline="0" dirty="0"/>
                        <a:t>ε</a:t>
                      </a:r>
                      <a:r>
                        <a:rPr lang="da-DK" sz="800" b="0" i="0" baseline="0" dirty="0"/>
                        <a:t>h/||h||</a:t>
                      </a:r>
                      <a:endParaRPr lang="en-US" sz="800" b="0" i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11AFA78-896F-6E41-965A-39311737A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65923"/>
              </p:ext>
            </p:extLst>
          </p:nvPr>
        </p:nvGraphicFramePr>
        <p:xfrm>
          <a:off x="8222152" y="2819155"/>
          <a:ext cx="1902941" cy="2938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Language Models are Unsupervised Multitask Learners (GPT-2)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Radford, Wu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Training a large-scale LM on a new large dataset (WebText), and using it as an unsupervised instrument for different tasks.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i="1" dirty="0"/>
                        <a:t>Elements used or described: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WebText: obtained by scraping all the outbound Reddit links with 3+ karma. Removed Wikipedia pages to avoid overlaps.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8+ million documents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Model: transformer, based on the OpenAI GPT. 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Byte Pair Encoding, that uses both word-level and char-level input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12/24/36/48 layers, going from 117M to 1542M parameters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a-DK" sz="800" b="0" i="0" baseline="0" dirty="0"/>
                        <a:t>Improves: WT2, PTB. Worse: 1BillW</a:t>
                      </a:r>
                      <a:br>
                        <a:rPr lang="da-DK" sz="800" b="0" i="0" baseline="0" dirty="0"/>
                      </a:br>
                      <a:r>
                        <a:rPr lang="da-DK" sz="800" b="0" i="0" baseline="0" dirty="0"/>
                        <a:t>~(improves only on largest): WT103</a:t>
                      </a:r>
                      <a:endParaRPr lang="en-US" sz="800" b="0" i="1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7586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AF4A55-C3F7-F845-93FB-FFEC4831A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74085"/>
              </p:ext>
            </p:extLst>
          </p:nvPr>
        </p:nvGraphicFramePr>
        <p:xfrm>
          <a:off x="10439955" y="2824381"/>
          <a:ext cx="1902941" cy="15057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Linguistically-Informed Specificity and Semantic Plausibility for Dialogue 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Ko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r>
                        <a:rPr lang="en-US" sz="800" b="0" i="1" dirty="0"/>
                        <a:t>Applying a specificity metric to generate more useful and pertinent responses in a Dialogue generation task.</a:t>
                      </a:r>
                    </a:p>
                    <a:p>
                      <a:r>
                        <a:rPr lang="en-US" sz="800" b="0" i="1" dirty="0"/>
                        <a:t>Examining emerging problems in the answers, and using a reranking method to counter them.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24427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CB46DF-CF58-0046-B9F7-624C42D90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43494"/>
              </p:ext>
            </p:extLst>
          </p:nvPr>
        </p:nvGraphicFramePr>
        <p:xfrm>
          <a:off x="3769601" y="8235431"/>
          <a:ext cx="1902941" cy="6827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Natural languages understanding by a compositional alignment of word embeddings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Z.Zhu,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B0835FE-0F51-9047-ABB2-382ABB74E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075592"/>
                  </p:ext>
                </p:extLst>
              </p:nvPr>
            </p:nvGraphicFramePr>
            <p:xfrm>
              <a:off x="8222152" y="6055346"/>
              <a:ext cx="1902941" cy="2922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2941">
                      <a:extLst>
                        <a:ext uri="{9D8B030D-6E8A-4147-A177-3AD203B41FA5}">
                          <a16:colId xmlns:a16="http://schemas.microsoft.com/office/drawing/2014/main" val="244896258"/>
                        </a:ext>
                      </a:extLst>
                    </a:gridCol>
                  </a:tblGrid>
                  <a:tr h="298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Representation Degeneration Problem in Training Natural Language Generation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88347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Gao et al., 2019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7617012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The word embeddings produced by a Transformer and an AWD-LSTM end up in a narrow cone. A regularization method is proposed, maximizing cosine distance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244275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r>
                            <a:rPr lang="en-US" sz="800" i="1" dirty="0"/>
                            <a:t>Elements used or described: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0" baseline="0" dirty="0"/>
                            <a:t>Any word has a very low relative frequency compared to the whole corpus. </a:t>
                          </a:r>
                          <a:br>
                            <a:rPr lang="da-DK" sz="800" b="0" i="0" baseline="0" dirty="0"/>
                          </a:br>
                          <a:r>
                            <a:rPr lang="da-DK" sz="800" b="0" i="0" baseline="0" dirty="0"/>
                            <a:t>When updating the weights, most words get pushed by the most common hidden states in a narrow area (particularly if we are applying layer normalization)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da-DK" sz="800" b="0" i="0" baseline="0" dirty="0"/>
                            <a:t>Regularization method: minimize the cos_sim (== maximizing the cos_dist)</a:t>
                          </a:r>
                          <a:br>
                            <a:rPr lang="el-GR" sz="800" b="0" i="0" baseline="0" dirty="0"/>
                          </a:br>
                          <a14:m>
                            <m:oMath xmlns:m="http://schemas.openxmlformats.org/officeDocument/2006/math"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𝐿𝑀𝐿𝐸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f>
                                <m:f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da-DK" sz="800" b="0" i="1" baseline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sz="800" b="0" i="1" baseline="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sz="800" b="0" i="1" baseline="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sz="800" b="0" i="1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42758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B0835FE-0F51-9047-ABB2-382ABB74E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075592"/>
                  </p:ext>
                </p:extLst>
              </p:nvPr>
            </p:nvGraphicFramePr>
            <p:xfrm>
              <a:off x="8222152" y="6055346"/>
              <a:ext cx="1902941" cy="29226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02941">
                      <a:extLst>
                        <a:ext uri="{9D8B030D-6E8A-4147-A177-3AD203B41FA5}">
                          <a16:colId xmlns:a16="http://schemas.microsoft.com/office/drawing/2014/main" val="24489625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Representation Degeneration Problem in Training Natural Language Generation Models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8834768"/>
                      </a:ext>
                    </a:extLst>
                  </a:tr>
                  <a:tr h="2255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800" dirty="0"/>
                            <a:t>By Gao et al., 2019</a:t>
                          </a:r>
                          <a:endParaRPr lang="en-GB" sz="8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761701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800" b="0" i="1" dirty="0"/>
                            <a:t>The word embeddings produced by a Transformer and an AWD-LSTM end up in a narrow cone. A regularization method is proposed, maximizing cosine distance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3244275"/>
                      </a:ext>
                    </a:extLst>
                  </a:tr>
                  <a:tr h="16607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" t="-76336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75865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B52405C-F53B-3241-B02F-4928E3BF0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49524"/>
              </p:ext>
            </p:extLst>
          </p:nvPr>
        </p:nvGraphicFramePr>
        <p:xfrm>
          <a:off x="10125093" y="6055346"/>
          <a:ext cx="1902942" cy="3505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2942">
                  <a:extLst>
                    <a:ext uri="{9D8B030D-6E8A-4147-A177-3AD203B41FA5}">
                      <a16:colId xmlns:a16="http://schemas.microsoft.com/office/drawing/2014/main" val="3191218275"/>
                    </a:ext>
                  </a:extLst>
                </a:gridCol>
              </a:tblGrid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Representation Degeneration Problem in Training Natural Language Generation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914374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WARNING:</a:t>
                      </a:r>
                      <a:br>
                        <a:rPr lang="en-GB" sz="800" i="1" dirty="0"/>
                      </a:br>
                      <a:r>
                        <a:rPr lang="en-GB" sz="800" i="0" dirty="0"/>
                        <a:t>“In the future, we will apply our method to more language generation tasks.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Our proposed regularization term is based on cosine similarity. There may exist some better regularization terms.</a:t>
                      </a:r>
                      <a:br>
                        <a:rPr lang="en-GB" sz="800" i="0" dirty="0"/>
                      </a:br>
                      <a:endParaRPr lang="en-GB" sz="800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Furthermore, it is interesting to combine with other approaches, e.g. (Gong et al., 2018), to enrich the representation of word embeddings.”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680971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They may already be combining FRAGE and the analysis on rare vs. popular words with 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28600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1" dirty="0"/>
                        <a:t>The direction may still be valid: </a:t>
                      </a:r>
                      <a:r>
                        <a:rPr lang="en-GB" sz="800" b="0" i="1" dirty="0"/>
                        <a:t>alternative to FRAGE + examining other word embedding methods (Transformer-based, etc.), </a:t>
                      </a:r>
                      <a:r>
                        <a:rPr lang="en-GB" sz="800" i="1" dirty="0"/>
                        <a:t>adding the 2D representation not only to colour popular vs rare, but also to examine the spread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8998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And what about the embeddings of other languages?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8353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4336AB4-B36E-B844-98EC-893FDF32B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35449"/>
              </p:ext>
            </p:extLst>
          </p:nvPr>
        </p:nvGraphicFramePr>
        <p:xfrm>
          <a:off x="10439952" y="4677452"/>
          <a:ext cx="1902941" cy="6827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1706988033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Semi-Supervised Entity Alignment via Knowledge Graph Embedding with Awareness of Degree Difference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434005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Pei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441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2B620C0-0A55-1345-9D45-6FAC2BCA2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36933"/>
              </p:ext>
            </p:extLst>
          </p:nvPr>
        </p:nvGraphicFramePr>
        <p:xfrm>
          <a:off x="6006155" y="6550779"/>
          <a:ext cx="1902941" cy="187149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Sentence-wise Smooth Regularization for Sequence to Sequence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Gong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In Seq2Seq learning (e.g.: Machine Translation), often the probability distribution across tokens is non-smooth.</a:t>
                      </a:r>
                      <a:br>
                        <a:rPr lang="en-GB" sz="800" i="0" dirty="0"/>
                      </a:br>
                      <a:r>
                        <a:rPr lang="en-GB" sz="800" i="0" dirty="0"/>
                        <a:t>There are tokens with very high P, and others with disproportionately low P (including useful tokens such as conjuctions and pronouns).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 new loss function, with a regularization term added to MLE, is defined to address the problem.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6948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C301A3-B41E-9140-84F0-5AC9B20B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62328"/>
              </p:ext>
            </p:extLst>
          </p:nvPr>
        </p:nvGraphicFramePr>
        <p:xfrm>
          <a:off x="3786548" y="6553169"/>
          <a:ext cx="1902941" cy="11399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941">
                  <a:extLst>
                    <a:ext uri="{9D8B030D-6E8A-4147-A177-3AD203B41FA5}">
                      <a16:colId xmlns:a16="http://schemas.microsoft.com/office/drawing/2014/main" val="244896258"/>
                    </a:ext>
                  </a:extLst>
                </a:gridCol>
              </a:tblGrid>
              <a:tr h="29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Telephonetic: Making Neural Language Models Robust to ASR and Semantic 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34768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By Larson et al., 2019</a:t>
                      </a:r>
                      <a:endParaRPr lang="en-GB" sz="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617012"/>
                  </a:ext>
                </a:extLst>
              </a:tr>
              <a:tr h="2255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i="0" dirty="0"/>
                        <a:t>A bootstrapping technique for transferring neural language models to the speech domain.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69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1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14013</TotalTime>
  <Words>2291</Words>
  <Application>Microsoft Macintosh PowerPoint</Application>
  <PresentationFormat>A3 Paper (297x420 mm)</PresentationFormat>
  <Paragraphs>173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Office Theme</vt:lpstr>
      <vt:lpstr>Neural Language models</vt:lpstr>
      <vt:lpstr>Research Direction 1: FRAGE and subsequent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of resources</dc:title>
  <dc:creator>Andrea Lekkas</dc:creator>
  <cp:lastModifiedBy>Andrea Lekkas</cp:lastModifiedBy>
  <cp:revision>1073</cp:revision>
  <dcterms:created xsi:type="dcterms:W3CDTF">2019-05-06T12:01:55Z</dcterms:created>
  <dcterms:modified xsi:type="dcterms:W3CDTF">2020-03-15T14:26:19Z</dcterms:modified>
</cp:coreProperties>
</file>