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1" r:id="rId5"/>
    <p:sldId id="262" r:id="rId6"/>
    <p:sldId id="264" r:id="rId7"/>
    <p:sldId id="268" r:id="rId8"/>
    <p:sldId id="266" r:id="rId9"/>
    <p:sldId id="270" r:id="rId10"/>
    <p:sldId id="271" r:id="rId11"/>
    <p:sldId id="272" r:id="rId12"/>
    <p:sldId id="267" r:id="rId13"/>
    <p:sldId id="265" r:id="rId1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7D3E11-C436-4BDF-ABCA-AF92C89D6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2D29F-4DFA-4A04-A4CA-C69C35FD42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3AF8-DB6F-45FE-8113-1986D6CE4ECF}" type="datetimeFigureOut">
              <a:rPr lang="en-150" smtClean="0"/>
              <a:t>20/02/2022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C3CB6-33C0-4C07-9E92-C319CB2EEF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08AD3-9195-44DD-9DA4-2ECE421F25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2836-E9E1-4D1A-AFDC-D8A48D43966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730986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FF8A-7656-436D-8CCE-D09B1F2ABFE2}" type="datetimeFigureOut">
              <a:rPr lang="en-150" smtClean="0"/>
              <a:t>20/02/2022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B0DEA-762D-4011-8590-7CD49F64574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970186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6EA8-5437-4D10-B5D3-2E4EFC5B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6311-B070-499E-AE19-BE2BC2D2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CF33-328C-47AF-A1D0-FAA14318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11CF-3B3B-4259-8C3C-0D6FBE297045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81C2-B6C2-4767-B270-E813C5CB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2216-434D-4BD9-B728-E1D266AE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839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1117-610D-47A5-A5AB-87999655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61197-580A-4BEE-B92E-368AFAD9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8780-1D46-4E26-8691-7527E88B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C7A-A8D5-4031-ABC7-A60531E38E2F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B421-CCE6-45EA-938F-DD502FF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3863-4369-4CD1-B411-460B8591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67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97296-301B-43C4-8593-31EF67017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7626F-9DF8-4E6F-B8A4-5AC64980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267B-C8D7-4F10-A809-6C7204BB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17C5-5ED4-402C-802E-62CB69BA82E4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E2BF6-E963-426A-9074-EC5535C9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5292-4711-4028-B868-E583B0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999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A716-89EA-4EC5-8322-EF659C87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2CBA-AA7A-44A5-BAC0-15FDAF71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CADE-7B3F-4120-A1F9-6434097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44BD-05DB-4302-973F-F94B689264AF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228B-C040-46CF-B63C-B8151C69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5C77-ACFA-42AB-9999-3A14A7C4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413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6CCA-7AD2-41E2-AC5F-994F988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69D9-6536-4255-91E7-E5484977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1394-DB3C-4C4D-BADB-7828C00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3AC-6DF8-40B8-9241-0BE163883374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73B5-7F77-4272-A53B-0C4A5236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C682-FC9F-4C02-AFEB-D7E81210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546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B81D-F85E-4544-8D98-B874BC9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1A3B-5B71-444C-9D75-C92E27AE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9174-FB60-4ECF-B6F0-2B11691D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637A-9073-410D-9ADF-8659D4F1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C72B-211E-4BDD-8301-8AB6FFC621F1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D58D-E0EC-4A4A-A1B6-0D47657E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02341-6E4A-43D2-8E42-CA3BE124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30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55A0-038D-43B0-BE1B-C640E94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678A-B605-4D90-B191-2504460A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51302-7353-44F0-A378-16EEAD35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C2617-F641-48CE-BD1D-0B45C25A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AA9E-4220-442E-9D01-CABC0997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0D2F6-083A-4CC7-A5C8-351C86A6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5958-6278-4BD1-A0B6-101A603DC491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18819-4F09-4DDA-B4C8-9968D251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83369-2620-4D2D-A1DC-0C1D56F5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6185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F691-C7AC-47FF-83FF-DACAE4D1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75E73-461B-45AB-8E07-470AFBD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FA0-DCEE-40AE-A504-A1580BCB852F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C4847-3180-4A0D-939C-6CA17546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B917-4065-49A8-9001-4BD13C86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478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DFB5-A16D-44E8-A671-CA5997E1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D9-1522-40D6-9DE3-641048803895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BA31-3D61-419E-9200-6354D264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BE684-969D-4889-8162-4E724C97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2696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D909-57F0-4DB4-9D6E-D593B8BB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4723-7DB4-409C-8AAC-D9A0FC43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C61D-C3FE-4ED2-8A3E-B2101A99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83B1-6DF2-4E5D-8F49-4FA3EBC6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E82D-9D42-445D-AB19-71D229339168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46E2-ECFE-4786-AB9D-9159AE3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E9BD-5C38-43E2-8B4D-B25F0B2B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2796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7D7D-2C5F-40AA-8175-42FC930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57D8D-0F2A-4FE0-8ECD-36CED947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F6FD3-0639-4E19-A64D-AE2A1BB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A274-F0FC-4713-A8C1-72758FD7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DE2-B465-4450-AAD0-7146C7A498FA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7BA2E-5AB7-4882-AF3A-D02EB4AF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5C01-1709-4F52-A6DE-571AE776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1669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1DFBC-95AA-4B90-88D7-50D62426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295D-1185-4594-8E7A-BFEA1D3F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24FA-0167-4345-8D78-D86CAB354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785C-36FD-4DEF-8FAB-125195567C69}" type="datetime8">
              <a:rPr lang="en-150" smtClean="0"/>
              <a:t>20/02/2022 20:02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5955-32F9-42E4-AD4D-B234CB15B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6379-84B6-46E9-A193-870C76D5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1870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E2E2-A2CE-4E8F-B53C-734010387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Intent detection task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6227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Multiple intents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we handle text inputs which could have multiple intents?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most likely intents given by the single-label classifier1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Modify the model output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instead of producing a probability distribution over the intents, produce a 0-1 score for each intent2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Consider the multi-intent cases as a new, separate intent3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For each word, output the intent to which the word is most likely to belong4</a:t>
            </a:r>
          </a:p>
        </p:txBody>
      </p:sp>
    </p:spTree>
    <p:extLst>
      <p:ext uri="{BB962C8B-B14F-4D97-AF65-F5344CB8AC3E}">
        <p14:creationId xmlns:p14="http://schemas.microsoft.com/office/powerpoint/2010/main" val="127853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Slang or dialect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utterance contains slang then a pre-trained model that uses word embeddings may not contain the different word forms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 model based on character embeddings or sub-word encoding would fare better. However, the sequence is still likely to be rare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 ideal solution would be to train the model on a wide range of variants of that language, including slang and/or dialect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If a dialect is so different from the main language to be considered like a new language, it may be opportune to use language-specific models to produce language-agnostic intermediate representations, and then use those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745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Similar input sentences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If user utterances are similar then an encoder will create similar vectors, even when they belong to different classes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Possible way to counter it: contrastive learning</a:t>
            </a:r>
            <a:r>
              <a:rPr lang="en-US" baseline="30000" dirty="0"/>
              <a:t>3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Training triples of samples - an anchor sample, a positive sample in the same class and a negative sample from a different class. The sentences are vectorized using Siamese shared weights, with an additional loss on the vector distance.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272C-93C6-4F21-9862-0BA19C62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026" y="6356350"/>
            <a:ext cx="6235429" cy="365125"/>
          </a:xfrm>
        </p:spPr>
        <p:txBody>
          <a:bodyPr/>
          <a:lstStyle/>
          <a:p>
            <a:r>
              <a:rPr lang="en-US"/>
              <a:t>3) "Intention Detection Based on Siamese Neural Network" by Fuji Ren and Siyuan Xue. 2020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1785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Imbalanced classes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Classes with fewer examples -&gt; bad performance on them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It can be countered by oversampling: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replicating the training samples for rare classes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adding augmented sentences (e.g. replacing 1+ words with a synonym)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This is not a problem in the current task because the training dataset is balanced: 150 intents, each with 100 examples for a total of 15000 instances</a:t>
            </a:r>
          </a:p>
        </p:txBody>
      </p:sp>
    </p:spTree>
    <p:extLst>
      <p:ext uri="{BB962C8B-B14F-4D97-AF65-F5344CB8AC3E}">
        <p14:creationId xmlns:p14="http://schemas.microsoft.com/office/powerpoint/2010/main" val="153231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Intent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Given an utterance, associate it with its intent</a:t>
            </a:r>
          </a:p>
          <a:p>
            <a:pPr marL="0" indent="0" algn="ctr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dirty="0"/>
              <a:t>What does the user want from the communication?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Part of the Spoken Language Understanding pipeline: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Automatic Speech Recognition (ASR)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Natural Language Understanding (NLU)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5246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Intent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0"/>
            <a:ext cx="10515600" cy="475428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Intent detection is a form of text classification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Features are extracted from the text, and used to predict a class from a predefined set of classes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Before 2015, methods like Support Vector Machines, Random Forests and k-nearest-neighbors clustering were prominent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Later, Deep Learning instruments like Recurrent Neural Networks and Transformers were introduced</a:t>
            </a:r>
          </a:p>
          <a:p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7565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Intent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34"/>
            <a:ext cx="10515600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Since 2008 a parallel area of research has focused on the joint task of intent detection and slot filling</a:t>
            </a:r>
            <a:r>
              <a:rPr lang="en-US" baseline="30000" dirty="0"/>
              <a:t>1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Slot filling is the labelling of every token with its semantic role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Our task’s dataset does not contain slot labels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F4752-C74D-470F-A957-7A72BE31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192" y="6334262"/>
            <a:ext cx="7599286" cy="365125"/>
          </a:xfrm>
        </p:spPr>
        <p:txBody>
          <a:bodyPr/>
          <a:lstStyle/>
          <a:p>
            <a:pPr algn="l"/>
            <a:r>
              <a:rPr lang="en-US"/>
              <a:t>1) “A survey of joint intent detection and slot-filling models in natural language understanding” by H.Weld et al. 2020 </a:t>
            </a:r>
            <a:endParaRPr lang="en-1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E5CE61-6E75-4F06-8040-A781DD02E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23945"/>
              </p:ext>
            </p:extLst>
          </p:nvPr>
        </p:nvGraphicFramePr>
        <p:xfrm>
          <a:off x="1099130" y="3468200"/>
          <a:ext cx="9694416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36">
                  <a:extLst>
                    <a:ext uri="{9D8B030D-6E8A-4147-A177-3AD203B41FA5}">
                      <a16:colId xmlns:a16="http://schemas.microsoft.com/office/drawing/2014/main" val="101336879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224018531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086704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213006177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6093546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7964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Find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recent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dramas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by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James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Cameron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B-date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B-genre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7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We use the Google Universal Sentence Encoder</a:t>
            </a:r>
            <a:r>
              <a:rPr lang="en-US" baseline="30000" dirty="0"/>
              <a:t>2</a:t>
            </a:r>
            <a:r>
              <a:rPr lang="en-US" dirty="0"/>
              <a:t> to transform the input sentences into vectors (d=512)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Then apply a 2-layer Feed Forward – Neural Network with </a:t>
            </a:r>
            <a:r>
              <a:rPr lang="en-US" dirty="0" err="1"/>
              <a:t>softmax</a:t>
            </a:r>
            <a:r>
              <a:rPr lang="en-US" dirty="0"/>
              <a:t> output function to obtain the probability for each intent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A simple approach for text classification, relying on a pre-trained tool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More complex architectures are possible: Convolutional NNs + Bidirectional Recurrent NNs, Attention mechanisms, Capsule networks, Transformers, etc.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505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509189"/>
            <a:ext cx="10692319" cy="46291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Best accuracy of the model on the test set=93.2%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What are the issues when trying to solve intent detection? What can be done to address them? Are they found in our task? 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1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D12274-C18D-432A-A561-E3D1903A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85012"/>
              </p:ext>
            </p:extLst>
          </p:nvPr>
        </p:nvGraphicFramePr>
        <p:xfrm>
          <a:off x="661481" y="1128227"/>
          <a:ext cx="11031168" cy="18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28">
                  <a:extLst>
                    <a:ext uri="{9D8B030D-6E8A-4147-A177-3AD203B41FA5}">
                      <a16:colId xmlns:a16="http://schemas.microsoft.com/office/drawing/2014/main" val="763465643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501693995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1823946098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831794226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860024027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3258293909"/>
                    </a:ext>
                  </a:extLst>
                </a:gridCol>
              </a:tblGrid>
              <a:tr h="466973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6254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0.649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1581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0413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42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The training 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Our training set contains: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15K utterances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128,344 words in total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8.5 words per utterance on average (i.e. the sentences are short)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vocabulary contains 5195 different words, where 2361 words (45.4%) have frequency =1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-&gt; We can not rely on the training set alone to define word embeddings. </a:t>
            </a:r>
            <a:br>
              <a:rPr lang="en-US" sz="2600" dirty="0"/>
            </a:br>
            <a:r>
              <a:rPr lang="en-US" sz="2600" dirty="0"/>
              <a:t>We must either: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use character embeddings, or sub-word embeddings as BERT does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Rely on a pre-trained tool, such as Google’s 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63585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Small training 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issue is countered by giving additional information to the model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import pre-trained elements like word embeddings, or rely on a pre-trained model for part of the pipeline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pre-train a model ourselves on an auxiliary task, that can be supervised or unsupervised (example: unsupervised POS-tagging)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Text pre-processing can optimize the usage of small datasets: lowercase the text, replacing numerical digits with a unique token (e.g. §)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given dataset is already lowercased</a:t>
            </a:r>
          </a:p>
        </p:txBody>
      </p:sp>
    </p:spTree>
    <p:extLst>
      <p:ext uri="{BB962C8B-B14F-4D97-AF65-F5344CB8AC3E}">
        <p14:creationId xmlns:p14="http://schemas.microsoft.com/office/powerpoint/2010/main" val="2413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New intent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should we handle text input with an intent not currently present in our data?</a:t>
            </a:r>
            <a:endParaRPr lang="en-150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Unseen intent problem: if we already know that a sentence has a new intent, we have to increase the number of classes by 1, re-initializing the final part of the classification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Emerging intent problem: a sentence may or may not have an intent that has not been observed before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Can the sentence representations be gathered into clusters depending on their intent?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If so, examine the encoding of the new sentence. Is it an outlier far away from all current clusters?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11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Intent detection task</vt:lpstr>
      <vt:lpstr>Intent detection</vt:lpstr>
      <vt:lpstr>Intent detection</vt:lpstr>
      <vt:lpstr>Intent detection</vt:lpstr>
      <vt:lpstr>Solution</vt:lpstr>
      <vt:lpstr>Solution</vt:lpstr>
      <vt:lpstr>The training set</vt:lpstr>
      <vt:lpstr>Small training set</vt:lpstr>
      <vt:lpstr>New intent</vt:lpstr>
      <vt:lpstr>Multiple intents</vt:lpstr>
      <vt:lpstr>Slang or dialect</vt:lpstr>
      <vt:lpstr>Similar input sentences</vt:lpstr>
      <vt:lpstr>Imbalanced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detection task</dc:title>
  <dc:creator>Andrea Lekkas</dc:creator>
  <cp:lastModifiedBy>Andrea Lekkas</cp:lastModifiedBy>
  <cp:revision>45</cp:revision>
  <dcterms:created xsi:type="dcterms:W3CDTF">2022-02-20T11:51:07Z</dcterms:created>
  <dcterms:modified xsi:type="dcterms:W3CDTF">2022-02-20T19:12:49Z</dcterms:modified>
</cp:coreProperties>
</file>