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61" r:id="rId5"/>
    <p:sldId id="262" r:id="rId6"/>
    <p:sldId id="264" r:id="rId7"/>
    <p:sldId id="273" r:id="rId8"/>
    <p:sldId id="268" r:id="rId9"/>
    <p:sldId id="266" r:id="rId10"/>
    <p:sldId id="265" r:id="rId11"/>
    <p:sldId id="270" r:id="rId12"/>
    <p:sldId id="271" r:id="rId13"/>
    <p:sldId id="272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37A49-566C-4576-9BEE-E18F9A75D98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B0CA7F-D31A-463F-9452-3F7A56B00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use the Google Universal Sentence Encoder</a:t>
          </a:r>
          <a:r>
            <a:rPr lang="en-US" baseline="30000" dirty="0"/>
            <a:t>1,2</a:t>
          </a:r>
          <a:r>
            <a:rPr lang="en-US" dirty="0"/>
            <a:t> to transform the input sentences into vectors (d=512)</a:t>
          </a:r>
        </a:p>
      </dgm:t>
    </dgm:pt>
    <dgm:pt modelId="{4AFF7303-EEBB-491A-9F61-321CB7EDEA38}" type="parTrans" cxnId="{0BCAEA25-041B-4246-A169-5AD569982345}">
      <dgm:prSet/>
      <dgm:spPr/>
      <dgm:t>
        <a:bodyPr/>
        <a:lstStyle/>
        <a:p>
          <a:endParaRPr lang="en-US"/>
        </a:p>
      </dgm:t>
    </dgm:pt>
    <dgm:pt modelId="{9B6F6301-BA00-4423-92E0-F241E0C2308F}" type="sibTrans" cxnId="{0BCAEA25-041B-4246-A169-5AD569982345}">
      <dgm:prSet/>
      <dgm:spPr/>
      <dgm:t>
        <a:bodyPr/>
        <a:lstStyle/>
        <a:p>
          <a:endParaRPr lang="en-US"/>
        </a:p>
      </dgm:t>
    </dgm:pt>
    <dgm:pt modelId="{DC0E9E22-7588-4104-A1E6-83269D00C1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Then apply a 2-layer Feed Forward – Neural Network with </a:t>
          </a:r>
          <a:r>
            <a:rPr lang="en-US" dirty="0" err="1"/>
            <a:t>softmax</a:t>
          </a:r>
          <a:r>
            <a:rPr lang="en-US" dirty="0"/>
            <a:t> output function to obtain the probability for each intent</a:t>
          </a:r>
        </a:p>
      </dgm:t>
    </dgm:pt>
    <dgm:pt modelId="{9FAC6A39-5315-4823-BDAE-7B679574115F}" type="parTrans" cxnId="{CBEC3A47-79D3-4AD9-9647-CF7011C9D8EB}">
      <dgm:prSet/>
      <dgm:spPr/>
      <dgm:t>
        <a:bodyPr/>
        <a:lstStyle/>
        <a:p>
          <a:endParaRPr lang="en-US"/>
        </a:p>
      </dgm:t>
    </dgm:pt>
    <dgm:pt modelId="{8D439980-CA89-4769-9E9C-7C8EF21280D4}" type="sibTrans" cxnId="{CBEC3A47-79D3-4AD9-9647-CF7011C9D8EB}">
      <dgm:prSet/>
      <dgm:spPr/>
      <dgm:t>
        <a:bodyPr/>
        <a:lstStyle/>
        <a:p>
          <a:endParaRPr lang="en-US"/>
        </a:p>
      </dgm:t>
    </dgm:pt>
    <dgm:pt modelId="{933D3EBE-0FE8-49E4-83FC-814A1C36F4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simple approach for text classification, relying on a pre-trained tool</a:t>
          </a:r>
        </a:p>
      </dgm:t>
    </dgm:pt>
    <dgm:pt modelId="{B1AC316D-7C8C-4241-9412-03C92135C05D}" type="parTrans" cxnId="{DB523170-CED7-4C33-B172-AC3D2F0DCF3D}">
      <dgm:prSet/>
      <dgm:spPr/>
      <dgm:t>
        <a:bodyPr/>
        <a:lstStyle/>
        <a:p>
          <a:endParaRPr lang="en-US"/>
        </a:p>
      </dgm:t>
    </dgm:pt>
    <dgm:pt modelId="{C2A27AC1-9B6E-426E-95E9-01F59AB2FFB7}" type="sibTrans" cxnId="{DB523170-CED7-4C33-B172-AC3D2F0DCF3D}">
      <dgm:prSet/>
      <dgm:spPr/>
      <dgm:t>
        <a:bodyPr/>
        <a:lstStyle/>
        <a:p>
          <a:endParaRPr lang="en-US"/>
        </a:p>
      </dgm:t>
    </dgm:pt>
    <dgm:pt modelId="{35E4315A-146A-4C3E-ABAF-84BC03266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complex architectures are possible: Convolutional NNs + Bidirectional Recurrent NNs, Attention mechanisms, Capsule networks, Transformers, etc.</a:t>
          </a:r>
        </a:p>
      </dgm:t>
    </dgm:pt>
    <dgm:pt modelId="{1B01DE67-433A-49B6-86A5-DCEA33D0E958}" type="parTrans" cxnId="{62418316-E64C-4501-B26C-7D0A56DB7911}">
      <dgm:prSet/>
      <dgm:spPr/>
      <dgm:t>
        <a:bodyPr/>
        <a:lstStyle/>
        <a:p>
          <a:endParaRPr lang="en-US"/>
        </a:p>
      </dgm:t>
    </dgm:pt>
    <dgm:pt modelId="{EB44DBCE-2149-439E-983E-D01F07F7EF46}" type="sibTrans" cxnId="{62418316-E64C-4501-B26C-7D0A56DB7911}">
      <dgm:prSet/>
      <dgm:spPr/>
      <dgm:t>
        <a:bodyPr/>
        <a:lstStyle/>
        <a:p>
          <a:endParaRPr lang="en-US"/>
        </a:p>
      </dgm:t>
    </dgm:pt>
    <dgm:pt modelId="{BB279B33-5B46-4071-8AB3-261D373917F1}" type="pres">
      <dgm:prSet presAssocID="{1BF37A49-566C-4576-9BEE-E18F9A75D98E}" presName="vert0" presStyleCnt="0">
        <dgm:presLayoutVars>
          <dgm:dir/>
          <dgm:animOne val="branch"/>
          <dgm:animLvl val="lvl"/>
        </dgm:presLayoutVars>
      </dgm:prSet>
      <dgm:spPr/>
    </dgm:pt>
    <dgm:pt modelId="{D6CFB089-2688-4D1D-A5F3-3D0DF6913508}" type="pres">
      <dgm:prSet presAssocID="{A0B0CA7F-D31A-463F-9452-3F7A56B002E1}" presName="thickLine" presStyleLbl="alignNode1" presStyleIdx="0" presStyleCnt="4"/>
      <dgm:spPr/>
    </dgm:pt>
    <dgm:pt modelId="{AA80E014-EDD4-4F51-AAE9-9FAB681F3E2F}" type="pres">
      <dgm:prSet presAssocID="{A0B0CA7F-D31A-463F-9452-3F7A56B002E1}" presName="horz1" presStyleCnt="0"/>
      <dgm:spPr/>
    </dgm:pt>
    <dgm:pt modelId="{FF3A12F8-5894-4D93-86E7-F47BF05FBF5E}" type="pres">
      <dgm:prSet presAssocID="{A0B0CA7F-D31A-463F-9452-3F7A56B002E1}" presName="tx1" presStyleLbl="revTx" presStyleIdx="0" presStyleCnt="4"/>
      <dgm:spPr/>
    </dgm:pt>
    <dgm:pt modelId="{EC569B77-834D-40B7-A5A7-140E463791E5}" type="pres">
      <dgm:prSet presAssocID="{A0B0CA7F-D31A-463F-9452-3F7A56B002E1}" presName="vert1" presStyleCnt="0"/>
      <dgm:spPr/>
    </dgm:pt>
    <dgm:pt modelId="{65A62447-16DB-47CD-884E-09A26678FD4E}" type="pres">
      <dgm:prSet presAssocID="{DC0E9E22-7588-4104-A1E6-83269D00C117}" presName="thickLine" presStyleLbl="alignNode1" presStyleIdx="1" presStyleCnt="4"/>
      <dgm:spPr/>
    </dgm:pt>
    <dgm:pt modelId="{12484224-CBB8-4D1C-B55C-D76A48792AE3}" type="pres">
      <dgm:prSet presAssocID="{DC0E9E22-7588-4104-A1E6-83269D00C117}" presName="horz1" presStyleCnt="0"/>
      <dgm:spPr/>
    </dgm:pt>
    <dgm:pt modelId="{993C2B97-4FE7-4461-A849-F44574A57BEA}" type="pres">
      <dgm:prSet presAssocID="{DC0E9E22-7588-4104-A1E6-83269D00C117}" presName="tx1" presStyleLbl="revTx" presStyleIdx="1" presStyleCnt="4"/>
      <dgm:spPr/>
    </dgm:pt>
    <dgm:pt modelId="{58CD2B85-5B2B-4FD6-BEE9-8D87584E0973}" type="pres">
      <dgm:prSet presAssocID="{DC0E9E22-7588-4104-A1E6-83269D00C117}" presName="vert1" presStyleCnt="0"/>
      <dgm:spPr/>
    </dgm:pt>
    <dgm:pt modelId="{0372299D-9D38-40BA-84BC-27B2C3B5CD80}" type="pres">
      <dgm:prSet presAssocID="{933D3EBE-0FE8-49E4-83FC-814A1C36F49F}" presName="thickLine" presStyleLbl="alignNode1" presStyleIdx="2" presStyleCnt="4"/>
      <dgm:spPr/>
    </dgm:pt>
    <dgm:pt modelId="{C3624243-5F1E-4495-866D-3A6FD3C11768}" type="pres">
      <dgm:prSet presAssocID="{933D3EBE-0FE8-49E4-83FC-814A1C36F49F}" presName="horz1" presStyleCnt="0"/>
      <dgm:spPr/>
    </dgm:pt>
    <dgm:pt modelId="{D515593F-D630-41E4-94C6-2146C13BD20B}" type="pres">
      <dgm:prSet presAssocID="{933D3EBE-0FE8-49E4-83FC-814A1C36F49F}" presName="tx1" presStyleLbl="revTx" presStyleIdx="2" presStyleCnt="4"/>
      <dgm:spPr/>
    </dgm:pt>
    <dgm:pt modelId="{C00FBCEF-E2FD-4DFF-8270-051E1BA17285}" type="pres">
      <dgm:prSet presAssocID="{933D3EBE-0FE8-49E4-83FC-814A1C36F49F}" presName="vert1" presStyleCnt="0"/>
      <dgm:spPr/>
    </dgm:pt>
    <dgm:pt modelId="{467EFAD7-A55A-4CB2-A8AD-C1259241715B}" type="pres">
      <dgm:prSet presAssocID="{35E4315A-146A-4C3E-ABAF-84BC03266BD5}" presName="thickLine" presStyleLbl="alignNode1" presStyleIdx="3" presStyleCnt="4"/>
      <dgm:spPr/>
    </dgm:pt>
    <dgm:pt modelId="{4F5EFC91-CB73-4886-A4D6-A370207DE993}" type="pres">
      <dgm:prSet presAssocID="{35E4315A-146A-4C3E-ABAF-84BC03266BD5}" presName="horz1" presStyleCnt="0"/>
      <dgm:spPr/>
    </dgm:pt>
    <dgm:pt modelId="{61E8638D-F7E4-4C71-B47A-8D2EAD8C3FE1}" type="pres">
      <dgm:prSet presAssocID="{35E4315A-146A-4C3E-ABAF-84BC03266BD5}" presName="tx1" presStyleLbl="revTx" presStyleIdx="3" presStyleCnt="4"/>
      <dgm:spPr/>
    </dgm:pt>
    <dgm:pt modelId="{66A8CD61-D5CD-4DDF-ACD6-A467D31AB822}" type="pres">
      <dgm:prSet presAssocID="{35E4315A-146A-4C3E-ABAF-84BC03266BD5}" presName="vert1" presStyleCnt="0"/>
      <dgm:spPr/>
    </dgm:pt>
  </dgm:ptLst>
  <dgm:cxnLst>
    <dgm:cxn modelId="{62418316-E64C-4501-B26C-7D0A56DB7911}" srcId="{1BF37A49-566C-4576-9BEE-E18F9A75D98E}" destId="{35E4315A-146A-4C3E-ABAF-84BC03266BD5}" srcOrd="3" destOrd="0" parTransId="{1B01DE67-433A-49B6-86A5-DCEA33D0E958}" sibTransId="{EB44DBCE-2149-439E-983E-D01F07F7EF46}"/>
    <dgm:cxn modelId="{0BCAEA25-041B-4246-A169-5AD569982345}" srcId="{1BF37A49-566C-4576-9BEE-E18F9A75D98E}" destId="{A0B0CA7F-D31A-463F-9452-3F7A56B002E1}" srcOrd="0" destOrd="0" parTransId="{4AFF7303-EEBB-491A-9F61-321CB7EDEA38}" sibTransId="{9B6F6301-BA00-4423-92E0-F241E0C2308F}"/>
    <dgm:cxn modelId="{58257926-E003-4C58-A834-82E96EB32028}" type="presOf" srcId="{1BF37A49-566C-4576-9BEE-E18F9A75D98E}" destId="{BB279B33-5B46-4071-8AB3-261D373917F1}" srcOrd="0" destOrd="0" presId="urn:microsoft.com/office/officeart/2008/layout/LinedList"/>
    <dgm:cxn modelId="{20FC0B2F-219D-48A8-9B73-CC0C9A8291BD}" type="presOf" srcId="{DC0E9E22-7588-4104-A1E6-83269D00C117}" destId="{993C2B97-4FE7-4461-A849-F44574A57BEA}" srcOrd="0" destOrd="0" presId="urn:microsoft.com/office/officeart/2008/layout/LinedList"/>
    <dgm:cxn modelId="{EEFD5F32-F7DA-40C8-8989-8BDE618EF340}" type="presOf" srcId="{A0B0CA7F-D31A-463F-9452-3F7A56B002E1}" destId="{FF3A12F8-5894-4D93-86E7-F47BF05FBF5E}" srcOrd="0" destOrd="0" presId="urn:microsoft.com/office/officeart/2008/layout/LinedList"/>
    <dgm:cxn modelId="{85450164-74A1-4406-8EA4-3C43A459C3F4}" type="presOf" srcId="{933D3EBE-0FE8-49E4-83FC-814A1C36F49F}" destId="{D515593F-D630-41E4-94C6-2146C13BD20B}" srcOrd="0" destOrd="0" presId="urn:microsoft.com/office/officeart/2008/layout/LinedList"/>
    <dgm:cxn modelId="{CBEC3A47-79D3-4AD9-9647-CF7011C9D8EB}" srcId="{1BF37A49-566C-4576-9BEE-E18F9A75D98E}" destId="{DC0E9E22-7588-4104-A1E6-83269D00C117}" srcOrd="1" destOrd="0" parTransId="{9FAC6A39-5315-4823-BDAE-7B679574115F}" sibTransId="{8D439980-CA89-4769-9E9C-7C8EF21280D4}"/>
    <dgm:cxn modelId="{DB523170-CED7-4C33-B172-AC3D2F0DCF3D}" srcId="{1BF37A49-566C-4576-9BEE-E18F9A75D98E}" destId="{933D3EBE-0FE8-49E4-83FC-814A1C36F49F}" srcOrd="2" destOrd="0" parTransId="{B1AC316D-7C8C-4241-9412-03C92135C05D}" sibTransId="{C2A27AC1-9B6E-426E-95E9-01F59AB2FFB7}"/>
    <dgm:cxn modelId="{10070876-C6C3-4FE1-B7D7-868189EDCEC4}" type="presOf" srcId="{35E4315A-146A-4C3E-ABAF-84BC03266BD5}" destId="{61E8638D-F7E4-4C71-B47A-8D2EAD8C3FE1}" srcOrd="0" destOrd="0" presId="urn:microsoft.com/office/officeart/2008/layout/LinedList"/>
    <dgm:cxn modelId="{23571AD3-2451-4512-862F-C053EBC84709}" type="presParOf" srcId="{BB279B33-5B46-4071-8AB3-261D373917F1}" destId="{D6CFB089-2688-4D1D-A5F3-3D0DF6913508}" srcOrd="0" destOrd="0" presId="urn:microsoft.com/office/officeart/2008/layout/LinedList"/>
    <dgm:cxn modelId="{FF10FEAA-D3A2-40C3-ADD7-39B8416BA8D3}" type="presParOf" srcId="{BB279B33-5B46-4071-8AB3-261D373917F1}" destId="{AA80E014-EDD4-4F51-AAE9-9FAB681F3E2F}" srcOrd="1" destOrd="0" presId="urn:microsoft.com/office/officeart/2008/layout/LinedList"/>
    <dgm:cxn modelId="{368A5428-90BD-4DCF-8FA2-1AA0420E8F4B}" type="presParOf" srcId="{AA80E014-EDD4-4F51-AAE9-9FAB681F3E2F}" destId="{FF3A12F8-5894-4D93-86E7-F47BF05FBF5E}" srcOrd="0" destOrd="0" presId="urn:microsoft.com/office/officeart/2008/layout/LinedList"/>
    <dgm:cxn modelId="{330D1C79-7BCD-4EDE-B206-32A392A8A4FE}" type="presParOf" srcId="{AA80E014-EDD4-4F51-AAE9-9FAB681F3E2F}" destId="{EC569B77-834D-40B7-A5A7-140E463791E5}" srcOrd="1" destOrd="0" presId="urn:microsoft.com/office/officeart/2008/layout/LinedList"/>
    <dgm:cxn modelId="{99753899-B3F4-4829-926F-EEC210D05D43}" type="presParOf" srcId="{BB279B33-5B46-4071-8AB3-261D373917F1}" destId="{65A62447-16DB-47CD-884E-09A26678FD4E}" srcOrd="2" destOrd="0" presId="urn:microsoft.com/office/officeart/2008/layout/LinedList"/>
    <dgm:cxn modelId="{E50DA37B-3A60-4D0D-B820-D4D1652AD29A}" type="presParOf" srcId="{BB279B33-5B46-4071-8AB3-261D373917F1}" destId="{12484224-CBB8-4D1C-B55C-D76A48792AE3}" srcOrd="3" destOrd="0" presId="urn:microsoft.com/office/officeart/2008/layout/LinedList"/>
    <dgm:cxn modelId="{15898DF8-5833-47F6-881F-24209EAB449B}" type="presParOf" srcId="{12484224-CBB8-4D1C-B55C-D76A48792AE3}" destId="{993C2B97-4FE7-4461-A849-F44574A57BEA}" srcOrd="0" destOrd="0" presId="urn:microsoft.com/office/officeart/2008/layout/LinedList"/>
    <dgm:cxn modelId="{DE854A3D-0E05-48DB-AF37-1E18EF60E094}" type="presParOf" srcId="{12484224-CBB8-4D1C-B55C-D76A48792AE3}" destId="{58CD2B85-5B2B-4FD6-BEE9-8D87584E0973}" srcOrd="1" destOrd="0" presId="urn:microsoft.com/office/officeart/2008/layout/LinedList"/>
    <dgm:cxn modelId="{DDA5FD11-4EF7-476A-BDC1-CB4590A93843}" type="presParOf" srcId="{BB279B33-5B46-4071-8AB3-261D373917F1}" destId="{0372299D-9D38-40BA-84BC-27B2C3B5CD80}" srcOrd="4" destOrd="0" presId="urn:microsoft.com/office/officeart/2008/layout/LinedList"/>
    <dgm:cxn modelId="{EB80EA0A-F3F0-40CF-80B1-775E3D042BEF}" type="presParOf" srcId="{BB279B33-5B46-4071-8AB3-261D373917F1}" destId="{C3624243-5F1E-4495-866D-3A6FD3C11768}" srcOrd="5" destOrd="0" presId="urn:microsoft.com/office/officeart/2008/layout/LinedList"/>
    <dgm:cxn modelId="{A71C605F-B001-4F95-A89F-AF047F2F8C34}" type="presParOf" srcId="{C3624243-5F1E-4495-866D-3A6FD3C11768}" destId="{D515593F-D630-41E4-94C6-2146C13BD20B}" srcOrd="0" destOrd="0" presId="urn:microsoft.com/office/officeart/2008/layout/LinedList"/>
    <dgm:cxn modelId="{E1D8EC3F-12C8-406A-A459-652F0D055A67}" type="presParOf" srcId="{C3624243-5F1E-4495-866D-3A6FD3C11768}" destId="{C00FBCEF-E2FD-4DFF-8270-051E1BA17285}" srcOrd="1" destOrd="0" presId="urn:microsoft.com/office/officeart/2008/layout/LinedList"/>
    <dgm:cxn modelId="{EB033605-CA62-4CAF-B22C-BC42F29B4758}" type="presParOf" srcId="{BB279B33-5B46-4071-8AB3-261D373917F1}" destId="{467EFAD7-A55A-4CB2-A8AD-C1259241715B}" srcOrd="6" destOrd="0" presId="urn:microsoft.com/office/officeart/2008/layout/LinedList"/>
    <dgm:cxn modelId="{B11B69DD-6BCF-4524-A37D-960F029492CD}" type="presParOf" srcId="{BB279B33-5B46-4071-8AB3-261D373917F1}" destId="{4F5EFC91-CB73-4886-A4D6-A370207DE993}" srcOrd="7" destOrd="0" presId="urn:microsoft.com/office/officeart/2008/layout/LinedList"/>
    <dgm:cxn modelId="{668F670B-4D8D-4DED-999F-184B3D10BC7D}" type="presParOf" srcId="{4F5EFC91-CB73-4886-A4D6-A370207DE993}" destId="{61E8638D-F7E4-4C71-B47A-8D2EAD8C3FE1}" srcOrd="0" destOrd="0" presId="urn:microsoft.com/office/officeart/2008/layout/LinedList"/>
    <dgm:cxn modelId="{424BD6F0-F476-4322-B58B-F2B702AC393A}" type="presParOf" srcId="{4F5EFC91-CB73-4886-A4D6-A370207DE993}" destId="{66A8CD61-D5CD-4DDF-ACD6-A467D31AB8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B089-2688-4D1D-A5F3-3D0DF6913508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A12F8-5894-4D93-86E7-F47BF05FBF5E}">
      <dsp:nvSpPr>
        <dsp:cNvPr id="0" name=""/>
        <dsp:cNvSpPr/>
      </dsp:nvSpPr>
      <dsp:spPr>
        <a:xfrm>
          <a:off x="0" y="0"/>
          <a:ext cx="6797675" cy="123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use the Google Universal Sentence Encoder</a:t>
          </a:r>
          <a:r>
            <a:rPr lang="en-US" sz="2200" kern="1200" baseline="30000" dirty="0"/>
            <a:t>1,2</a:t>
          </a:r>
          <a:r>
            <a:rPr lang="en-US" sz="2200" kern="1200" dirty="0"/>
            <a:t> to transform the input sentences into vectors (d=512)</a:t>
          </a:r>
        </a:p>
      </dsp:txBody>
      <dsp:txXfrm>
        <a:off x="0" y="0"/>
        <a:ext cx="6797675" cy="1236464"/>
      </dsp:txXfrm>
    </dsp:sp>
    <dsp:sp modelId="{65A62447-16DB-47CD-884E-09A26678FD4E}">
      <dsp:nvSpPr>
        <dsp:cNvPr id="0" name=""/>
        <dsp:cNvSpPr/>
      </dsp:nvSpPr>
      <dsp:spPr>
        <a:xfrm>
          <a:off x="0" y="1236464"/>
          <a:ext cx="6797675" cy="0"/>
        </a:xfrm>
        <a:prstGeom prst="line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2700" cap="flat" cmpd="sng" algn="ctr">
          <a:solidFill>
            <a:schemeClr val="accent2">
              <a:hueOff val="-508265"/>
              <a:satOff val="-221"/>
              <a:lumOff val="-4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C2B97-4FE7-4461-A849-F44574A57BEA}">
      <dsp:nvSpPr>
        <dsp:cNvPr id="0" name=""/>
        <dsp:cNvSpPr/>
      </dsp:nvSpPr>
      <dsp:spPr>
        <a:xfrm>
          <a:off x="0" y="1236464"/>
          <a:ext cx="6797675" cy="123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Then apply a 2-layer Feed Forward – Neural Network with </a:t>
          </a:r>
          <a:r>
            <a:rPr lang="en-US" sz="2200" kern="1200" dirty="0" err="1"/>
            <a:t>softmax</a:t>
          </a:r>
          <a:r>
            <a:rPr lang="en-US" sz="2200" kern="1200" dirty="0"/>
            <a:t> output function to obtain the probability for each intent</a:t>
          </a:r>
        </a:p>
      </dsp:txBody>
      <dsp:txXfrm>
        <a:off x="0" y="1236464"/>
        <a:ext cx="6797675" cy="1236464"/>
      </dsp:txXfrm>
    </dsp:sp>
    <dsp:sp modelId="{0372299D-9D38-40BA-84BC-27B2C3B5CD80}">
      <dsp:nvSpPr>
        <dsp:cNvPr id="0" name=""/>
        <dsp:cNvSpPr/>
      </dsp:nvSpPr>
      <dsp:spPr>
        <a:xfrm>
          <a:off x="0" y="2472928"/>
          <a:ext cx="6797675" cy="0"/>
        </a:xfrm>
        <a:prstGeom prst="line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2700" cap="flat" cmpd="sng" algn="ctr">
          <a:solidFill>
            <a:schemeClr val="accent2">
              <a:hueOff val="-1016531"/>
              <a:satOff val="-441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5593F-D630-41E4-94C6-2146C13BD20B}">
      <dsp:nvSpPr>
        <dsp:cNvPr id="0" name=""/>
        <dsp:cNvSpPr/>
      </dsp:nvSpPr>
      <dsp:spPr>
        <a:xfrm>
          <a:off x="0" y="2472928"/>
          <a:ext cx="6797675" cy="123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simple approach for text classification, relying on a pre-trained tool</a:t>
          </a:r>
        </a:p>
      </dsp:txBody>
      <dsp:txXfrm>
        <a:off x="0" y="2472928"/>
        <a:ext cx="6797675" cy="1236464"/>
      </dsp:txXfrm>
    </dsp:sp>
    <dsp:sp modelId="{467EFAD7-A55A-4CB2-A8AD-C1259241715B}">
      <dsp:nvSpPr>
        <dsp:cNvPr id="0" name=""/>
        <dsp:cNvSpPr/>
      </dsp:nvSpPr>
      <dsp:spPr>
        <a:xfrm>
          <a:off x="0" y="3709392"/>
          <a:ext cx="6797675" cy="0"/>
        </a:xfrm>
        <a:prstGeom prst="line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8638D-F7E4-4C71-B47A-8D2EAD8C3FE1}">
      <dsp:nvSpPr>
        <dsp:cNvPr id="0" name=""/>
        <dsp:cNvSpPr/>
      </dsp:nvSpPr>
      <dsp:spPr>
        <a:xfrm>
          <a:off x="0" y="3709392"/>
          <a:ext cx="6797675" cy="123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More complex architectures are possible: Convolutional NNs + Bidirectional Recurrent NNs, Attention mechanisms, Capsule networks, Transformers, etc.</a:t>
          </a:r>
        </a:p>
      </dsp:txBody>
      <dsp:txXfrm>
        <a:off x="0" y="3709392"/>
        <a:ext cx="6797675" cy="1236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7D3E11-C436-4BDF-ABCA-AF92C89D6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2D29F-4DFA-4A04-A4CA-C69C35FD42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3AF8-DB6F-45FE-8113-1986D6CE4ECF}" type="datetimeFigureOut">
              <a:rPr lang="en-150" smtClean="0"/>
              <a:t>21/02/2022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C3CB6-33C0-4C07-9E92-C319CB2EEF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 stated in "A survey of joint intent detection and slot-filling models in natural" by H.Weld et al. 2021</a:t>
            </a:r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08AD3-9195-44DD-9DA4-2ECE421F25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2836-E9E1-4D1A-AFDC-D8A48D43966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1730986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FF8A-7656-436D-8CCE-D09B1F2ABFE2}" type="datetimeFigureOut">
              <a:rPr lang="en-150" smtClean="0"/>
              <a:t>21/02/2022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 stated in "A survey of joint intent detection and slot-filling models in natural" by H.Weld et al. 2021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B0DEA-762D-4011-8590-7CD49F64574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970186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35902A-DB5D-4969-AE31-DA87102A9713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0407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D57D-5C45-4E90-9951-0F6208803181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7303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6FD6-60E8-476E-AF3A-03B750056901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1617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8DE1-EE38-42A2-B5A4-0BBB0933F53C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88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4-10AE-4935-B928-903717AAA4A9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6417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3EB-CBF6-4806-BF08-D6083CE134F0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033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F04B-A9C4-4244-8A52-90865FAFA9C5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6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C053-AA61-4F67-A958-9670B6F53244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6189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A0B2-50AE-4A7D-8DE6-CB1BDC46274B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522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3184-7CDB-4B93-9B9F-D214791578EF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752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430FE9D-38E6-4D68-B9C9-A7A1BC568E3D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8293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807839B-3A31-482C-B165-D74DA96B4250}" type="datetime8">
              <a:rPr lang="en-150" smtClean="0"/>
              <a:t>21/02/2022 18:01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663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E2E2-A2CE-4E8F-B53C-734010387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76200"/>
            <a:ext cx="10782300" cy="3352800"/>
          </a:xfrm>
        </p:spPr>
        <p:txBody>
          <a:bodyPr/>
          <a:lstStyle/>
          <a:p>
            <a:r>
              <a:rPr lang="en-US" dirty="0"/>
              <a:t>Intent detection task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6227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sz="4800" dirty="0"/>
              <a:t>The training set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sz="2600" dirty="0"/>
              <a:t>If there are classes with fewer examples, they will have worse performance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sz="2600" dirty="0"/>
              <a:t>This can be countered by oversampling: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replicating the training samples for rare classes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adding augmented sentences (e.g. replacing 1+ words with a synonym)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sz="2600" dirty="0"/>
              <a:t>This is not a problem in the current task because the training dataset is balanced: 150 intents, each with 100 examples for a total of 15000 instances</a:t>
            </a:r>
          </a:p>
        </p:txBody>
      </p:sp>
    </p:spTree>
    <p:extLst>
      <p:ext uri="{BB962C8B-B14F-4D97-AF65-F5344CB8AC3E}">
        <p14:creationId xmlns:p14="http://schemas.microsoft.com/office/powerpoint/2010/main" val="153231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338881" cy="47262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should we handle text input with an intent not currently present in our data?</a:t>
            </a:r>
            <a:endParaRPr lang="en-150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Unseen intent problem</a:t>
            </a:r>
            <a:r>
              <a:rPr lang="en-US" sz="2400" dirty="0"/>
              <a:t>: if we already know that a sentence has a new intent, we have to increase the number of classes by 1, re-initializing the final part of the classification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Emerging intent problem</a:t>
            </a:r>
            <a:r>
              <a:rPr lang="en-US" sz="2400" dirty="0"/>
              <a:t>: a sentence may or may not have an intent that has not been observed before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Gather the sentence representations into clusters, depending on their intent</a:t>
            </a:r>
            <a:r>
              <a:rPr lang="en-US" dirty="0"/>
              <a:t>. Then e</a:t>
            </a:r>
            <a:r>
              <a:rPr lang="en-US" sz="2400" dirty="0"/>
              <a:t>xamine the encoding of the new sentence. Is it an outlier far away from all current clusters?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It may also be beneficial to examine the vocabulary overlap with existing classes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CDDCC6-595E-4A85-8198-1637C350557C}"/>
              </a:ext>
            </a:extLst>
          </p:cNvPr>
          <p:cNvSpPr txBox="1">
            <a:spLocks/>
          </p:cNvSpPr>
          <p:nvPr/>
        </p:nvSpPr>
        <p:spPr>
          <a:xfrm>
            <a:off x="838200" y="204281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New intent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390411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461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we handle sentences with multiple intents?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- Pick </a:t>
            </a:r>
            <a:r>
              <a:rPr lang="en-US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the two most likely intents given by the single-label classifier</a:t>
            </a:r>
            <a:endParaRPr lang="en-US" sz="24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Use binary classifiers for each class: instead of producing a probability distribution over the intents, produce a 0-1 score for each intent</a:t>
            </a:r>
            <a:r>
              <a:rPr lang="en-US" sz="24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Consider the multi-intent cases as a new, separate intent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For each word, output the intent to which the word is most likely to belong</a:t>
            </a:r>
            <a:r>
              <a:rPr lang="en-US" sz="24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1607B-09EA-4A6E-8BA4-B67B2728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799" y="6353938"/>
            <a:ext cx="11161208" cy="418651"/>
          </a:xfrm>
        </p:spPr>
        <p:txBody>
          <a:bodyPr/>
          <a:lstStyle/>
          <a:p>
            <a:r>
              <a:rPr lang="fr-FR" dirty="0"/>
              <a:t>1)’</a:t>
            </a:r>
            <a:r>
              <a:rPr lang="en-US" dirty="0"/>
              <a:t> A Multi-faceted Approach to Query Intent Classification’</a:t>
            </a:r>
            <a:r>
              <a:rPr lang="fr-FR" dirty="0"/>
              <a:t> by </a:t>
            </a:r>
            <a:r>
              <a:rPr lang="es-ES" dirty="0"/>
              <a:t>C. González-Caro and R. Baeza-Yates. 2011</a:t>
            </a:r>
            <a:br>
              <a:rPr lang="fr-FR" dirty="0"/>
            </a:br>
            <a:r>
              <a:rPr lang="fr-FR" dirty="0"/>
              <a:t>2) ‘</a:t>
            </a:r>
            <a:r>
              <a:rPr lang="fr-FR" dirty="0" err="1"/>
              <a:t>Exploiting</a:t>
            </a:r>
            <a:r>
              <a:rPr lang="fr-FR" dirty="0"/>
              <a:t> </a:t>
            </a:r>
            <a:r>
              <a:rPr lang="fr-FR" dirty="0" err="1"/>
              <a:t>Shared</a:t>
            </a:r>
            <a:r>
              <a:rPr lang="fr-FR" dirty="0"/>
              <a:t> Information for Multi-Intent Natural </a:t>
            </a:r>
            <a:r>
              <a:rPr lang="fr-FR" dirty="0" err="1"/>
              <a:t>Language</a:t>
            </a:r>
            <a:r>
              <a:rPr lang="fr-FR" dirty="0"/>
              <a:t> Sentence Classification’ by Xu &amp; </a:t>
            </a:r>
            <a:r>
              <a:rPr lang="fr-FR" dirty="0" err="1"/>
              <a:t>Sarikaya</a:t>
            </a:r>
            <a:r>
              <a:rPr lang="fr-FR" dirty="0"/>
              <a:t> 2013</a:t>
            </a:r>
            <a:endParaRPr lang="en-15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BC7771-1EFD-4DD7-B4BA-B8CB59CB4C4E}"/>
              </a:ext>
            </a:extLst>
          </p:cNvPr>
          <p:cNvSpPr txBox="1">
            <a:spLocks/>
          </p:cNvSpPr>
          <p:nvPr/>
        </p:nvSpPr>
        <p:spPr>
          <a:xfrm>
            <a:off x="838200" y="204281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Multiple intents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127853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59" y="1313673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a sentence contains slang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a pre-trained model that uses word embeddings may miss some of the word forms. </a:t>
            </a:r>
            <a:r>
              <a:rPr lang="en-US" sz="2400" dirty="0">
                <a:cs typeface="Times New Roman" panose="02020603050405020304" pitchFamily="18" charset="0"/>
              </a:rPr>
              <a:t>A model based on character embeddings or sub-word encoding would fare better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cs typeface="Times New Roman" panose="02020603050405020304" pitchFamily="18" charset="0"/>
              </a:rPr>
              <a:t>The ideal solution would be to train the model on a wide range of </a:t>
            </a:r>
            <a:r>
              <a:rPr lang="en-US" dirty="0">
                <a:cs typeface="Times New Roman" panose="02020603050405020304" pitchFamily="18" charset="0"/>
              </a:rPr>
              <a:t>styles in a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cs typeface="Times New Roman" panose="02020603050405020304" pitchFamily="18" charset="0"/>
              </a:rPr>
              <a:t>If a dialect is so different from the main language to be considered like a new language, it may be opportune to use language-specific models to produce intermediate representations</a:t>
            </a:r>
            <a:r>
              <a:rPr lang="en-US" sz="2400" baseline="30000" dirty="0"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cs typeface="Times New Roman" panose="02020603050405020304" pitchFamily="18" charset="0"/>
              </a:rPr>
              <a:t>Training a model on mixed-language text is also an option, followed by </a:t>
            </a:r>
            <a:r>
              <a:rPr lang="en-US" dirty="0" err="1">
                <a:cs typeface="Times New Roman" panose="02020603050405020304" pitchFamily="18" charset="0"/>
              </a:rPr>
              <a:t>mBERT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33F0A6-04C5-4E29-9E89-50A4D6AA0AB1}"/>
              </a:ext>
            </a:extLst>
          </p:cNvPr>
          <p:cNvSpPr txBox="1">
            <a:spLocks/>
          </p:cNvSpPr>
          <p:nvPr/>
        </p:nvSpPr>
        <p:spPr>
          <a:xfrm>
            <a:off x="838200" y="119093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Slang or dialect</a:t>
            </a:r>
            <a:endParaRPr lang="en-150" sz="4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37C35-BE31-4BA1-85C5-5EEE9529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559" y="6386555"/>
            <a:ext cx="6880609" cy="352352"/>
          </a:xfrm>
        </p:spPr>
        <p:txBody>
          <a:bodyPr/>
          <a:lstStyle/>
          <a:p>
            <a:r>
              <a:rPr lang="en-US" dirty="0"/>
              <a:t>1) "Adversarial Training for Multi-task and Multi-lingual Joint Modeling of Utterance" by </a:t>
            </a:r>
            <a:r>
              <a:rPr lang="en-US" dirty="0" err="1"/>
              <a:t>R.Masumura</a:t>
            </a:r>
            <a:r>
              <a:rPr lang="en-US" dirty="0"/>
              <a:t> et al. 2018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24745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If sentences are similar then an encoder will create similar vectors, even when they belong to different classes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Possible way to counter it: contrastive learning</a:t>
            </a:r>
            <a:r>
              <a:rPr lang="en-US" baseline="30000" dirty="0"/>
              <a:t>1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Training triples of samples - an anchor sample, a positive sample in the same class and a negative sample from a different class. 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The sentences are vectorized using Siamese shared weights. An additional loss pulls vectors closer or further depending on the class</a:t>
            </a:r>
            <a:endParaRPr lang="en-1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5272C-93C6-4F21-9862-0BA19C62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026" y="6356350"/>
            <a:ext cx="6235429" cy="365125"/>
          </a:xfrm>
        </p:spPr>
        <p:txBody>
          <a:bodyPr/>
          <a:lstStyle/>
          <a:p>
            <a:r>
              <a:rPr lang="fr-FR" dirty="0"/>
              <a:t>1) "</a:t>
            </a:r>
            <a:r>
              <a:rPr lang="en-US" dirty="0"/>
              <a:t>Intention Detection Based on Siamese Neural Network With Triplet Loss</a:t>
            </a:r>
            <a:r>
              <a:rPr lang="fr-FR" dirty="0"/>
              <a:t>", Ren &amp; Xue 2020</a:t>
            </a:r>
            <a:endParaRPr lang="en-15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2C3EEF-3737-4038-ABF7-B1CE219B9645}"/>
              </a:ext>
            </a:extLst>
          </p:cNvPr>
          <p:cNvSpPr txBox="1">
            <a:spLocks/>
          </p:cNvSpPr>
          <p:nvPr/>
        </p:nvSpPr>
        <p:spPr>
          <a:xfrm>
            <a:off x="838200" y="119093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Similar sentences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321785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9FCE30-E6FE-46A8-B5CC-E6DCBAAC8357}"/>
              </a:ext>
            </a:extLst>
          </p:cNvPr>
          <p:cNvSpPr txBox="1">
            <a:spLocks/>
          </p:cNvSpPr>
          <p:nvPr/>
        </p:nvSpPr>
        <p:spPr>
          <a:xfrm>
            <a:off x="838200" y="119093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Weaknesses of the solution</a:t>
            </a:r>
            <a:endParaRPr lang="en-150" sz="4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296B6C-BC4C-4CF1-A4BB-9D8EBD3D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331913"/>
            <a:ext cx="10753725" cy="44465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en-US" dirty="0"/>
              <a:t>The solution here proposed does not address: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Multi-intent sentences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Emergence of new intents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Multi-lingual intent detection </a:t>
            </a:r>
          </a:p>
          <a:p>
            <a:pPr marL="4572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dirty="0"/>
              <a:t>Other aspects are left unaddressed because the task and dataset do not require it:</a:t>
            </a:r>
          </a:p>
          <a:p>
            <a:pPr marL="4572" lvl="1" indent="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en-US" dirty="0"/>
              <a:t>     - imbalanced classes in the training set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98362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Intent detection</a:t>
            </a:r>
            <a:endParaRPr lang="en-150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/>
              <a:t>What does the user want from the communication?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Given a sentence, find its intent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Part of the Spoken Language Understanding pipeline: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- Automatic Speech Recognition (ASR)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- Natural Language Understanding (NLU): the extraction of semantics from the text; its core tasks are Intent detection and Named Entity Recognition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5246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189609"/>
            <a:ext cx="10241279" cy="485831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Intent detection is a form of text classification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Features are extracted from the text, and used to predict a class from a predefined set of classes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Before 2015, methods like Support Vector Machines, Random Forests and k-nearest-neighbors clustering were prominent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Later, Deep Learning instruments like Recurrent Neural Networks and Transformers were introduced</a:t>
            </a:r>
          </a:p>
          <a:p>
            <a:endParaRPr lang="en-1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6DD3C-7EB0-49A8-A883-520EC494088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Intent detection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337565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4800" dirty="0"/>
              <a:t>Intent</a:t>
            </a:r>
            <a:r>
              <a:rPr lang="en-US" dirty="0"/>
              <a:t> </a:t>
            </a:r>
            <a:r>
              <a:rPr lang="en-US" sz="4800" dirty="0"/>
              <a:t>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34"/>
            <a:ext cx="10515600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Since 2008 a parallel area of research has focused on the joint task of intent detection and slot filling</a:t>
            </a:r>
            <a:r>
              <a:rPr lang="en-US" baseline="30000" dirty="0"/>
              <a:t>1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Slot filling consists in labelling every token with its semantic role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The meaning of the slots helps a model understand the intent of the sentence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Our dataset does not contain slot labels</a:t>
            </a:r>
            <a:endParaRPr lang="en-1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F4752-C74D-470F-A957-7A72BE31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826" y="6417810"/>
            <a:ext cx="7599286" cy="365125"/>
          </a:xfrm>
        </p:spPr>
        <p:txBody>
          <a:bodyPr/>
          <a:lstStyle/>
          <a:p>
            <a:pPr algn="l"/>
            <a:r>
              <a:rPr lang="fr-FR" dirty="0"/>
              <a:t>1)  </a:t>
            </a:r>
            <a:r>
              <a:rPr lang="en-US" dirty="0"/>
              <a:t> ”A survey of joint intent detection and slot-filling models in natural language understanding” by </a:t>
            </a:r>
            <a:r>
              <a:rPr lang="en-US" dirty="0" err="1"/>
              <a:t>H.Weld</a:t>
            </a:r>
            <a:r>
              <a:rPr lang="en-US" dirty="0"/>
              <a:t> et al. 2021</a:t>
            </a:r>
            <a:endParaRPr lang="en-1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E5CE61-6E75-4F06-8040-A781DD02E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07358"/>
              </p:ext>
            </p:extLst>
          </p:nvPr>
        </p:nvGraphicFramePr>
        <p:xfrm>
          <a:off x="974843" y="3299524"/>
          <a:ext cx="9694416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5736">
                  <a:extLst>
                    <a:ext uri="{9D8B030D-6E8A-4147-A177-3AD203B41FA5}">
                      <a16:colId xmlns:a16="http://schemas.microsoft.com/office/drawing/2014/main" val="101336879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224018531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0867044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213006177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60935464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7964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Find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recent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dramas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by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James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Cameron</a:t>
                      </a:r>
                      <a:endParaRPr lang="en-1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4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B-date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B-genre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</a:t>
                      </a:r>
                      <a:r>
                        <a:rPr lang="en-US" b="0" dirty="0" err="1"/>
                        <a:t>dir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I-</a:t>
                      </a:r>
                      <a:r>
                        <a:rPr lang="en-US" b="0" dirty="0" err="1"/>
                        <a:t>dir</a:t>
                      </a:r>
                      <a:endParaRPr lang="en-1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75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E4ADA3-4806-47D3-98B1-F3EC88191FC2}"/>
              </a:ext>
            </a:extLst>
          </p:cNvPr>
          <p:cNvCxnSpPr>
            <a:cxnSpLocks/>
          </p:cNvCxnSpPr>
          <p:nvPr/>
        </p:nvCxnSpPr>
        <p:spPr>
          <a:xfrm>
            <a:off x="9739449" y="2586978"/>
            <a:ext cx="0" cy="76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94D6C-BA7A-4BE3-A76E-579EFDC78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134096"/>
              </p:ext>
            </p:extLst>
          </p:nvPr>
        </p:nvGraphicFramePr>
        <p:xfrm>
          <a:off x="469705" y="1162693"/>
          <a:ext cx="6797675" cy="4945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0E8A145-8CE6-41B6-B126-2E7C2D073B6A}"/>
              </a:ext>
            </a:extLst>
          </p:cNvPr>
          <p:cNvSpPr txBox="1">
            <a:spLocks/>
          </p:cNvSpPr>
          <p:nvPr/>
        </p:nvSpPr>
        <p:spPr>
          <a:xfrm>
            <a:off x="838200" y="25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Solution</a:t>
            </a:r>
            <a:endParaRPr lang="en-1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57656-CDD5-433B-A79F-5FB63E18E036}"/>
              </a:ext>
            </a:extLst>
          </p:cNvPr>
          <p:cNvSpPr/>
          <p:nvPr/>
        </p:nvSpPr>
        <p:spPr>
          <a:xfrm>
            <a:off x="9010976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67AEE-9191-4560-A8AA-28BB66D7EF64}"/>
              </a:ext>
            </a:extLst>
          </p:cNvPr>
          <p:cNvSpPr/>
          <p:nvPr/>
        </p:nvSpPr>
        <p:spPr>
          <a:xfrm>
            <a:off x="9193708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0EF2B-89B2-46A1-AE88-082654334848}"/>
              </a:ext>
            </a:extLst>
          </p:cNvPr>
          <p:cNvSpPr/>
          <p:nvPr/>
        </p:nvSpPr>
        <p:spPr>
          <a:xfrm>
            <a:off x="9376440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45E11-C483-4DB3-B733-C32F606FB0DC}"/>
              </a:ext>
            </a:extLst>
          </p:cNvPr>
          <p:cNvSpPr/>
          <p:nvPr/>
        </p:nvSpPr>
        <p:spPr>
          <a:xfrm>
            <a:off x="9559172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1FA21-5887-4DAD-8A00-760F3437D52C}"/>
              </a:ext>
            </a:extLst>
          </p:cNvPr>
          <p:cNvSpPr/>
          <p:nvPr/>
        </p:nvSpPr>
        <p:spPr>
          <a:xfrm>
            <a:off x="9741904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E82494-30C9-437A-A09C-20EAA3150F28}"/>
              </a:ext>
            </a:extLst>
          </p:cNvPr>
          <p:cNvSpPr/>
          <p:nvPr/>
        </p:nvSpPr>
        <p:spPr>
          <a:xfrm>
            <a:off x="9924636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6619C-537F-4E77-84D5-2B6CA15710D8}"/>
              </a:ext>
            </a:extLst>
          </p:cNvPr>
          <p:cNvSpPr/>
          <p:nvPr/>
        </p:nvSpPr>
        <p:spPr>
          <a:xfrm>
            <a:off x="10107368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F2D20-68B0-4C14-94D9-F3DE84A638F6}"/>
              </a:ext>
            </a:extLst>
          </p:cNvPr>
          <p:cNvSpPr/>
          <p:nvPr/>
        </p:nvSpPr>
        <p:spPr>
          <a:xfrm>
            <a:off x="10290100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463EB-006C-4C35-82CA-48EDF0B78207}"/>
              </a:ext>
            </a:extLst>
          </p:cNvPr>
          <p:cNvSpPr txBox="1"/>
          <p:nvPr/>
        </p:nvSpPr>
        <p:spPr>
          <a:xfrm>
            <a:off x="8325917" y="1003977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"what time is it now in London"</a:t>
            </a:r>
            <a:endParaRPr lang="en-1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9A61A-A026-419C-8267-04F33D453EF5}"/>
              </a:ext>
            </a:extLst>
          </p:cNvPr>
          <p:cNvCxnSpPr>
            <a:cxnSpLocks/>
          </p:cNvCxnSpPr>
          <p:nvPr/>
        </p:nvCxnSpPr>
        <p:spPr>
          <a:xfrm>
            <a:off x="9735066" y="1355807"/>
            <a:ext cx="0" cy="54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FEB850-C48E-49B8-BF28-F93FA9FC6FA6}"/>
              </a:ext>
            </a:extLst>
          </p:cNvPr>
          <p:cNvSpPr txBox="1"/>
          <p:nvPr/>
        </p:nvSpPr>
        <p:spPr>
          <a:xfrm>
            <a:off x="10904175" y="328174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dim=512</a:t>
            </a:r>
            <a:endParaRPr lang="en-15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1BE2B537-9F8D-447B-92BC-955C58C54743}"/>
              </a:ext>
            </a:extLst>
          </p:cNvPr>
          <p:cNvSpPr/>
          <p:nvPr/>
        </p:nvSpPr>
        <p:spPr>
          <a:xfrm>
            <a:off x="9193708" y="1870859"/>
            <a:ext cx="1096392" cy="76705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Universal Sentence Encoder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(transformer)</a:t>
            </a:r>
          </a:p>
          <a:p>
            <a:pPr algn="ctr"/>
            <a:endParaRPr lang="en-15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20033E-609F-4588-AD4C-73ACC1EDD6DA}"/>
              </a:ext>
            </a:extLst>
          </p:cNvPr>
          <p:cNvSpPr/>
          <p:nvPr/>
        </p:nvSpPr>
        <p:spPr>
          <a:xfrm>
            <a:off x="9350146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11F66D-7FE0-49F6-8DFF-A899C29B6C48}"/>
              </a:ext>
            </a:extLst>
          </p:cNvPr>
          <p:cNvSpPr/>
          <p:nvPr/>
        </p:nvSpPr>
        <p:spPr>
          <a:xfrm>
            <a:off x="9532878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A2C89E-B0EC-4270-8FD9-6730A4B8E993}"/>
              </a:ext>
            </a:extLst>
          </p:cNvPr>
          <p:cNvSpPr/>
          <p:nvPr/>
        </p:nvSpPr>
        <p:spPr>
          <a:xfrm>
            <a:off x="9715610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27A47-2C01-47F8-A27A-54DEA474B6A1}"/>
              </a:ext>
            </a:extLst>
          </p:cNvPr>
          <p:cNvSpPr/>
          <p:nvPr/>
        </p:nvSpPr>
        <p:spPr>
          <a:xfrm>
            <a:off x="9898342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754BD0-B977-4231-8B92-1D36BDDB6C0B}"/>
              </a:ext>
            </a:extLst>
          </p:cNvPr>
          <p:cNvSpPr txBox="1"/>
          <p:nvPr/>
        </p:nvSpPr>
        <p:spPr>
          <a:xfrm>
            <a:off x="10888235" y="416909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dim=256</a:t>
            </a:r>
            <a:endParaRPr lang="en-1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BC01D0-5E17-4C42-874B-C6F2052FFF0E}"/>
              </a:ext>
            </a:extLst>
          </p:cNvPr>
          <p:cNvSpPr/>
          <p:nvPr/>
        </p:nvSpPr>
        <p:spPr>
          <a:xfrm>
            <a:off x="10466918" y="3356629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1DE23-6FC6-4959-9B72-203D9BD352AF}"/>
              </a:ext>
            </a:extLst>
          </p:cNvPr>
          <p:cNvSpPr/>
          <p:nvPr/>
        </p:nvSpPr>
        <p:spPr>
          <a:xfrm>
            <a:off x="8837462" y="3356629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D3F357-0F06-40EF-B6B2-864DBED084AE}"/>
              </a:ext>
            </a:extLst>
          </p:cNvPr>
          <p:cNvSpPr/>
          <p:nvPr/>
        </p:nvSpPr>
        <p:spPr>
          <a:xfrm>
            <a:off x="9167414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2AAFDB-4C8C-4233-ABB3-56B45E42DF09}"/>
              </a:ext>
            </a:extLst>
          </p:cNvPr>
          <p:cNvSpPr/>
          <p:nvPr/>
        </p:nvSpPr>
        <p:spPr>
          <a:xfrm>
            <a:off x="10081998" y="425166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BCBB28-E16B-4C7A-A46D-1BB7F2F32E6C}"/>
              </a:ext>
            </a:extLst>
          </p:cNvPr>
          <p:cNvSpPr/>
          <p:nvPr/>
        </p:nvSpPr>
        <p:spPr>
          <a:xfrm>
            <a:off x="9350146" y="5163712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8EA75A-6740-4631-B6C7-DAE004FDE33D}"/>
              </a:ext>
            </a:extLst>
          </p:cNvPr>
          <p:cNvSpPr/>
          <p:nvPr/>
        </p:nvSpPr>
        <p:spPr>
          <a:xfrm>
            <a:off x="9532878" y="5163712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F284BC-5799-4E5D-BED9-D9EB61F0DC89}"/>
              </a:ext>
            </a:extLst>
          </p:cNvPr>
          <p:cNvSpPr/>
          <p:nvPr/>
        </p:nvSpPr>
        <p:spPr>
          <a:xfrm>
            <a:off x="9715610" y="5163712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C7E32-4BDF-44ED-A385-2CF8A2D3C2EC}"/>
              </a:ext>
            </a:extLst>
          </p:cNvPr>
          <p:cNvSpPr/>
          <p:nvPr/>
        </p:nvSpPr>
        <p:spPr>
          <a:xfrm>
            <a:off x="9898342" y="5163712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4CAE8-5DE2-442E-AB5B-76A00F6B5B41}"/>
              </a:ext>
            </a:extLst>
          </p:cNvPr>
          <p:cNvSpPr txBox="1"/>
          <p:nvPr/>
        </p:nvSpPr>
        <p:spPr>
          <a:xfrm>
            <a:off x="10877886" y="5081139"/>
            <a:ext cx="82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 </a:t>
            </a:r>
            <a:br>
              <a:rPr lang="en-US" dirty="0"/>
            </a:br>
            <a:r>
              <a:rPr lang="en-US" dirty="0"/>
              <a:t>intents</a:t>
            </a:r>
            <a:endParaRPr lang="en-15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8958D9-40F1-452C-9618-7F275AA2D01A}"/>
              </a:ext>
            </a:extLst>
          </p:cNvPr>
          <p:cNvCxnSpPr>
            <a:cxnSpLocks/>
          </p:cNvCxnSpPr>
          <p:nvPr/>
        </p:nvCxnSpPr>
        <p:spPr>
          <a:xfrm>
            <a:off x="9731647" y="5344747"/>
            <a:ext cx="0" cy="54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C7AA11-E733-44C0-8A92-312663C7860A}"/>
              </a:ext>
            </a:extLst>
          </p:cNvPr>
          <p:cNvSpPr txBox="1"/>
          <p:nvPr/>
        </p:nvSpPr>
        <p:spPr>
          <a:xfrm>
            <a:off x="9061875" y="5891090"/>
            <a:ext cx="12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Intent=time</a:t>
            </a:r>
            <a:endParaRPr lang="en-150" dirty="0"/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71A05D52-F345-4E65-BB00-CBB802DC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19" y="6428664"/>
            <a:ext cx="6409165" cy="319004"/>
          </a:xfrm>
        </p:spPr>
        <p:txBody>
          <a:bodyPr/>
          <a:lstStyle/>
          <a:p>
            <a:r>
              <a:rPr lang="fr-FR" dirty="0"/>
              <a:t>1) "Universal Sentence Encoder" by </a:t>
            </a:r>
            <a:r>
              <a:rPr lang="fr-FR" dirty="0" err="1"/>
              <a:t>D.Cer</a:t>
            </a:r>
            <a:r>
              <a:rPr lang="fr-FR" dirty="0"/>
              <a:t> et al. 2018    2) https://github.com/explosion/spaCy</a:t>
            </a:r>
            <a:endParaRPr lang="en-15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8AF29307-9394-48B3-A004-6F9A879A8158}"/>
              </a:ext>
            </a:extLst>
          </p:cNvPr>
          <p:cNvSpPr/>
          <p:nvPr/>
        </p:nvSpPr>
        <p:spPr>
          <a:xfrm>
            <a:off x="8219328" y="3236111"/>
            <a:ext cx="417320" cy="22869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076267-C291-4A67-89CA-4337E105AFF4}"/>
              </a:ext>
            </a:extLst>
          </p:cNvPr>
          <p:cNvSpPr txBox="1"/>
          <p:nvPr/>
        </p:nvSpPr>
        <p:spPr>
          <a:xfrm>
            <a:off x="7712579" y="40994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FF-NN</a:t>
            </a:r>
            <a:endParaRPr lang="en-1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F648B8-7176-4EF2-A9B0-769E74BCA73D}"/>
              </a:ext>
            </a:extLst>
          </p:cNvPr>
          <p:cNvCxnSpPr>
            <a:cxnSpLocks/>
          </p:cNvCxnSpPr>
          <p:nvPr/>
        </p:nvCxnSpPr>
        <p:spPr>
          <a:xfrm>
            <a:off x="9731647" y="3588654"/>
            <a:ext cx="6838" cy="6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9A54CD-F5F5-459E-AB5C-631D1C424CF1}"/>
              </a:ext>
            </a:extLst>
          </p:cNvPr>
          <p:cNvCxnSpPr>
            <a:cxnSpLocks/>
          </p:cNvCxnSpPr>
          <p:nvPr/>
        </p:nvCxnSpPr>
        <p:spPr>
          <a:xfrm flipH="1">
            <a:off x="9739995" y="4320023"/>
            <a:ext cx="8065" cy="83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3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1443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Results</a:t>
            </a:r>
            <a:endParaRPr lang="en-150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D12274-C18D-432A-A561-E3D1903A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5763"/>
              </p:ext>
            </p:extLst>
          </p:nvPr>
        </p:nvGraphicFramePr>
        <p:xfrm>
          <a:off x="918099" y="1814318"/>
          <a:ext cx="5515584" cy="336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96">
                  <a:extLst>
                    <a:ext uri="{9D8B030D-6E8A-4147-A177-3AD203B41FA5}">
                      <a16:colId xmlns:a16="http://schemas.microsoft.com/office/drawing/2014/main" val="763465643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501693995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1823946098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831794226"/>
                    </a:ext>
                  </a:extLst>
                </a:gridCol>
              </a:tblGrid>
              <a:tr h="567453">
                <a:tc>
                  <a:txBody>
                    <a:bodyPr/>
                    <a:lstStyle/>
                    <a:p>
                      <a:r>
                        <a:rPr lang="en-US" sz="1600" dirty="0"/>
                        <a:t>Batch size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Learning rate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F1_score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62549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5e-5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0.947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91581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1e-4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sz="1600" dirty="0"/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04139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5e-4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</a:t>
                      </a:r>
                      <a:r>
                        <a:rPr lang="en-150" sz="1600" dirty="0"/>
                        <a:t>93</a:t>
                      </a:r>
                      <a:r>
                        <a:rPr lang="en-US" sz="1600" dirty="0"/>
                        <a:t>6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8102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b="1" dirty="0"/>
                        <a:t>8</a:t>
                      </a:r>
                      <a:endParaRPr lang="en-150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1e-4</a:t>
                      </a:r>
                      <a:endParaRPr lang="en-150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0.958</a:t>
                      </a:r>
                      <a:endParaRPr lang="en-150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sz="1600" b="1" dirty="0"/>
                        <a:t>0.</a:t>
                      </a:r>
                      <a:r>
                        <a:rPr lang="en-US" sz="1600" b="1" dirty="0"/>
                        <a:t>71</a:t>
                      </a:r>
                      <a:endParaRPr lang="en-150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77476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5e-4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sz="1600" dirty="0"/>
                        <a:t>0.95</a:t>
                      </a:r>
                      <a:r>
                        <a:rPr lang="en-US" sz="1600" dirty="0"/>
                        <a:t>3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82162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5e-4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0.956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0.68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13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E008-5A45-457D-8882-211C9559B558}"/>
                  </a:ext>
                </a:extLst>
              </p:cNvPr>
              <p:cNvSpPr txBox="1"/>
              <p:nvPr/>
            </p:nvSpPr>
            <p:spPr>
              <a:xfrm>
                <a:off x="7372810" y="1814318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15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E008-5A45-457D-8882-211C9559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10" y="1814318"/>
                <a:ext cx="2192139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47523-2346-4C9A-A6FA-6E3D155AB5EF}"/>
                  </a:ext>
                </a:extLst>
              </p:cNvPr>
              <p:cNvSpPr txBox="1"/>
              <p:nvPr/>
            </p:nvSpPr>
            <p:spPr>
              <a:xfrm>
                <a:off x="7372810" y="2605595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15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47523-2346-4C9A-A6FA-6E3D155A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10" y="2605595"/>
                <a:ext cx="1878078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2833F-7895-4AFA-A722-B6DA6596C351}"/>
                  </a:ext>
                </a:extLst>
              </p:cNvPr>
              <p:cNvSpPr txBox="1"/>
              <p:nvPr/>
            </p:nvSpPr>
            <p:spPr>
              <a:xfrm>
                <a:off x="7372810" y="3450978"/>
                <a:ext cx="2367828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𝑃𝑟𝑒𝑐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15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2833F-7895-4AFA-A722-B6DA6596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10" y="3450978"/>
                <a:ext cx="2367828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B5F180-E4EF-4D70-91B8-E470E20F3AB2}"/>
              </a:ext>
            </a:extLst>
          </p:cNvPr>
          <p:cNvSpPr txBox="1"/>
          <p:nvPr/>
        </p:nvSpPr>
        <p:spPr>
          <a:xfrm>
            <a:off x="698046" y="5482148"/>
            <a:ext cx="10066506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best hyperparameters for the model are determined by grid-search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0E001-212B-4BD2-B188-841ACF7F0424}"/>
              </a:ext>
            </a:extLst>
          </p:cNvPr>
          <p:cNvSpPr txBox="1"/>
          <p:nvPr/>
        </p:nvSpPr>
        <p:spPr>
          <a:xfrm>
            <a:off x="838200" y="1061488"/>
            <a:ext cx="10066506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on the test set (4500 sentences)</a:t>
            </a:r>
          </a:p>
        </p:txBody>
      </p:sp>
    </p:spTree>
    <p:extLst>
      <p:ext uri="{BB962C8B-B14F-4D97-AF65-F5344CB8AC3E}">
        <p14:creationId xmlns:p14="http://schemas.microsoft.com/office/powerpoint/2010/main" val="68042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Discussion</a:t>
            </a:r>
            <a:endParaRPr lang="en-150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1" y="1509189"/>
            <a:ext cx="10692319" cy="46291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D44F8-63A4-45DD-9955-8D36DEEA919E}"/>
              </a:ext>
            </a:extLst>
          </p:cNvPr>
          <p:cNvSpPr txBox="1"/>
          <p:nvPr/>
        </p:nvSpPr>
        <p:spPr>
          <a:xfrm>
            <a:off x="974387" y="1509189"/>
            <a:ext cx="10066506" cy="354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further analysis of the results would determine which classes have the worst performance. </a:t>
            </a:r>
          </a:p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Their sentences may be too short, or too similar to other classes’ etc.</a:t>
            </a:r>
          </a:p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other open questions, concerning both intent detection in general and this task and dataset in particular</a:t>
            </a:r>
          </a:p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start by addressing the training set, the first element to consider when choosing a model for a task</a:t>
            </a:r>
          </a:p>
        </p:txBody>
      </p:sp>
    </p:spTree>
    <p:extLst>
      <p:ext uri="{BB962C8B-B14F-4D97-AF65-F5344CB8AC3E}">
        <p14:creationId xmlns:p14="http://schemas.microsoft.com/office/powerpoint/2010/main" val="295834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81"/>
            <a:ext cx="10515600" cy="96831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training set</a:t>
            </a:r>
            <a:endParaRPr lang="en-150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Our training set contains: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15K utterances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128,344 words in total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8.5 words per utterance on average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vocabulary contains 5195 different words, where 2361 words (45.4%) have frequency =1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-&gt; We can not rely on the training set alone to define word embeddings. </a:t>
            </a:r>
            <a:br>
              <a:rPr lang="en-US" sz="2600" dirty="0"/>
            </a:br>
            <a:r>
              <a:rPr lang="en-US" sz="2600" dirty="0"/>
              <a:t>We must either: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- use character embeddings, or sub-word embeddings as BERT does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- rely on a pre-trained tool, such as Google’s Universal Sentence Encoder</a:t>
            </a:r>
          </a:p>
        </p:txBody>
      </p:sp>
    </p:spTree>
    <p:extLst>
      <p:ext uri="{BB962C8B-B14F-4D97-AF65-F5344CB8AC3E}">
        <p14:creationId xmlns:p14="http://schemas.microsoft.com/office/powerpoint/2010/main" val="63585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338881" cy="46180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When the training set or the vocabulary is small, it is opportune to give additional information to the model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We can import pre-trained elements like word embeddings, or rely on a pre-trained model for part of the pipeline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We can pre-train a model ourselves on an auxiliary task, that can be supervised or unsupervised (example: unsupervised POS-tagging)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Text pre-processing can help: lowercasing, </a:t>
            </a:r>
            <a:r>
              <a:rPr lang="en-US" sz="2600" dirty="0" err="1"/>
              <a:t>stopwords</a:t>
            </a:r>
            <a:r>
              <a:rPr lang="en-US" sz="2600" dirty="0"/>
              <a:t>, replacing numerical digits with a token (e.g. §), replacing low-frequency words with &lt;UNK&gt;…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given dataset is already lowercased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A7952D-4E85-472A-99A3-D47B8E4FC6F6}"/>
              </a:ext>
            </a:extLst>
          </p:cNvPr>
          <p:cNvSpPr txBox="1">
            <a:spLocks/>
          </p:cNvSpPr>
          <p:nvPr/>
        </p:nvSpPr>
        <p:spPr>
          <a:xfrm>
            <a:off x="838200" y="204281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/>
              <a:t>The training set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2413825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1228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Metropolitan</vt:lpstr>
      <vt:lpstr>Intent detection task</vt:lpstr>
      <vt:lpstr>Intent detection</vt:lpstr>
      <vt:lpstr>PowerPoint Presentation</vt:lpstr>
      <vt:lpstr>Intent detection</vt:lpstr>
      <vt:lpstr>PowerPoint Presentation</vt:lpstr>
      <vt:lpstr>Results</vt:lpstr>
      <vt:lpstr>Discussion</vt:lpstr>
      <vt:lpstr>The training set</vt:lpstr>
      <vt:lpstr>PowerPoint Presentation</vt:lpstr>
      <vt:lpstr>The training 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detection task</dc:title>
  <dc:creator>Andrea Lekkas</dc:creator>
  <cp:lastModifiedBy>Andrea Lekkas</cp:lastModifiedBy>
  <cp:revision>110</cp:revision>
  <dcterms:created xsi:type="dcterms:W3CDTF">2022-02-20T11:51:07Z</dcterms:created>
  <dcterms:modified xsi:type="dcterms:W3CDTF">2022-02-21T18:58:38Z</dcterms:modified>
</cp:coreProperties>
</file>