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amond 48">
            <a:extLst>
              <a:ext uri="{FF2B5EF4-FFF2-40B4-BE49-F238E27FC236}">
                <a16:creationId xmlns:a16="http://schemas.microsoft.com/office/drawing/2014/main" id="{3666EEA0-D81E-E94F-9683-401488F50E6B}"/>
              </a:ext>
            </a:extLst>
          </p:cNvPr>
          <p:cNvSpPr/>
          <p:nvPr/>
        </p:nvSpPr>
        <p:spPr>
          <a:xfrm>
            <a:off x="9432325" y="5206001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3BD5E3-D73C-D54F-93B0-944915FC767C}"/>
              </a:ext>
            </a:extLst>
          </p:cNvPr>
          <p:cNvSpPr/>
          <p:nvPr/>
        </p:nvSpPr>
        <p:spPr>
          <a:xfrm>
            <a:off x="4736757" y="2421924"/>
            <a:ext cx="1445740" cy="1445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2ABAB-49CD-E041-B703-3599C5761A5E}"/>
              </a:ext>
            </a:extLst>
          </p:cNvPr>
          <p:cNvSpPr/>
          <p:nvPr/>
        </p:nvSpPr>
        <p:spPr>
          <a:xfrm>
            <a:off x="7760043" y="342900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72CA2-3EC2-734E-A0D3-C89DF3F91027}"/>
              </a:ext>
            </a:extLst>
          </p:cNvPr>
          <p:cNvSpPr/>
          <p:nvPr/>
        </p:nvSpPr>
        <p:spPr>
          <a:xfrm>
            <a:off x="6849761" y="4458729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6ED24-410A-F945-BADD-C4D4048C81CF}"/>
              </a:ext>
            </a:extLst>
          </p:cNvPr>
          <p:cNvSpPr/>
          <p:nvPr/>
        </p:nvSpPr>
        <p:spPr>
          <a:xfrm>
            <a:off x="3023285" y="71875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BE030-C2A3-8C40-8A91-F1E4E7FEBC36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H="1" flipV="1">
            <a:off x="3653480" y="1342766"/>
            <a:ext cx="1295001" cy="12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468C25-7DE7-6540-B5A8-D7970B6D391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6182497" y="3144795"/>
            <a:ext cx="1577546" cy="59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B32905-A8DF-124F-8511-E19B12A0BDD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970773" y="3655941"/>
            <a:ext cx="1509183" cy="802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3134B-3F21-A141-943A-092F83D17179}"/>
              </a:ext>
            </a:extLst>
          </p:cNvPr>
          <p:cNvSpPr txBox="1"/>
          <p:nvPr/>
        </p:nvSpPr>
        <p:spPr>
          <a:xfrm>
            <a:off x="6465873" y="5488458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(e.g. Bert) </a:t>
            </a:r>
            <a:br>
              <a:rPr lang="en-US"/>
            </a:br>
            <a:r>
              <a:rPr lang="en-US">
                <a:sym typeface="Wingdings" pitchFamily="2" charset="2"/>
              </a:rPr>
              <a:t> doc2vec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94457-2CBE-DB44-A823-51FE646B8F3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H="1" flipV="1">
            <a:off x="7479956" y="5082745"/>
            <a:ext cx="133451" cy="40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Diagonal Corner of Rectangle 21">
            <a:extLst>
              <a:ext uri="{FF2B5EF4-FFF2-40B4-BE49-F238E27FC236}">
                <a16:creationId xmlns:a16="http://schemas.microsoft.com/office/drawing/2014/main" id="{03FFFF54-9ACB-C840-8492-CD56692A8258}"/>
              </a:ext>
            </a:extLst>
          </p:cNvPr>
          <p:cNvSpPr/>
          <p:nvPr/>
        </p:nvSpPr>
        <p:spPr>
          <a:xfrm>
            <a:off x="1223318" y="3297080"/>
            <a:ext cx="2047517" cy="18251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”wide” word vector from having applied Skip-Gram over the corpus of examples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15796-A3A4-984B-8D4C-EB5B1CF9FD90}"/>
              </a:ext>
            </a:extLst>
          </p:cNvPr>
          <p:cNvSpPr txBox="1"/>
          <p:nvPr/>
        </p:nvSpPr>
        <p:spPr>
          <a:xfrm>
            <a:off x="975768" y="5488457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Skip-gram around the target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4106F5-19FC-CC46-8FF2-2BF4F365B0C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123302" y="5082745"/>
            <a:ext cx="0" cy="40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6359E9-38C6-B644-89A6-41E406FA1CDD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3270835" y="3144795"/>
            <a:ext cx="1465922" cy="106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9F7190C9-02EF-2A43-B0C4-837BF16A9D0C}"/>
              </a:ext>
            </a:extLst>
          </p:cNvPr>
          <p:cNvSpPr/>
          <p:nvPr/>
        </p:nvSpPr>
        <p:spPr>
          <a:xfrm>
            <a:off x="4180705" y="5122278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1301B-8679-7946-93C4-FD40CB168C4E}"/>
              </a:ext>
            </a:extLst>
          </p:cNvPr>
          <p:cNvSpPr txBox="1"/>
          <p:nvPr/>
        </p:nvSpPr>
        <p:spPr>
          <a:xfrm>
            <a:off x="3822355" y="5007514"/>
            <a:ext cx="222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Word2Vec / LSTMs / TXL on small corpus, </a:t>
            </a:r>
            <a:br>
              <a:rPr lang="en-US"/>
            </a:br>
            <a:r>
              <a:rPr lang="en-US"/>
              <a:t>or bootstrap from examples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B4A9C1-616D-8E44-98AF-3256821C1CDC}"/>
              </a:ext>
            </a:extLst>
          </p:cNvPr>
          <p:cNvSpPr/>
          <p:nvPr/>
        </p:nvSpPr>
        <p:spPr>
          <a:xfrm>
            <a:off x="9168715" y="441776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narrow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036C56-D38F-4B41-BD13-C47BFC1D8C46}"/>
              </a:ext>
            </a:extLst>
          </p:cNvPr>
          <p:cNvSpPr/>
          <p:nvPr/>
        </p:nvSpPr>
        <p:spPr>
          <a:xfrm>
            <a:off x="1346454" y="1451310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3FC234-0BEC-3F42-A6F0-885C42710CBC}"/>
              </a:ext>
            </a:extLst>
          </p:cNvPr>
          <p:cNvCxnSpPr>
            <a:cxnSpLocks/>
            <a:stCxn id="38" idx="2"/>
            <a:endCxn id="4" idx="7"/>
          </p:cNvCxnSpPr>
          <p:nvPr/>
        </p:nvCxnSpPr>
        <p:spPr>
          <a:xfrm flipH="1">
            <a:off x="5970773" y="1087217"/>
            <a:ext cx="3197942" cy="154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A91269-9A4C-4D49-83D9-7AE388C6966A}"/>
              </a:ext>
            </a:extLst>
          </p:cNvPr>
          <p:cNvCxnSpPr>
            <a:cxnSpLocks/>
            <a:stCxn id="4" idx="2"/>
            <a:endCxn id="39" idx="6"/>
          </p:cNvCxnSpPr>
          <p:nvPr/>
        </p:nvCxnSpPr>
        <p:spPr>
          <a:xfrm flipH="1" flipV="1">
            <a:off x="2641455" y="2096751"/>
            <a:ext cx="2095302" cy="104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91F1F-8BBE-5D44-AD17-3B88A25F29FD}"/>
              </a:ext>
            </a:extLst>
          </p:cNvPr>
          <p:cNvSpPr txBox="1"/>
          <p:nvPr/>
        </p:nvSpPr>
        <p:spPr>
          <a:xfrm>
            <a:off x="9042672" y="5414520"/>
            <a:ext cx="22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GloVe, Doc2Vec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8E4017-3140-CC4E-92AF-7DACB95B0721}"/>
              </a:ext>
            </a:extLst>
          </p:cNvPr>
          <p:cNvSpPr/>
          <p:nvPr/>
        </p:nvSpPr>
        <p:spPr>
          <a:xfrm>
            <a:off x="6855111" y="1598360"/>
            <a:ext cx="1100385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antonym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9BDFE2-154E-834A-9391-346D60E35815}"/>
              </a:ext>
            </a:extLst>
          </p:cNvPr>
          <p:cNvSpPr/>
          <p:nvPr/>
        </p:nvSpPr>
        <p:spPr>
          <a:xfrm>
            <a:off x="3089573" y="2328233"/>
            <a:ext cx="114834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synonym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AEB3F0-78B5-024D-994E-0A9E9338B445}"/>
              </a:ext>
            </a:extLst>
          </p:cNvPr>
          <p:cNvSpPr/>
          <p:nvPr/>
        </p:nvSpPr>
        <p:spPr>
          <a:xfrm>
            <a:off x="3497584" y="3498656"/>
            <a:ext cx="1012424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DCF29-0765-C142-A170-220F3DEF6F65}"/>
              </a:ext>
            </a:extLst>
          </p:cNvPr>
          <p:cNvSpPr/>
          <p:nvPr/>
        </p:nvSpPr>
        <p:spPr>
          <a:xfrm>
            <a:off x="6416045" y="3130195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1028EA-5D98-504B-B898-1B86A75267CD}"/>
              </a:ext>
            </a:extLst>
          </p:cNvPr>
          <p:cNvSpPr/>
          <p:nvPr/>
        </p:nvSpPr>
        <p:spPr>
          <a:xfrm>
            <a:off x="5970774" y="3813482"/>
            <a:ext cx="1234016" cy="424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55F05C-DE03-3B4A-AADF-E1D6D31854A2}"/>
              </a:ext>
            </a:extLst>
          </p:cNvPr>
          <p:cNvSpPr/>
          <p:nvPr/>
        </p:nvSpPr>
        <p:spPr>
          <a:xfrm>
            <a:off x="3603856" y="1727598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462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amond 48">
            <a:extLst>
              <a:ext uri="{FF2B5EF4-FFF2-40B4-BE49-F238E27FC236}">
                <a16:creationId xmlns:a16="http://schemas.microsoft.com/office/drawing/2014/main" id="{3666EEA0-D81E-E94F-9683-401488F50E6B}"/>
              </a:ext>
            </a:extLst>
          </p:cNvPr>
          <p:cNvSpPr/>
          <p:nvPr/>
        </p:nvSpPr>
        <p:spPr>
          <a:xfrm>
            <a:off x="9432325" y="5206001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3BD5E3-D73C-D54F-93B0-944915FC767C}"/>
              </a:ext>
            </a:extLst>
          </p:cNvPr>
          <p:cNvSpPr/>
          <p:nvPr/>
        </p:nvSpPr>
        <p:spPr>
          <a:xfrm>
            <a:off x="4736757" y="2421924"/>
            <a:ext cx="1445740" cy="1445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2ABAB-49CD-E041-B703-3599C5761A5E}"/>
              </a:ext>
            </a:extLst>
          </p:cNvPr>
          <p:cNvSpPr/>
          <p:nvPr/>
        </p:nvSpPr>
        <p:spPr>
          <a:xfrm>
            <a:off x="7760043" y="342900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72CA2-3EC2-734E-A0D3-C89DF3F91027}"/>
              </a:ext>
            </a:extLst>
          </p:cNvPr>
          <p:cNvSpPr/>
          <p:nvPr/>
        </p:nvSpPr>
        <p:spPr>
          <a:xfrm>
            <a:off x="6849761" y="4458729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6ED24-410A-F945-BADD-C4D4048C81CF}"/>
              </a:ext>
            </a:extLst>
          </p:cNvPr>
          <p:cNvSpPr/>
          <p:nvPr/>
        </p:nvSpPr>
        <p:spPr>
          <a:xfrm>
            <a:off x="3023285" y="71875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BE030-C2A3-8C40-8A91-F1E4E7FEBC36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H="1" flipV="1">
            <a:off x="3653480" y="1342766"/>
            <a:ext cx="1295001" cy="12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468C25-7DE7-6540-B5A8-D7970B6D391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6182497" y="3144795"/>
            <a:ext cx="1577546" cy="59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B32905-A8DF-124F-8511-E19B12A0BDD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970773" y="3655941"/>
            <a:ext cx="1509183" cy="802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3134B-3F21-A141-943A-092F83D17179}"/>
              </a:ext>
            </a:extLst>
          </p:cNvPr>
          <p:cNvSpPr txBox="1"/>
          <p:nvPr/>
        </p:nvSpPr>
        <p:spPr>
          <a:xfrm>
            <a:off x="6465873" y="5488458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(e.g. Bert) </a:t>
            </a:r>
            <a:br>
              <a:rPr lang="en-US"/>
            </a:br>
            <a:r>
              <a:rPr lang="en-US">
                <a:sym typeface="Wingdings" pitchFamily="2" charset="2"/>
              </a:rPr>
              <a:t> doc2vec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94457-2CBE-DB44-A823-51FE646B8F3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H="1" flipV="1">
            <a:off x="7479956" y="5082745"/>
            <a:ext cx="133451" cy="40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Diagonal Corner of Rectangle 20">
            <a:extLst>
              <a:ext uri="{FF2B5EF4-FFF2-40B4-BE49-F238E27FC236}">
                <a16:creationId xmlns:a16="http://schemas.microsoft.com/office/drawing/2014/main" id="{26BE3A8B-6ABD-F746-A2B6-66DF83209434}"/>
              </a:ext>
            </a:extLst>
          </p:cNvPr>
          <p:cNvSpPr/>
          <p:nvPr/>
        </p:nvSpPr>
        <p:spPr>
          <a:xfrm>
            <a:off x="1223319" y="4365024"/>
            <a:ext cx="1799966" cy="7177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1:</a:t>
            </a:r>
            <a:br>
              <a:rPr lang="en-US"/>
            </a:br>
            <a:r>
              <a:rPr lang="en-US"/>
              <a:t> </a:t>
            </a:r>
            <a:r>
              <a:rPr lang="en-US" sz="1200"/>
              <a:t>“surely shoots wide bow hand”</a:t>
            </a:r>
          </a:p>
        </p:txBody>
      </p:sp>
      <p:sp>
        <p:nvSpPr>
          <p:cNvPr id="22" name="Snip Diagonal Corner of Rectangle 21">
            <a:extLst>
              <a:ext uri="{FF2B5EF4-FFF2-40B4-BE49-F238E27FC236}">
                <a16:creationId xmlns:a16="http://schemas.microsoft.com/office/drawing/2014/main" id="{03FFFF54-9ACB-C840-8492-CD56692A8258}"/>
              </a:ext>
            </a:extLst>
          </p:cNvPr>
          <p:cNvSpPr/>
          <p:nvPr/>
        </p:nvSpPr>
        <p:spPr>
          <a:xfrm>
            <a:off x="1223319" y="3297080"/>
            <a:ext cx="1799966" cy="7177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2: </a:t>
            </a:r>
            <a:br>
              <a:rPr lang="en-US"/>
            </a:br>
            <a:r>
              <a:rPr lang="en-US"/>
              <a:t>“</a:t>
            </a:r>
            <a:r>
              <a:rPr lang="en-US" sz="1200"/>
              <a:t>wide plains</a:t>
            </a:r>
            <a:r>
              <a:rPr lang="en-US"/>
              <a:t>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15796-A3A4-984B-8D4C-EB5B1CF9FD90}"/>
              </a:ext>
            </a:extLst>
          </p:cNvPr>
          <p:cNvSpPr txBox="1"/>
          <p:nvPr/>
        </p:nvSpPr>
        <p:spPr>
          <a:xfrm>
            <a:off x="975768" y="5488457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Skip-gram around the target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4106F5-19FC-CC46-8FF2-2BF4F365B0C0}"/>
              </a:ext>
            </a:extLst>
          </p:cNvPr>
          <p:cNvCxnSpPr>
            <a:cxnSpLocks/>
            <a:stCxn id="23" idx="0"/>
            <a:endCxn id="21" idx="1"/>
          </p:cNvCxnSpPr>
          <p:nvPr/>
        </p:nvCxnSpPr>
        <p:spPr>
          <a:xfrm flipV="1">
            <a:off x="2123302" y="5082745"/>
            <a:ext cx="0" cy="40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7FDE1-A682-774D-91ED-338B17C1CDE4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3023285" y="3655941"/>
            <a:ext cx="1925196" cy="10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6359E9-38C6-B644-89A6-41E406FA1CDD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3023285" y="3144795"/>
            <a:ext cx="1713472" cy="51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9F7190C9-02EF-2A43-B0C4-837BF16A9D0C}"/>
              </a:ext>
            </a:extLst>
          </p:cNvPr>
          <p:cNvSpPr/>
          <p:nvPr/>
        </p:nvSpPr>
        <p:spPr>
          <a:xfrm>
            <a:off x="4180705" y="5122278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1301B-8679-7946-93C4-FD40CB168C4E}"/>
              </a:ext>
            </a:extLst>
          </p:cNvPr>
          <p:cNvSpPr txBox="1"/>
          <p:nvPr/>
        </p:nvSpPr>
        <p:spPr>
          <a:xfrm>
            <a:off x="3822355" y="5007514"/>
            <a:ext cx="222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Word2Vec / LSTMs / TXL on small corpus, </a:t>
            </a:r>
            <a:br>
              <a:rPr lang="en-US"/>
            </a:br>
            <a:r>
              <a:rPr lang="en-US"/>
              <a:t>or bootstrap from examples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B4A9C1-616D-8E44-98AF-3256821C1CDC}"/>
              </a:ext>
            </a:extLst>
          </p:cNvPr>
          <p:cNvSpPr/>
          <p:nvPr/>
        </p:nvSpPr>
        <p:spPr>
          <a:xfrm>
            <a:off x="9168715" y="441776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narrow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036C56-D38F-4B41-BD13-C47BFC1D8C46}"/>
              </a:ext>
            </a:extLst>
          </p:cNvPr>
          <p:cNvSpPr/>
          <p:nvPr/>
        </p:nvSpPr>
        <p:spPr>
          <a:xfrm>
            <a:off x="1346454" y="1451310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3FC234-0BEC-3F42-A6F0-885C42710CBC}"/>
              </a:ext>
            </a:extLst>
          </p:cNvPr>
          <p:cNvCxnSpPr>
            <a:cxnSpLocks/>
            <a:stCxn id="38" idx="2"/>
            <a:endCxn id="4" idx="7"/>
          </p:cNvCxnSpPr>
          <p:nvPr/>
        </p:nvCxnSpPr>
        <p:spPr>
          <a:xfrm flipH="1">
            <a:off x="5970773" y="1087217"/>
            <a:ext cx="3197942" cy="154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A91269-9A4C-4D49-83D9-7AE388C6966A}"/>
              </a:ext>
            </a:extLst>
          </p:cNvPr>
          <p:cNvCxnSpPr>
            <a:cxnSpLocks/>
            <a:stCxn id="4" idx="2"/>
            <a:endCxn id="39" idx="6"/>
          </p:cNvCxnSpPr>
          <p:nvPr/>
        </p:nvCxnSpPr>
        <p:spPr>
          <a:xfrm flipH="1" flipV="1">
            <a:off x="2641455" y="2096751"/>
            <a:ext cx="2095302" cy="104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91F1F-8BBE-5D44-AD17-3B88A25F29FD}"/>
              </a:ext>
            </a:extLst>
          </p:cNvPr>
          <p:cNvSpPr txBox="1"/>
          <p:nvPr/>
        </p:nvSpPr>
        <p:spPr>
          <a:xfrm>
            <a:off x="9042672" y="5414520"/>
            <a:ext cx="22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GloVe, Doc2Vec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8E4017-3140-CC4E-92AF-7DACB95B0721}"/>
              </a:ext>
            </a:extLst>
          </p:cNvPr>
          <p:cNvSpPr/>
          <p:nvPr/>
        </p:nvSpPr>
        <p:spPr>
          <a:xfrm>
            <a:off x="6855111" y="1598360"/>
            <a:ext cx="1100385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antonym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9BDFE2-154E-834A-9391-346D60E35815}"/>
              </a:ext>
            </a:extLst>
          </p:cNvPr>
          <p:cNvSpPr/>
          <p:nvPr/>
        </p:nvSpPr>
        <p:spPr>
          <a:xfrm>
            <a:off x="3089573" y="2328233"/>
            <a:ext cx="114834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synonym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AEB3F0-78B5-024D-994E-0A9E9338B445}"/>
              </a:ext>
            </a:extLst>
          </p:cNvPr>
          <p:cNvSpPr/>
          <p:nvPr/>
        </p:nvSpPr>
        <p:spPr>
          <a:xfrm>
            <a:off x="3271251" y="3202059"/>
            <a:ext cx="1012424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6CAB2-DFFB-B940-9310-F0C3766EF268}"/>
              </a:ext>
            </a:extLst>
          </p:cNvPr>
          <p:cNvSpPr/>
          <p:nvPr/>
        </p:nvSpPr>
        <p:spPr>
          <a:xfrm>
            <a:off x="3387412" y="3982429"/>
            <a:ext cx="999237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DCF29-0765-C142-A170-220F3DEF6F65}"/>
              </a:ext>
            </a:extLst>
          </p:cNvPr>
          <p:cNvSpPr/>
          <p:nvPr/>
        </p:nvSpPr>
        <p:spPr>
          <a:xfrm>
            <a:off x="6416045" y="3130195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1028EA-5D98-504B-B898-1B86A75267CD}"/>
              </a:ext>
            </a:extLst>
          </p:cNvPr>
          <p:cNvSpPr/>
          <p:nvPr/>
        </p:nvSpPr>
        <p:spPr>
          <a:xfrm>
            <a:off x="5970774" y="3813482"/>
            <a:ext cx="1234016" cy="424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55F05C-DE03-3B4A-AADF-E1D6D31854A2}"/>
              </a:ext>
            </a:extLst>
          </p:cNvPr>
          <p:cNvSpPr/>
          <p:nvPr/>
        </p:nvSpPr>
        <p:spPr>
          <a:xfrm>
            <a:off x="3603856" y="1727598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4741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127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10</cp:revision>
  <dcterms:created xsi:type="dcterms:W3CDTF">2019-08-14T10:46:36Z</dcterms:created>
  <dcterms:modified xsi:type="dcterms:W3CDTF">2019-08-27T09:37:45Z</dcterms:modified>
</cp:coreProperties>
</file>