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6368040" cy="524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6368040" cy="1225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Fai clic per modificare il formato del testo del titoloFare clic per modificare lo stile del titolo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1200" strike="noStrike">
                <a:solidFill>
                  <a:srgbClr val="8b8b8b"/>
                </a:solidFill>
                <a:latin typeface="Calibri"/>
              </a:rPr>
              <a:t>15/01/16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CFBB2D2-EF66-4FC3-BA14-C5A67B86B396}" type="slidenum">
              <a:rPr lang="it-IT" sz="1200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400"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Calibri"/>
              </a:rPr>
              <a:t>Fai clic per modificare il formato del testo del titoloFare clic per modificare lo stile del titolo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Settimo livello strutturaFare clic per modificare stili del testo dello schema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Calibri"/>
              </a:rPr>
              <a:t>Terzo livello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Quarto livello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it-IT" sz="2000" strike="noStrike">
                <a:solidFill>
                  <a:srgbClr val="000000"/>
                </a:solidFill>
                <a:latin typeface="Calibri"/>
              </a:rPr>
              <a:t>Quinto livello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1200" strike="noStrike">
                <a:solidFill>
                  <a:srgbClr val="8b8b8b"/>
                </a:solidFill>
                <a:latin typeface="Calibri"/>
              </a:rPr>
              <a:t>15/01/16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D262D1-F70D-4845-8058-3C85FC6607C9}" type="slidenum">
              <a:rPr lang="it-IT" sz="1200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2560" y="97920"/>
            <a:ext cx="7070760" cy="14583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6368040" cy="113220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 sz="4320">
                <a:latin typeface="Arial"/>
              </a:rPr>
              <a:t>Fai clic per modificare il formato del testo del titolo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150">
                <a:latin typeface="Arial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76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36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197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197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197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1970">
                <a:latin typeface="Arial"/>
              </a:rPr>
              <a:t>Settimo livello struttura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it-IT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ACD2ECCB-B0B3-4D6F-9A67-ADA80CEBF9D2}" type="slidenum">
              <a:rPr lang="it-IT" sz="1400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7960" y="1698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Arial Black"/>
              </a:rPr>
              <a:t>GESTIONE PROGETTO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60000" y="532800"/>
            <a:ext cx="609408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z="3000" strike="noStrike">
                <a:solidFill>
                  <a:srgbClr val="000000"/>
                </a:solidFill>
                <a:latin typeface="Arial Black"/>
              </a:rPr>
              <a:t>STATISTICHE QUESTIONARI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3795120" y="4725000"/>
            <a:ext cx="165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it-IT" strike="noStrike">
                <a:solidFill>
                  <a:srgbClr val="000000"/>
                </a:solidFill>
                <a:latin typeface="Arial Black"/>
              </a:rPr>
              <a:t>CASI D’USO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-45324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Arial Black"/>
              </a:rPr>
              <a:t>Prima di tutto…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323640" y="1600200"/>
            <a:ext cx="8362800" cy="254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it-IT" sz="3200" strike="noStrike">
                <a:solidFill>
                  <a:srgbClr val="000000"/>
                </a:solidFill>
                <a:latin typeface="Arial Unicode MS"/>
                <a:ea typeface="Arial Unicode MS"/>
              </a:rPr>
              <a:t>Finestra Iniziale:</a:t>
            </a:r>
            <a:endParaRPr/>
          </a:p>
          <a:p>
            <a:pPr>
              <a:lnSpc>
                <a:spcPct val="100000"/>
              </a:lnSpc>
            </a:pPr>
            <a:r>
              <a:rPr lang="it-IT" sz="3200" strike="noStrike">
                <a:solidFill>
                  <a:srgbClr val="000000"/>
                </a:solidFill>
                <a:latin typeface="Arial Unicode MS"/>
                <a:ea typeface="Arial Unicode MS"/>
              </a:rPr>
              <a:t>La prima finestra che ci troveremo davanti;</a:t>
            </a:r>
            <a:endParaRPr/>
          </a:p>
          <a:p>
            <a:pPr>
              <a:lnSpc>
                <a:spcPct val="100000"/>
              </a:lnSpc>
            </a:pPr>
            <a:r>
              <a:rPr lang="it-IT" sz="3200" strike="noStrike">
                <a:solidFill>
                  <a:srgbClr val="000000"/>
                </a:solidFill>
                <a:latin typeface="Arial Unicode MS"/>
                <a:ea typeface="Arial Unicode MS"/>
              </a:rPr>
              <a:t>È presente il bottone «Carica»;</a:t>
            </a:r>
            <a:endParaRPr/>
          </a:p>
          <a:p>
            <a:pPr>
              <a:lnSpc>
                <a:spcPct val="100000"/>
              </a:lnSpc>
            </a:pPr>
            <a:r>
              <a:rPr lang="it-IT" sz="3200" strike="noStrike">
                <a:solidFill>
                  <a:srgbClr val="000000"/>
                </a:solidFill>
                <a:latin typeface="Arial Unicode MS"/>
                <a:ea typeface="Arial Unicode MS"/>
              </a:rPr>
              <a:t>Click «Carica» = Caricamento del DB.</a:t>
            </a:r>
            <a:endParaRPr/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1979640" y="4149000"/>
            <a:ext cx="5449680" cy="20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-576000" y="144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Arial Black"/>
              </a:rPr>
              <a:t>Per Iniziare… Menù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648000" y="1450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Arial Unicode MS"/>
                <a:ea typeface="Arial Unicode MS"/>
              </a:rPr>
              <a:t>Prima vera finestra del progetto;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Arial Unicode MS"/>
                <a:ea typeface="Arial Unicode MS"/>
              </a:rPr>
              <a:t>Bottoni per filtri grafici e visualizzazione;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1907640" y="2853000"/>
            <a:ext cx="4951440" cy="385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-813240" y="297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Arial Black"/>
              </a:rPr>
              <a:t>Filtri: Nome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323640" y="1600200"/>
            <a:ext cx="86407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Arial Unicode MS"/>
                <a:ea typeface="Arial Unicode MS"/>
              </a:rPr>
              <a:t>Filtri i questionari in base ai nomi;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Arial Unicode MS"/>
                <a:ea typeface="Arial Unicode MS"/>
              </a:rPr>
              <a:t>Scegli il nome e clicca su filtra per visualizzarli;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Arial Unicode MS"/>
                <a:ea typeface="Arial Unicode MS"/>
              </a:rPr>
              <a:t>Bottone «Torna al menù».</a:t>
            </a:r>
            <a:endParaRPr/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1691640" y="3905280"/>
            <a:ext cx="5955840" cy="287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-504000" y="288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Arial Black"/>
              </a:rPr>
              <a:t>Filtri: Nome/Domanda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32000" y="1656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600" strike="noStrike">
                <a:solidFill>
                  <a:srgbClr val="000000"/>
                </a:solidFill>
                <a:latin typeface="Arial Unicode MS"/>
                <a:ea typeface="Arial Unicode MS"/>
              </a:rPr>
              <a:t>Filtra i questionari in base a nome e domanda;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600" strike="noStrike">
                <a:solidFill>
                  <a:srgbClr val="000000"/>
                </a:solidFill>
                <a:latin typeface="Arial Unicode MS"/>
                <a:ea typeface="Arial Unicode MS"/>
              </a:rPr>
              <a:t>Scegli il nome e/o la domanda e clicca su «Filtra» per visualizzare;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600" strike="noStrike">
                <a:solidFill>
                  <a:srgbClr val="000000"/>
                </a:solidFill>
                <a:latin typeface="Arial Unicode MS"/>
                <a:ea typeface="Arial Unicode MS"/>
              </a:rPr>
              <a:t>Bottone «Torna al Menù».</a:t>
            </a:r>
            <a:endParaRPr/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1907640" y="3905640"/>
            <a:ext cx="5277960" cy="29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67640" y="188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Arial Black"/>
              </a:rPr>
              <a:t>Grafici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67640" y="1556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600" strike="noStrike">
                <a:solidFill>
                  <a:srgbClr val="000000"/>
                </a:solidFill>
                <a:latin typeface="Arial Unicode MS"/>
                <a:ea typeface="Arial Unicode MS"/>
              </a:rPr>
              <a:t>Scegli la domanda di cui vedrai il grafico percentuale;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600" strike="noStrike">
                <a:solidFill>
                  <a:srgbClr val="000000"/>
                </a:solidFill>
                <a:latin typeface="Calibri"/>
                <a:ea typeface="Arial Unicode MS"/>
              </a:rPr>
              <a:t>Bottoni per scorrere tra i grafici;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600" strike="noStrike">
                <a:solidFill>
                  <a:srgbClr val="000000"/>
                </a:solidFill>
                <a:latin typeface="Calibri"/>
                <a:ea typeface="Arial Unicode MS"/>
              </a:rPr>
              <a:t>Legenda.</a:t>
            </a:r>
            <a:endParaRPr/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3096000" y="2880000"/>
            <a:ext cx="6067440" cy="397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-792000" y="21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 strike="noStrike">
                <a:solidFill>
                  <a:srgbClr val="000000"/>
                </a:solidFill>
                <a:latin typeface="Arial Black"/>
              </a:rPr>
              <a:t>Visualizza Tutto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10760" y="1484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Arial Unicode MS"/>
                <a:ea typeface="Arial Unicode MS"/>
              </a:rPr>
              <a:t>Bottone «Visualizza»;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3200" strike="noStrike">
                <a:solidFill>
                  <a:srgbClr val="000000"/>
                </a:solidFill>
                <a:latin typeface="Arial Unicode MS"/>
                <a:ea typeface="Arial Unicode MS"/>
              </a:rPr>
              <a:t>Bottone «Torna al Menù».</a:t>
            </a:r>
            <a:endParaRPr/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1331640" y="2709000"/>
            <a:ext cx="6886440" cy="400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