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291" r:id="rId15"/>
    <p:sldId id="338" r:id="rId16"/>
    <p:sldId id="339" r:id="rId17"/>
    <p:sldId id="340" r:id="rId18"/>
    <p:sldId id="294" r:id="rId19"/>
    <p:sldId id="328" r:id="rId20"/>
    <p:sldId id="333" r:id="rId21"/>
    <p:sldId id="330" r:id="rId22"/>
    <p:sldId id="334" r:id="rId23"/>
    <p:sldId id="331" r:id="rId24"/>
    <p:sldId id="30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3F3F3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2838BEF-8BB2-4498-84A7-C5851F593DF1}"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6" autoAdjust="0"/>
    <p:restoredTop sz="94595" autoAdjust="0"/>
  </p:normalViewPr>
  <p:slideViewPr>
    <p:cSldViewPr snapToGrid="0">
      <p:cViewPr varScale="1">
        <p:scale>
          <a:sx n="114" d="100"/>
          <a:sy n="114" d="100"/>
        </p:scale>
        <p:origin x="312" y="102"/>
      </p:cViewPr>
      <p:guideLst/>
    </p:cSldViewPr>
  </p:slideViewPr>
  <p:outlineViewPr>
    <p:cViewPr>
      <p:scale>
        <a:sx n="33" d="100"/>
        <a:sy n="33" d="100"/>
      </p:scale>
      <p:origin x="0" y="-119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81107-E2F0-4FFB-BAD2-D68BB3595516}" type="datetimeFigureOut">
              <a:rPr lang="en-US" noProof="0" smtClean="0"/>
              <a:t>5/23/2019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18732-FA64-4F57-8EE6-57AA70E1F1E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63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84058"/>
          </a:xfrm>
          <a:solidFill>
            <a:schemeClr val="bg1">
              <a:lumMod val="95000"/>
            </a:schemeClr>
          </a:solidFill>
        </p:spPr>
        <p:txBody>
          <a:bodyPr tIns="1116000" rIns="0" anchor="t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Cover Title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F156636-95EA-4995-B9CA-635FD1DEB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152000"/>
            <a:ext cx="5472000" cy="50249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23F09E-5021-4E1D-A4A8-174F779F2749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3546675" cy="28281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7C3D0F0-8880-4132-9B6F-33B2D743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3546675" cy="2828138"/>
          </a:xfr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CBDEF46-1F51-42D2-A43C-36A28ECB340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3554451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CA11096-D31C-4BD0-AFF9-7575C5E8E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353851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438B210-DE07-4BDD-BDB3-2A3DF619BED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59785" y="1722438"/>
            <a:ext cx="735013" cy="735012"/>
          </a:xfrm>
        </p:spPr>
        <p:txBody>
          <a:bodyPr anchor="ctr"/>
          <a:lstStyle>
            <a:lvl1pPr marL="0" indent="0" algn="ctr">
              <a:buNone/>
              <a:defRPr sz="11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FAD6E0EA-E35F-4E2B-869F-7A912C4CB62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722468" y="1722438"/>
            <a:ext cx="735013" cy="735012"/>
          </a:xfrm>
        </p:spPr>
        <p:txBody>
          <a:bodyPr anchor="ctr"/>
          <a:lstStyle>
            <a:lvl1pPr marL="0" indent="0" algn="ctr">
              <a:buNone/>
              <a:defRPr sz="11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851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2C502DE-CADD-4CC1-972E-2007199550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21084" y="1949641"/>
            <a:ext cx="3635083" cy="36350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8F1CA0D5-06FF-4D1F-B534-1DFFCB23EA7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488A707-03CD-495D-B761-9F9DAE92C6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99A33CFC-3C95-43CD-92E8-05A5E6D98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7CF562-A700-49C4-A50C-2A49B19BC7BF}"/>
              </a:ext>
            </a:extLst>
          </p:cNvPr>
          <p:cNvSpPr txBox="1">
            <a:spLocks/>
          </p:cNvSpPr>
          <p:nvPr userDrawn="1"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4DA0E5-4933-41D4-8C7B-70093A9DB34D}"/>
              </a:ext>
            </a:extLst>
          </p:cNvPr>
          <p:cNvSpPr txBox="1">
            <a:spLocks/>
          </p:cNvSpPr>
          <p:nvPr userDrawn="1"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751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CFAEDCAA-CDC7-47ED-A380-37E6ACCA8560}"/>
              </a:ext>
            </a:extLst>
          </p:cNvPr>
          <p:cNvSpPr/>
          <p:nvPr userDrawn="1"/>
        </p:nvSpPr>
        <p:spPr>
          <a:xfrm>
            <a:off x="388279" y="3558496"/>
            <a:ext cx="11415443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F9300B0F-E539-42E5-B7E4-21E21637BA8D}"/>
              </a:ext>
            </a:extLst>
          </p:cNvPr>
          <p:cNvSpPr/>
          <p:nvPr userDrawn="1"/>
        </p:nvSpPr>
        <p:spPr>
          <a:xfrm rot="5400000">
            <a:off x="3772822" y="3576211"/>
            <a:ext cx="4652357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43115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03194D-3DB5-46F8-9ACE-B2B142B87BE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569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69837A-DE3B-4C2A-B811-BCC93B8681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14397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914D45E-73D5-4807-A6F8-1A996A31F7F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434225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0206252-95E9-4C8F-8EB4-26F27AC6FB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4569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56C163-60A0-49AC-9FEA-A56ACF30FA3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14397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AF68729-4DB7-4514-BF22-9950FB3ECC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4225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67F4AE9-9C59-4A3C-9E27-EFC9EE499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568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DA09F5A-AF46-4646-A84F-35C1002AF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4568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6D8447C-AA9F-491F-8EE4-A151146D1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396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26B47AC-1601-4AA8-BEB3-930A9A37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608396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EFC9E01C-1D66-47F5-B8D1-BF604162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34225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9F5FC000-6DCF-4A02-B144-CC77E752D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8434225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0" name="Graphic 19" descr="Right Arrow">
            <a:extLst>
              <a:ext uri="{FF2B5EF4-FFF2-40B4-BE49-F238E27FC236}">
                <a16:creationId xmlns:a16="http://schemas.microsoft.com/office/drawing/2014/main" id="{74A090BA-639F-4C16-9838-60A32BE3A1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081865" y="3932250"/>
            <a:ext cx="220441" cy="376363"/>
          </a:xfrm>
          <a:prstGeom prst="rect">
            <a:avLst/>
          </a:prstGeom>
        </p:spPr>
      </p:pic>
      <p:pic>
        <p:nvPicPr>
          <p:cNvPr id="21" name="Graphic 20" descr="Right Arrow">
            <a:extLst>
              <a:ext uri="{FF2B5EF4-FFF2-40B4-BE49-F238E27FC236}">
                <a16:creationId xmlns:a16="http://schemas.microsoft.com/office/drawing/2014/main" id="{DF58D762-A719-4FC3-BF9E-7B858F0D9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901693" y="3932250"/>
            <a:ext cx="220441" cy="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4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731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731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</a:extLst>
          </p:cNvPr>
          <p:cNvSpPr/>
          <p:nvPr userDrawn="1"/>
        </p:nvSpPr>
        <p:spPr>
          <a:xfrm>
            <a:off x="388279" y="4008086"/>
            <a:ext cx="11415443" cy="97190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82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85FDB45C-8129-42FD-85BB-977F66FEA7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2915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BC675B-B0CF-41E3-9A61-5C9C81858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55970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199D9B2-D8DF-4F6F-9076-9976C85EA4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15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83D3F97-C129-418E-B4E5-27919687902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5970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559091DF-E0B7-4867-B43C-3B02311C64A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523213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89D4389-4870-4BAE-B233-955685FCBC6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61985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7F961F7-987F-4B95-AC48-08F4331BE90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18930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586A8311-6FEF-4231-B5DD-80FA52F527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61985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A6A8345C-014C-4AD2-8529-29D0E8EECAB5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533512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4C771BB0-7999-4A45-A6BB-56C98E978E8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068000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FC27C2C-A218-4626-9D04-ECC36D852E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24945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15F0F321-195A-45FE-9F4E-2DE6EFF480E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68000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31AFB6F-80F0-4E69-8E48-7431E3898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55970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115CE1DD-8B35-4422-9BB1-DB18FB6B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61985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C174B088-E2BB-4A47-A4CE-403CAE01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67999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86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B292F32-22A3-4DBC-93C9-F66C5F87D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AE8CF21-3DA6-45E6-9CB4-F48688C3B7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BB809B-C7A4-40BB-A5F6-0692C7B3E7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22DE8D-141C-4FC8-8690-DC69998755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BFF2A50-B1BC-445F-AAF4-5EF044B5B2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0ED32C1-427F-4852-93EF-04246DAB6E0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B8DDBCF-B9FF-412C-BB0A-F20DF81F3C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5554625-705D-43C2-BB3F-07E4FB3A885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95A6D51-51C5-4128-9C65-70256D07FE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4020390-663C-426B-A32A-7DD435D354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A5BFEA69-91F2-4BAB-BC3E-F4494C80995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4D9A8C49-F2A0-4F67-A4E0-B5FBBE0A8DFD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622E18C4-0DBF-4C58-A1B6-1E6A1D52173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0F58001D-98C8-4213-9315-4990EFFEFD8E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940802B1-FF22-4F45-8475-AB393E6CF883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5C2D6443-41AF-4535-B6F7-4BB6BE08976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671736E-3711-4DA1-AF16-23EEC87C86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1FED522C-94B3-41E3-A83A-E03843DE755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29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0" rIns="540000" anchor="ctr"/>
          <a:lstStyle>
            <a:lvl1pPr marL="0" indent="0" algn="r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Cover Title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606" y="557849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B74F7-DC44-48B1-8EF5-BD557540B4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7606" y="764518"/>
            <a:ext cx="3932788" cy="244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4445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0FADEC-BFBD-4A6E-B51C-B0DFD4C80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1944" y="2185851"/>
            <a:ext cx="0" cy="26273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47312EC-14D6-4EE3-84DF-5BE8F35DD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0000" y="1152000"/>
            <a:ext cx="5472000" cy="360000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D2E4423B-993A-4321-BD96-12519C601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8002" y="1581663"/>
            <a:ext cx="5483998" cy="460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18811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0D91F-8335-4C39-A703-5F4EE3687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88685-006A-43C3-A850-F409CF02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1116000" rIns="0" anchor="t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2448000" anchor="b"/>
          <a:lstStyle>
            <a:lvl1pPr algn="l"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8224" y="4504149"/>
            <a:ext cx="3349381" cy="252000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F1D51-2F23-4712-A1F0-725B32B9F4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224" y="4908147"/>
            <a:ext cx="3349381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DABCD1-5D5B-40B2-8066-B5C93CEEC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8631" y="5312145"/>
            <a:ext cx="3349381" cy="25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902124-F995-42DE-9ABC-A567011989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6094" y="5715370"/>
            <a:ext cx="3350644" cy="2524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31047434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F9ABA0-4960-4BBE-9249-3B9F526B543D}"/>
              </a:ext>
            </a:extLst>
          </p:cNvPr>
          <p:cNvSpPr/>
          <p:nvPr userDrawn="1"/>
        </p:nvSpPr>
        <p:spPr>
          <a:xfrm>
            <a:off x="0" y="0"/>
            <a:ext cx="12204000" cy="6773258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Cover Title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 descr="Accent image brackets&#10;">
            <a:extLst>
              <a:ext uri="{FF2B5EF4-FFF2-40B4-BE49-F238E27FC236}">
                <a16:creationId xmlns:a16="http://schemas.microsoft.com/office/drawing/2014/main" id="{C76F92B7-6C7B-47FA-99F4-C2B7B3F6D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C768717-8441-4105-AF79-95C8C7634CEF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0AF2D9B2-503F-41FB-981B-EBBEF4D0D01D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50711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AE6A42-8962-4702-8E68-FB78280BAD08}"/>
              </a:ext>
            </a:extLst>
          </p:cNvPr>
          <p:cNvSpPr/>
          <p:nvPr userDrawn="1"/>
        </p:nvSpPr>
        <p:spPr>
          <a:xfrm>
            <a:off x="0" y="-1"/>
            <a:ext cx="12192000" cy="6013451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4843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07348F-72DF-4462-A032-32D81AA8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800" y="2636518"/>
            <a:ext cx="4848203" cy="3232469"/>
          </a:xfrm>
          <a:solidFill>
            <a:schemeClr val="bg1"/>
          </a:solidFill>
        </p:spPr>
        <p:txBody>
          <a:bodyPr lIns="457200" tIns="18288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1CBEE8-3214-4A3C-B723-D07BA080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0" y="457200"/>
            <a:ext cx="4848203" cy="2179318"/>
          </a:xfrm>
          <a:solidFill>
            <a:schemeClr val="bg1"/>
          </a:solidFill>
        </p:spPr>
        <p:txBody>
          <a:bodyPr lIns="457200" bIns="18288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055B4F8-B74A-49D7-8E56-9627BCFF6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86601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3981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07348F-72DF-4462-A032-32D81AA8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800" y="2636518"/>
            <a:ext cx="4848203" cy="3232469"/>
          </a:xfrm>
          <a:solidFill>
            <a:schemeClr val="bg1"/>
          </a:solidFill>
        </p:spPr>
        <p:txBody>
          <a:bodyPr lIns="457200" tIns="18288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1CBEE8-3214-4A3C-B723-D07BA080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0" y="457200"/>
            <a:ext cx="4848203" cy="2179318"/>
          </a:xfrm>
          <a:solidFill>
            <a:schemeClr val="bg1"/>
          </a:solidFill>
        </p:spPr>
        <p:txBody>
          <a:bodyPr lIns="457200" bIns="18288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142253A3-E01E-4F41-A614-A428B7D36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866012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384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1345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22A84B62-AFF6-45B7-8ACB-FE91AB69BF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2806" y="764519"/>
            <a:ext cx="3932788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89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Content,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Your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3B9EDE4C-506D-4501-A8C1-766F17FB5C0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52806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2A359302-DDE8-41C2-8232-50B1223BEA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13594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975D864-7312-481A-A5DD-E3B6C5B41B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6350000" cy="256049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52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1898370-0247-41A8-AF7A-6DD67D2AE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97E4DC3-72E4-4678-9EB9-18EF75AE1A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5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DE1E570-14DE-42F6-9DDD-49752C3ACA3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838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644FE3AF-A04D-4D49-BDFD-FAF66D921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EAC46016-1B95-4163-8EAA-252BE4B86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EC09029D-7190-452C-92D6-6B055D055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38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78798274-03F6-4FD0-93AB-82A31D0A2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438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1E3DDEC1-3507-486F-8CCF-7F1E9EB81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83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Rectangle 6">
            <a:extLst>
              <a:ext uri="{FF2B5EF4-FFF2-40B4-BE49-F238E27FC236}">
                <a16:creationId xmlns:a16="http://schemas.microsoft.com/office/drawing/2014/main" id="{3E24480B-1EA1-4618-A14A-DFF8FA263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043B620A-4118-4E00-9D79-5BD4C87DC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612097E6-9559-4AEF-968E-6C2F89163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864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2388" y="2233079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2388" y="2721591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99313" y="2233079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9313" y="2721591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30008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526933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88A88076-4208-4A97-A015-3DFBFCC94A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02388" y="3859797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0468E64-5403-40FE-84BE-184FCF30E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02388" y="4348309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D0CF6241-B0D3-4D20-B605-DD302BA1D6C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899313" y="3859797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711DB09A-A42D-4902-AF3E-5D0DC168C28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99313" y="4348309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E96186ED-3118-47CD-987B-87DECE43F02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30008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BF2BC07A-75E7-4434-B71D-F48A7ADA804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526933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CEDEC4EC-1B7D-4C30-9BDC-ED714BC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1B31970-0B46-450B-916F-74D6DEF9B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950320AF-7644-49E1-9D16-705477139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D36D919E-E710-495F-8E8C-3A987E502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65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BB9D81-6871-4A9D-BF45-2D079E803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465" y="812097"/>
            <a:ext cx="11528535" cy="5645385"/>
          </a:xfrm>
          <a:prstGeom prst="rect">
            <a:avLst/>
          </a:prstGeom>
        </p:spPr>
      </p:pic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D7C80831-068A-4F76-B718-3D893A2E5B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25540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3955774"/>
            <a:ext cx="3978665" cy="197661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71035" cy="432000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450DC-177B-4710-8122-B192B58AB3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" y="2563813"/>
            <a:ext cx="3979862" cy="1212850"/>
          </a:xfrm>
        </p:spPr>
        <p:txBody>
          <a:bodyPr anchor="b"/>
          <a:lstStyle>
            <a:lvl1pPr marL="0" indent="0">
              <a:buNone/>
              <a:defRPr sz="2800">
                <a:latin typeface="+mj-lt"/>
              </a:defRPr>
            </a:lvl1pPr>
            <a:lvl2pPr marL="266700" indent="0">
              <a:buNone/>
              <a:defRPr>
                <a:latin typeface="+mj-lt"/>
              </a:defRPr>
            </a:lvl2pPr>
            <a:lvl3pPr marL="542925" indent="0">
              <a:buNone/>
              <a:defRPr>
                <a:latin typeface="+mj-lt"/>
              </a:defRPr>
            </a:lvl3pPr>
            <a:lvl4pPr marL="809625" indent="0">
              <a:buNone/>
              <a:defRPr>
                <a:latin typeface="+mj-lt"/>
              </a:defRPr>
            </a:lvl4pPr>
            <a:lvl5pPr marL="1076325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noProof="0"/>
              <a:t>Emphasized Text</a:t>
            </a:r>
          </a:p>
        </p:txBody>
      </p:sp>
    </p:spTree>
    <p:extLst>
      <p:ext uri="{BB962C8B-B14F-4D97-AF65-F5344CB8AC3E}">
        <p14:creationId xmlns:p14="http://schemas.microsoft.com/office/powerpoint/2010/main" val="419701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FB96B7-45A3-4381-89C2-4A31A5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43850" y="1642400"/>
            <a:ext cx="6516100" cy="2131094"/>
            <a:chOff x="2843850" y="1642400"/>
            <a:chExt cx="1836000" cy="2131094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57C639D3-D14E-4739-A805-8BD1EE3723AB}"/>
                </a:ext>
              </a:extLst>
            </p:cNvPr>
            <p:cNvSpPr/>
            <p:nvPr/>
          </p:nvSpPr>
          <p:spPr>
            <a:xfrm>
              <a:off x="2843850" y="3629494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3552379E-CA58-42E4-929B-E0CDE195CFB4}"/>
                </a:ext>
              </a:extLst>
            </p:cNvPr>
            <p:cNvSpPr/>
            <p:nvPr/>
          </p:nvSpPr>
          <p:spPr>
            <a:xfrm flipV="1">
              <a:off x="2843850" y="1642400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88397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4608B7-DD3E-4FE7-99F3-5F9903CF962C}"/>
              </a:ext>
            </a:extLst>
          </p:cNvPr>
          <p:cNvSpPr/>
          <p:nvPr userDrawn="1"/>
        </p:nvSpPr>
        <p:spPr>
          <a:xfrm>
            <a:off x="11408062" y="6126183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4CD90-8DA5-4100-A913-BD3783FA44B9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70" y="1272208"/>
            <a:ext cx="11340000" cy="46601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9975" y="6487997"/>
            <a:ext cx="4114800" cy="2061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9431" y="6213621"/>
            <a:ext cx="53726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 b="1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520FF-02C3-4FC8-9DD4-6FD4DAE01FE9}"/>
              </a:ext>
            </a:extLst>
          </p:cNvPr>
          <p:cNvCxnSpPr>
            <a:cxnSpLocks/>
          </p:cNvCxnSpPr>
          <p:nvPr userDrawn="1"/>
        </p:nvCxnSpPr>
        <p:spPr>
          <a:xfrm>
            <a:off x="11408062" y="6780192"/>
            <a:ext cx="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948D9BA-F531-48FF-BE31-0248EF5CC454}"/>
              </a:ext>
            </a:extLst>
          </p:cNvPr>
          <p:cNvSpPr/>
          <p:nvPr userDrawn="1"/>
        </p:nvSpPr>
        <p:spPr>
          <a:xfrm>
            <a:off x="0" y="6780458"/>
            <a:ext cx="11232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37404C-CCC9-46CA-A9D3-525E2E6FC73B}"/>
              </a:ext>
            </a:extLst>
          </p:cNvPr>
          <p:cNvGrpSpPr/>
          <p:nvPr userDrawn="1"/>
        </p:nvGrpSpPr>
        <p:grpSpPr>
          <a:xfrm>
            <a:off x="9874905" y="6130433"/>
            <a:ext cx="1329870" cy="320195"/>
            <a:chOff x="1985170" y="1950690"/>
            <a:chExt cx="2173095" cy="5232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EB3BD8-4375-44FB-9E9D-0FB76CBA224D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200" b="1" noProof="0" dirty="0">
                  <a:solidFill>
                    <a:schemeClr val="bg1"/>
                  </a:solidFill>
                  <a:latin typeface="+mj-lt"/>
                </a:rPr>
                <a:t>Contoso</a:t>
              </a:r>
              <a:r>
                <a:rPr lang="en-US" sz="1200" noProof="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1200" i="1" noProof="0" dirty="0">
                  <a:solidFill>
                    <a:schemeClr val="bg1"/>
                  </a:solidFill>
                  <a:latin typeface="+mj-lt"/>
                </a:rPr>
                <a:t>Ltd</a:t>
              </a:r>
              <a:r>
                <a:rPr lang="en-US" sz="1200" noProof="0" dirty="0">
                  <a:solidFill>
                    <a:schemeClr val="bg1"/>
                  </a:solidFill>
                  <a:latin typeface="+mj-lt"/>
                </a:rPr>
                <a:t>.</a:t>
              </a:r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BCC973EA-C8AF-4B29-93CC-A9F4F15E238E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50" r:id="rId10"/>
    <p:sldLayoutId id="2147483652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56" r:id="rId19"/>
    <p:sldLayoutId id="2147483657" r:id="rId20"/>
    <p:sldLayoutId id="2147483653" r:id="rId21"/>
    <p:sldLayoutId id="2147483654" r:id="rId22"/>
    <p:sldLayoutId id="2147483679" r:id="rId23"/>
    <p:sldLayoutId id="2147483655" r:id="rId24"/>
    <p:sldLayoutId id="2147483674" r:id="rId25"/>
    <p:sldLayoutId id="2147483675" r:id="rId26"/>
    <p:sldLayoutId id="2147483676" r:id="rId27"/>
    <p:sldLayoutId id="2147483677" r:id="rId28"/>
    <p:sldLayoutId id="2147483678" r:id="rId2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" panose="020F0502020204030204" pitchFamily="34" charset="0"/>
        <a:buChar char="○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26BCC204-42D7-4F58-B6DF-AB0501ACD7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 amt="85000"/>
          </a:blip>
          <a:srcRect l="10943" t="11379" r="8249" b="7813"/>
          <a:stretch/>
        </p:blipFill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</p:pic>
      <p:sp>
        <p:nvSpPr>
          <p:cNvPr id="12" name="Title 21">
            <a:extLst>
              <a:ext uri="{FF2B5EF4-FFF2-40B4-BE49-F238E27FC236}">
                <a16:creationId xmlns:a16="http://schemas.microsoft.com/office/drawing/2014/main" id="{5461BDE3-CC9A-4CDE-ABE7-D368F5AB2C2F}"/>
              </a:ext>
            </a:extLst>
          </p:cNvPr>
          <p:cNvSpPr txBox="1">
            <a:spLocks/>
          </p:cNvSpPr>
          <p:nvPr/>
        </p:nvSpPr>
        <p:spPr>
          <a:xfrm>
            <a:off x="-14524" y="0"/>
            <a:ext cx="12221048" cy="685800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txBody>
          <a:bodyPr vert="horz" lIns="180000" tIns="72000" rIns="180000" bIns="72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itle 21">
            <a:extLst>
              <a:ext uri="{FF2B5EF4-FFF2-40B4-BE49-F238E27FC236}">
                <a16:creationId xmlns:a16="http://schemas.microsoft.com/office/drawing/2014/main" id="{2F81EE74-6146-4FD5-BAB2-7E70C9295BFF}"/>
              </a:ext>
            </a:extLst>
          </p:cNvPr>
          <p:cNvSpPr txBox="1">
            <a:spLocks/>
          </p:cNvSpPr>
          <p:nvPr/>
        </p:nvSpPr>
        <p:spPr>
          <a:xfrm>
            <a:off x="-29048" y="0"/>
            <a:ext cx="5185248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txBody>
          <a:bodyPr vert="horz" lIns="180000" tIns="72000" rIns="180000" bIns="72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624720B-51E1-474D-90C6-CD74ED1DA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110" name="Rectangle 6">
              <a:extLst>
                <a:ext uri="{FF2B5EF4-FFF2-40B4-BE49-F238E27FC236}">
                  <a16:creationId xmlns:a16="http://schemas.microsoft.com/office/drawing/2014/main" id="{E4561AC7-2339-461B-BFF9-BEBEF6097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6">
              <a:extLst>
                <a:ext uri="{FF2B5EF4-FFF2-40B4-BE49-F238E27FC236}">
                  <a16:creationId xmlns:a16="http://schemas.microsoft.com/office/drawing/2014/main" id="{6FFCCB15-66C7-4E86-BF09-14C5B156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 descr="Logo Placeholder">
            <a:extLst>
              <a:ext uri="{FF2B5EF4-FFF2-40B4-BE49-F238E27FC236}">
                <a16:creationId xmlns:a16="http://schemas.microsoft.com/office/drawing/2014/main" id="{15BDFF4F-F29E-432C-8919-538354CC3582}"/>
              </a:ext>
            </a:extLst>
          </p:cNvPr>
          <p:cNvGrpSpPr/>
          <p:nvPr/>
        </p:nvGrpSpPr>
        <p:grpSpPr>
          <a:xfrm>
            <a:off x="250306" y="5959303"/>
            <a:ext cx="1746273" cy="594037"/>
            <a:chOff x="2087087" y="2034539"/>
            <a:chExt cx="2173095" cy="52322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C906931-C069-4BF7-9D34-6BD0A441F1D0}"/>
                </a:ext>
              </a:extLst>
            </p:cNvPr>
            <p:cNvSpPr/>
            <p:nvPr/>
          </p:nvSpPr>
          <p:spPr>
            <a:xfrm>
              <a:off x="2087087" y="2034539"/>
              <a:ext cx="2173095" cy="523220"/>
            </a:xfrm>
            <a:prstGeom prst="rect">
              <a:avLst/>
            </a:prstGeom>
            <a:solidFill>
              <a:schemeClr val="tx1">
                <a:alpha val="46000"/>
              </a:schemeClr>
            </a:solidFill>
          </p:spPr>
          <p:txBody>
            <a:bodyPr wrap="none" anchor="ctr">
              <a:no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+mj-lt"/>
                </a:rPr>
                <a:t>Andrea Mazzeo</a:t>
              </a:r>
            </a:p>
            <a:p>
              <a:r>
                <a:rPr lang="en-US" sz="1400" b="1" dirty="0">
                  <a:solidFill>
                    <a:schemeClr val="bg1"/>
                  </a:solidFill>
                  <a:latin typeface="+mj-lt"/>
                </a:rPr>
                <a:t>Daniele </a:t>
              </a:r>
              <a:r>
                <a:rPr lang="en-US" sz="1400" b="1" dirty="0" err="1">
                  <a:solidFill>
                    <a:schemeClr val="bg1"/>
                  </a:solidFill>
                  <a:latin typeface="+mj-lt"/>
                </a:rPr>
                <a:t>Moltisanti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FA7AA601-65CC-44E2-A893-84390726E282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2" name="Title 21">
            <a:extLst>
              <a:ext uri="{FF2B5EF4-FFF2-40B4-BE49-F238E27FC236}">
                <a16:creationId xmlns:a16="http://schemas.microsoft.com/office/drawing/2014/main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0" y="3017304"/>
            <a:ext cx="4860000" cy="1800000"/>
          </a:xfrm>
          <a:solidFill>
            <a:schemeClr val="bg1">
              <a:alpha val="85000"/>
            </a:schemeClr>
          </a:solidFill>
        </p:spPr>
        <p:txBody>
          <a:bodyPr/>
          <a:lstStyle/>
          <a:p>
            <a:r>
              <a:rPr lang="en-US" dirty="0"/>
              <a:t>Background</a:t>
            </a:r>
            <a:br>
              <a:rPr lang="en-US" dirty="0"/>
            </a:br>
            <a:r>
              <a:rPr lang="en-US" dirty="0"/>
              <a:t>subtraction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4959362"/>
            <a:ext cx="4860000" cy="836602"/>
          </a:xfrm>
          <a:solidFill>
            <a:schemeClr val="bg1">
              <a:alpha val="85000"/>
            </a:schemeClr>
          </a:solidFill>
        </p:spPr>
        <p:txBody>
          <a:bodyPr/>
          <a:lstStyle/>
          <a:p>
            <a:r>
              <a:rPr lang="en-US" dirty="0"/>
              <a:t>Gaussian Mixture Model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9DE7428-1BBF-4D27-B361-3378A63EEBD2}"/>
              </a:ext>
            </a:extLst>
          </p:cNvPr>
          <p:cNvSpPr/>
          <p:nvPr/>
        </p:nvSpPr>
        <p:spPr>
          <a:xfrm>
            <a:off x="2" y="0"/>
            <a:ext cx="12191998" cy="60277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10806B-0F5F-482F-A28A-DD3B03C313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07C3A-9E11-4A0C-BC97-C604F8B5B41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Background subtraction – Gaussian Mixture Model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ECD89CB-F873-47E3-BB56-5514AE18797E}"/>
              </a:ext>
            </a:extLst>
          </p:cNvPr>
          <p:cNvSpPr txBox="1">
            <a:spLocks/>
          </p:cNvSpPr>
          <p:nvPr/>
        </p:nvSpPr>
        <p:spPr>
          <a:xfrm>
            <a:off x="704789" y="3621608"/>
            <a:ext cx="5124659" cy="1013637"/>
          </a:xfrm>
          <a:prstGeom prst="rect">
            <a:avLst/>
          </a:prstGeom>
          <a:solidFill>
            <a:schemeClr val="bg1"/>
          </a:solidFill>
        </p:spPr>
        <p:txBody>
          <a:bodyPr vert="horz" lIns="457200" tIns="0" rIns="0" bIns="18288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300000"/>
              </a:lnSpc>
            </a:pPr>
            <a:br>
              <a:rPr lang="en-US" dirty="0"/>
            </a:br>
            <a:r>
              <a:rPr lang="en-US" sz="4400" dirty="0"/>
              <a:t>The main problem</a:t>
            </a:r>
          </a:p>
        </p:txBody>
      </p:sp>
      <p:pic>
        <p:nvPicPr>
          <p:cNvPr id="9" name="Picture Placeholder 11">
            <a:extLst>
              <a:ext uri="{FF2B5EF4-FFF2-40B4-BE49-F238E27FC236}">
                <a16:creationId xmlns:a16="http://schemas.microsoft.com/office/drawing/2014/main" id="{DAF12619-4B84-4986-A6B2-1B81D548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72" t="1606" r="36337" b="7714"/>
          <a:stretch/>
        </p:blipFill>
        <p:spPr>
          <a:xfrm>
            <a:off x="705632" y="744146"/>
            <a:ext cx="2364216" cy="2364215"/>
          </a:xfrm>
          <a:prstGeom prst="rect">
            <a:avLst/>
          </a:prstGeom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0A54723B-09B1-4C28-B0A5-7C691AEDD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6676" y="3285423"/>
            <a:ext cx="5284524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9504B27-1FB8-4D2E-94C7-6E058018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506676" y="431404"/>
            <a:ext cx="5284524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C3D7B26C-96EE-48F4-85BC-999B4B2CC3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351" t="1453" r="35349" b="5948"/>
          <a:stretch/>
        </p:blipFill>
        <p:spPr>
          <a:xfrm>
            <a:off x="3267119" y="744146"/>
            <a:ext cx="2364216" cy="23642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B524AD-F11A-44CF-9CCA-8072C295982E}"/>
              </a:ext>
            </a:extLst>
          </p:cNvPr>
          <p:cNvSpPr txBox="1"/>
          <p:nvPr/>
        </p:nvSpPr>
        <p:spPr>
          <a:xfrm>
            <a:off x="911208" y="4635245"/>
            <a:ext cx="4879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Manage GMM parameters in automatic way.</a:t>
            </a:r>
          </a:p>
          <a:p>
            <a:r>
              <a:rPr lang="it-IT" sz="2000" dirty="0"/>
              <a:t>Regularized as a function of time.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3C15316C-512B-4CE2-B325-442E99A03FD6}"/>
              </a:ext>
            </a:extLst>
          </p:cNvPr>
          <p:cNvSpPr txBox="1">
            <a:spLocks/>
          </p:cNvSpPr>
          <p:nvPr/>
        </p:nvSpPr>
        <p:spPr>
          <a:xfrm>
            <a:off x="6116405" y="300361"/>
            <a:ext cx="5834527" cy="5616000"/>
          </a:xfrm>
          <a:prstGeom prst="rect">
            <a:avLst/>
          </a:prstGeom>
          <a:solidFill>
            <a:srgbClr val="F2F2F2"/>
          </a:solidFill>
        </p:spPr>
        <p:txBody>
          <a:bodyPr vert="horz" lIns="0" tIns="0" rIns="0" bIns="0" rtlCol="0" anchor="ctr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6000" indent="0">
              <a:spcBef>
                <a:spcPts val="0"/>
              </a:spcBef>
              <a:spcAft>
                <a:spcPts val="1500"/>
              </a:spcAft>
              <a:buFont typeface="Calibri" panose="020F0502020204030204" pitchFamily="34" charset="0"/>
              <a:buNone/>
            </a:pPr>
            <a:r>
              <a:rPr lang="en-US" sz="3200" dirty="0"/>
              <a:t>Our idea</a:t>
            </a:r>
            <a:endParaRPr lang="en-US" sz="3200" noProof="1"/>
          </a:p>
          <a:p>
            <a:pPr marL="576000">
              <a:spcBef>
                <a:spcPts val="0"/>
              </a:spcBef>
              <a:spcAft>
                <a:spcPts val="1500"/>
              </a:spcAft>
            </a:pPr>
            <a:r>
              <a:rPr lang="en-US" noProof="1"/>
              <a:t>Split the time in three scenario:</a:t>
            </a:r>
          </a:p>
          <a:p>
            <a:pPr marL="842700" lvl="2">
              <a:spcBef>
                <a:spcPts val="0"/>
              </a:spcBef>
              <a:spcAft>
                <a:spcPts val="1500"/>
              </a:spcAft>
            </a:pPr>
            <a:r>
              <a:rPr lang="en-US" noProof="1"/>
              <a:t>Day time</a:t>
            </a:r>
          </a:p>
          <a:p>
            <a:pPr marL="842700" lvl="2">
              <a:spcBef>
                <a:spcPts val="0"/>
              </a:spcBef>
              <a:spcAft>
                <a:spcPts val="1500"/>
              </a:spcAft>
            </a:pPr>
            <a:r>
              <a:rPr lang="en-US" noProof="1"/>
              <a:t>Night time</a:t>
            </a:r>
          </a:p>
          <a:p>
            <a:pPr marL="842700" lvl="2">
              <a:spcBef>
                <a:spcPts val="0"/>
              </a:spcBef>
              <a:spcAft>
                <a:spcPts val="1500"/>
              </a:spcAft>
            </a:pPr>
            <a:r>
              <a:rPr lang="en-US" noProof="1"/>
              <a:t>Transition: Sunrise, Sunset.</a:t>
            </a:r>
          </a:p>
          <a:p>
            <a:pPr marL="576000">
              <a:spcBef>
                <a:spcPts val="0"/>
              </a:spcBef>
              <a:spcAft>
                <a:spcPts val="1500"/>
              </a:spcAft>
            </a:pPr>
            <a:r>
              <a:rPr lang="en-US" noProof="1"/>
              <a:t>According to each scenario, GMM parameters have to be set.</a:t>
            </a:r>
          </a:p>
          <a:p>
            <a:pPr marL="576000">
              <a:spcBef>
                <a:spcPts val="0"/>
              </a:spcBef>
              <a:spcAft>
                <a:spcPts val="1500"/>
              </a:spcAft>
            </a:pPr>
            <a:r>
              <a:rPr lang="en-US" noProof="1"/>
              <a:t>Day:</a:t>
            </a:r>
          </a:p>
          <a:p>
            <a:pPr marL="842700" lvl="2">
              <a:spcBef>
                <a:spcPts val="0"/>
              </a:spcBef>
              <a:spcAft>
                <a:spcPts val="1500"/>
              </a:spcAft>
            </a:pPr>
            <a:r>
              <a:rPr lang="en-US" noProof="1"/>
              <a:t>Normal threshold – High background ratio</a:t>
            </a:r>
          </a:p>
          <a:p>
            <a:pPr marL="576000">
              <a:spcBef>
                <a:spcPts val="0"/>
              </a:spcBef>
              <a:spcAft>
                <a:spcPts val="1500"/>
              </a:spcAft>
            </a:pPr>
            <a:r>
              <a:rPr lang="en-US" noProof="1"/>
              <a:t>Night: </a:t>
            </a:r>
          </a:p>
          <a:p>
            <a:pPr marL="842700" lvl="2">
              <a:spcBef>
                <a:spcPts val="0"/>
              </a:spcBef>
              <a:spcAft>
                <a:spcPts val="1500"/>
              </a:spcAft>
            </a:pPr>
            <a:r>
              <a:rPr lang="en-US" noProof="1"/>
              <a:t>High threshold – High background ratio</a:t>
            </a:r>
          </a:p>
          <a:p>
            <a:pPr marL="576000">
              <a:spcBef>
                <a:spcPts val="0"/>
              </a:spcBef>
              <a:spcAft>
                <a:spcPts val="1500"/>
              </a:spcAft>
            </a:pPr>
            <a:r>
              <a:rPr lang="en-US" noProof="1"/>
              <a:t>Transition:</a:t>
            </a:r>
          </a:p>
          <a:p>
            <a:pPr marL="842700" lvl="2">
              <a:spcBef>
                <a:spcPts val="0"/>
              </a:spcBef>
              <a:spcAft>
                <a:spcPts val="1500"/>
              </a:spcAft>
            </a:pPr>
            <a:r>
              <a:rPr lang="en-US" noProof="1"/>
              <a:t>Normal threshold – Low background ratio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2DD74B-715B-422B-A801-12BCFC6B52DF}"/>
              </a:ext>
            </a:extLst>
          </p:cNvPr>
          <p:cNvSpPr/>
          <p:nvPr/>
        </p:nvSpPr>
        <p:spPr>
          <a:xfrm>
            <a:off x="12056223" y="5410200"/>
            <a:ext cx="135777" cy="13715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3813B4-23B6-42B3-A104-5CD5C2EE68FE}"/>
              </a:ext>
            </a:extLst>
          </p:cNvPr>
          <p:cNvSpPr/>
          <p:nvPr/>
        </p:nvSpPr>
        <p:spPr>
          <a:xfrm>
            <a:off x="9828353" y="5962261"/>
            <a:ext cx="1478750" cy="525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8322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01B2-9B2B-4944-9587-C4C4BA4E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461183"/>
            <a:ext cx="11340000" cy="432000"/>
          </a:xfrm>
          <a:noFill/>
        </p:spPr>
        <p:txBody>
          <a:bodyPr/>
          <a:lstStyle/>
          <a:p>
            <a:r>
              <a:rPr lang="it-IT" dirty="0"/>
              <a:t>Our implementation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F8014-FAD3-4D33-8D13-C32DA09CFA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Background subtraction – Gaussian Mixture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786EB-0790-435C-BF04-7C6A898332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AE0690-29CD-4A7B-ACE6-03A8A3C31EE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16243" y="3943362"/>
            <a:ext cx="1620000" cy="631554"/>
          </a:xfrm>
        </p:spPr>
        <p:txBody>
          <a:bodyPr/>
          <a:lstStyle/>
          <a:p>
            <a:pPr algn="ctr"/>
            <a:r>
              <a:rPr lang="it-IT" sz="1800" dirty="0"/>
              <a:t>Training phase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9B5195-D882-4B25-B51F-D8E6D849523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285999" y="3943362"/>
            <a:ext cx="1620000" cy="631554"/>
          </a:xfrm>
        </p:spPr>
        <p:txBody>
          <a:bodyPr/>
          <a:lstStyle/>
          <a:p>
            <a:pPr algn="ctr"/>
            <a:r>
              <a:rPr lang="it-IT" sz="1800" dirty="0"/>
              <a:t>Background subtraction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00161DE-E7F0-47EA-B706-26A5B825A3E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247952" y="3943362"/>
            <a:ext cx="1620000" cy="631554"/>
          </a:xfrm>
        </p:spPr>
        <p:txBody>
          <a:bodyPr/>
          <a:lstStyle/>
          <a:p>
            <a:pPr algn="ctr"/>
            <a:r>
              <a:rPr lang="it-IT" sz="1800" dirty="0"/>
              <a:t>Results analysis</a:t>
            </a:r>
          </a:p>
        </p:txBody>
      </p:sp>
      <p:pic>
        <p:nvPicPr>
          <p:cNvPr id="25" name="Picture Placeholder 24" descr="Gears">
            <a:extLst>
              <a:ext uri="{FF2B5EF4-FFF2-40B4-BE49-F238E27FC236}">
                <a16:creationId xmlns:a16="http://schemas.microsoft.com/office/drawing/2014/main" id="{BA49330A-3845-4BE2-A8C9-FDF5FF37E96E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9" b="49"/>
          <a:stretch>
            <a:fillRect/>
          </a:stretch>
        </p:blipFill>
        <p:spPr>
          <a:xfrm>
            <a:off x="2831514" y="2719123"/>
            <a:ext cx="789457" cy="788683"/>
          </a:xfrm>
        </p:spPr>
      </p:pic>
      <p:pic>
        <p:nvPicPr>
          <p:cNvPr id="29" name="Picture Placeholder 28" descr="Play">
            <a:extLst>
              <a:ext uri="{FF2B5EF4-FFF2-40B4-BE49-F238E27FC236}">
                <a16:creationId xmlns:a16="http://schemas.microsoft.com/office/drawing/2014/main" id="{8C2ED132-A8DB-41EB-8328-E7A7460B2339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9" b="49"/>
          <a:stretch>
            <a:fillRect/>
          </a:stretch>
        </p:blipFill>
        <p:spPr>
          <a:xfrm>
            <a:off x="5702993" y="2718735"/>
            <a:ext cx="786012" cy="785242"/>
          </a:xfrm>
        </p:spPr>
      </p:pic>
      <p:pic>
        <p:nvPicPr>
          <p:cNvPr id="31" name="Picture Placeholder 30" descr="Presentation with bar chart">
            <a:extLst>
              <a:ext uri="{FF2B5EF4-FFF2-40B4-BE49-F238E27FC236}">
                <a16:creationId xmlns:a16="http://schemas.microsoft.com/office/drawing/2014/main" id="{5D8F6D0C-088A-44CE-B5D1-CCA45A5203FC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659778" y="2717965"/>
            <a:ext cx="786012" cy="786012"/>
          </a:xfrm>
        </p:spPr>
      </p:pic>
      <p:sp>
        <p:nvSpPr>
          <p:cNvPr id="32" name="Rectangle 6">
            <a:extLst>
              <a:ext uri="{FF2B5EF4-FFF2-40B4-BE49-F238E27FC236}">
                <a16:creationId xmlns:a16="http://schemas.microsoft.com/office/drawing/2014/main" id="{32045001-EF33-4303-B6FC-ADC2301E9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28117" y="4547695"/>
            <a:ext cx="8335766" cy="126589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3E7204C3-F01E-4FDC-9DCA-D089CBD45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1928117" y="2114516"/>
            <a:ext cx="8335765" cy="14441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5833551-2648-40A6-8E09-04BDF50E7911}"/>
              </a:ext>
            </a:extLst>
          </p:cNvPr>
          <p:cNvSpPr/>
          <p:nvPr/>
        </p:nvSpPr>
        <p:spPr>
          <a:xfrm>
            <a:off x="9828353" y="5962261"/>
            <a:ext cx="1478750" cy="525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9619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FBA8-4542-440F-B179-E404C32E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Training phase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6EC03-C8BD-4729-A422-15F8A77CA8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Background subtraction – Gaussian Mixture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E702E-85F0-470A-9B70-83EE875BE6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A86209-CE91-48BA-9BA2-A7F33C497476}"/>
              </a:ext>
            </a:extLst>
          </p:cNvPr>
          <p:cNvSpPr/>
          <p:nvPr/>
        </p:nvSpPr>
        <p:spPr>
          <a:xfrm>
            <a:off x="9828353" y="6037570"/>
            <a:ext cx="147875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0A167A-00E7-4036-BB98-40C64ABE86A6}"/>
              </a:ext>
            </a:extLst>
          </p:cNvPr>
          <p:cNvSpPr txBox="1">
            <a:spLocks/>
          </p:cNvSpPr>
          <p:nvPr/>
        </p:nvSpPr>
        <p:spPr>
          <a:xfrm>
            <a:off x="432000" y="163899"/>
            <a:ext cx="8902500" cy="3735001"/>
          </a:xfrm>
          <a:prstGeom prst="rect">
            <a:avLst/>
          </a:prstGeom>
        </p:spPr>
        <p:txBody>
          <a:bodyPr anchor="ctr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The goal is to acquire a gaussian model able to descern night and day.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The model is build starting from the average of pixel value.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The training phase is universal. It provides a general modeI valid for each webcam.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D46D86-D89A-411E-8797-C84E6CE294D1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653908" y="3049754"/>
            <a:ext cx="4317411" cy="29009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70FFF6-C2C2-474F-A9E1-40AFB0511E1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494903" y="3006316"/>
            <a:ext cx="4311959" cy="298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44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FBA8-4542-440F-B179-E404C32E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Training phase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6EC03-C8BD-4729-A422-15F8A77CA8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Background subtraction – Gaussian Mixture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E702E-85F0-470A-9B70-83EE875BE6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A86209-CE91-48BA-9BA2-A7F33C497476}"/>
              </a:ext>
            </a:extLst>
          </p:cNvPr>
          <p:cNvSpPr/>
          <p:nvPr/>
        </p:nvSpPr>
        <p:spPr>
          <a:xfrm>
            <a:off x="9828353" y="6037570"/>
            <a:ext cx="147875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Placeholder 7">
            <a:extLst>
              <a:ext uri="{FF2B5EF4-FFF2-40B4-BE49-F238E27FC236}">
                <a16:creationId xmlns:a16="http://schemas.microsoft.com/office/drawing/2014/main" id="{F9331AD9-8283-41B8-9ECB-DEEA16B396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" t="14613" r="714" b="3946"/>
          <a:stretch/>
        </p:blipFill>
        <p:spPr>
          <a:xfrm>
            <a:off x="4848557" y="1227364"/>
            <a:ext cx="6923443" cy="440327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8062C98-8B63-46F2-99DF-4CB56437B306}"/>
              </a:ext>
            </a:extLst>
          </p:cNvPr>
          <p:cNvSpPr txBox="1">
            <a:spLocks/>
          </p:cNvSpPr>
          <p:nvPr/>
        </p:nvSpPr>
        <p:spPr>
          <a:xfrm>
            <a:off x="432000" y="1227364"/>
            <a:ext cx="4796994" cy="4403272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it-IT" sz="2400" dirty="0"/>
              <a:t>How the average is computed?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/>
              <a:t>Taking 500 points from 5 square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/>
              <a:t>Random points with uniform distribution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/>
              <a:t>Able to cover all image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823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FBA8-4542-440F-B179-E404C32EB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it-IT" dirty="0"/>
              <a:t>Background subtraction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6EC03-C8BD-4729-A422-15F8A77CA8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Background subtraction – Gaussian Mixture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E702E-85F0-470A-9B70-83EE875BE6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A86209-CE91-48BA-9BA2-A7F33C497476}"/>
              </a:ext>
            </a:extLst>
          </p:cNvPr>
          <p:cNvSpPr/>
          <p:nvPr/>
        </p:nvSpPr>
        <p:spPr>
          <a:xfrm>
            <a:off x="9828353" y="6037570"/>
            <a:ext cx="147875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8062C98-8B63-46F2-99DF-4CB56437B306}"/>
              </a:ext>
            </a:extLst>
          </p:cNvPr>
          <p:cNvSpPr txBox="1">
            <a:spLocks/>
          </p:cNvSpPr>
          <p:nvPr/>
        </p:nvSpPr>
        <p:spPr>
          <a:xfrm>
            <a:off x="432000" y="1138376"/>
            <a:ext cx="6921300" cy="1871436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it-IT" dirty="0"/>
              <a:t>Each five frames takes one frame.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Evaluate the average.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Understand the scenario (night, day, transition).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Regulate the GMM parameters.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Update the gaussians.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7F884CC5-8D6A-47D8-9B3A-7EB5C864A9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2887"/>
          <a:stretch/>
        </p:blipFill>
        <p:spPr>
          <a:xfrm>
            <a:off x="987225" y="3126260"/>
            <a:ext cx="4763585" cy="3087361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2BB36042-4DDE-4937-A9C1-3B3C4BFB2D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t="12887"/>
          <a:stretch/>
        </p:blipFill>
        <p:spPr>
          <a:xfrm>
            <a:off x="6364972" y="3126260"/>
            <a:ext cx="4839803" cy="308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46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B9BF1D08-D2C3-4DD2-AB70-615618F7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Background Subtraction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B6E3A450-637E-4CBB-B203-75E26D6D8D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grayscl/>
          </a:blip>
          <a:srcRect t="12702" b="-108"/>
          <a:stretch/>
        </p:blipFill>
        <p:spPr>
          <a:xfrm>
            <a:off x="742398" y="2019907"/>
            <a:ext cx="4839803" cy="3097764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FC067-BB55-4F04-BDBA-122794F6B0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Background subtraction – Gaussian Mixture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66D34B-7CAE-49E5-B71E-32279B9D1D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23" name="Content Placeholder 22" descr="A close up of a logo&#10;&#10;Description automatically generated">
            <a:extLst>
              <a:ext uri="{FF2B5EF4-FFF2-40B4-BE49-F238E27FC236}">
                <a16:creationId xmlns:a16="http://schemas.microsoft.com/office/drawing/2014/main" id="{402B50A1-32E6-40DB-AF5F-1444E2ADA6E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grayscl/>
          </a:blip>
          <a:stretch>
            <a:fillRect/>
          </a:stretch>
        </p:blipFill>
        <p:spPr>
          <a:xfrm>
            <a:off x="6609799" y="1916542"/>
            <a:ext cx="4839803" cy="3201129"/>
          </a:xfr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E125552-68A0-41D6-A5B7-06DCDBC99455}"/>
              </a:ext>
            </a:extLst>
          </p:cNvPr>
          <p:cNvSpPr/>
          <p:nvPr/>
        </p:nvSpPr>
        <p:spPr>
          <a:xfrm>
            <a:off x="9828353" y="5978282"/>
            <a:ext cx="1478750" cy="525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8C40BF-425C-4C89-AF74-8D1F3BCCF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dirty="0"/>
              <a:t>Update GMM parameters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79BE56-0905-4CF2-A5B4-117601BF6DAE}"/>
              </a:ext>
            </a:extLst>
          </p:cNvPr>
          <p:cNvSpPr txBox="1"/>
          <p:nvPr/>
        </p:nvSpPr>
        <p:spPr>
          <a:xfrm>
            <a:off x="2502823" y="5117671"/>
            <a:ext cx="133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THRESHOLD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24A04B-D359-4E63-8513-8DDC7A830E6D}"/>
              </a:ext>
            </a:extLst>
          </p:cNvPr>
          <p:cNvSpPr txBox="1"/>
          <p:nvPr/>
        </p:nvSpPr>
        <p:spPr>
          <a:xfrm>
            <a:off x="8268769" y="5111648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LEARNING RATE </a:t>
            </a:r>
          </a:p>
        </p:txBody>
      </p:sp>
    </p:spTree>
    <p:extLst>
      <p:ext uri="{BB962C8B-B14F-4D97-AF65-F5344CB8AC3E}">
        <p14:creationId xmlns:p14="http://schemas.microsoft.com/office/powerpoint/2010/main" val="3448321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775CD98-90C1-44DB-8903-DB57792D3255}"/>
              </a:ext>
            </a:extLst>
          </p:cNvPr>
          <p:cNvSpPr/>
          <p:nvPr/>
        </p:nvSpPr>
        <p:spPr>
          <a:xfrm>
            <a:off x="2" y="1"/>
            <a:ext cx="12191998" cy="60277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8BB716-5029-4E57-9D14-CF9648D2779A}"/>
              </a:ext>
            </a:extLst>
          </p:cNvPr>
          <p:cNvSpPr/>
          <p:nvPr/>
        </p:nvSpPr>
        <p:spPr>
          <a:xfrm>
            <a:off x="135777" y="114300"/>
            <a:ext cx="4565939" cy="6579801"/>
          </a:xfrm>
          <a:prstGeom prst="rect">
            <a:avLst/>
          </a:prstGeom>
          <a:solidFill>
            <a:srgbClr val="F3F3F3"/>
          </a:solidFill>
          <a:ln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0DCB89-2B5E-4522-BCBD-7D69B1286D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A33CD-20FC-4D88-84F5-9BAC58AD5F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Background subtraction – Gaussian Mixture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540DF-9645-46C1-8C00-2FAC15938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50267" y="943320"/>
            <a:ext cx="7205956" cy="4903586"/>
          </a:xfrm>
        </p:spPr>
        <p:txBody>
          <a:bodyPr numCol="1" anchor="ctr"/>
          <a:lstStyle/>
          <a:p>
            <a:pPr>
              <a:lnSpc>
                <a:spcPct val="200000"/>
              </a:lnSpc>
            </a:pPr>
            <a:r>
              <a:rPr lang="it-IT" sz="2000" dirty="0"/>
              <a:t>Compare ground truth and model identified: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If pixel is classified as foreground in both </a:t>
            </a:r>
            <a:r>
              <a:rPr lang="it-IT" sz="1600" dirty="0">
                <a:sym typeface="Wingdings" panose="05000000000000000000" pitchFamily="2" charset="2"/>
              </a:rPr>
              <a:t> </a:t>
            </a:r>
            <a:r>
              <a:rPr lang="it-IT" sz="1600" b="1" i="1" dirty="0">
                <a:sym typeface="Wingdings" panose="05000000000000000000" pitchFamily="2" charset="2"/>
              </a:rPr>
              <a:t>True Positive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ym typeface="Wingdings" panose="05000000000000000000" pitchFamily="2" charset="2"/>
              </a:rPr>
              <a:t>If pixel is classified as background in both  </a:t>
            </a:r>
            <a:r>
              <a:rPr lang="it-IT" sz="1600" b="1" i="1" dirty="0">
                <a:sym typeface="Wingdings" panose="05000000000000000000" pitchFamily="2" charset="2"/>
              </a:rPr>
              <a:t>True Negative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ym typeface="Wingdings" panose="05000000000000000000" pitchFamily="2" charset="2"/>
              </a:rPr>
              <a:t>If pixel is classified as foreground in ground-truth and background in model identified  </a:t>
            </a:r>
            <a:r>
              <a:rPr lang="it-IT" sz="1600" b="1" i="1" dirty="0">
                <a:sym typeface="Wingdings" panose="05000000000000000000" pitchFamily="2" charset="2"/>
              </a:rPr>
              <a:t>False Negative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ym typeface="Wingdings" panose="05000000000000000000" pitchFamily="2" charset="2"/>
              </a:rPr>
              <a:t>If pixel is classified as background in ground-truth and foreground in model identified  </a:t>
            </a:r>
            <a:r>
              <a:rPr lang="it-IT" sz="1600" b="1" i="1" dirty="0">
                <a:sym typeface="Wingdings" panose="05000000000000000000" pitchFamily="2" charset="2"/>
              </a:rPr>
              <a:t>False Positive</a:t>
            </a:r>
            <a:endParaRPr lang="it-IT" sz="1600" b="1" i="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A842B4-DAC5-4FFD-A446-EB4368619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761" y="114299"/>
            <a:ext cx="7205956" cy="826379"/>
          </a:xfrm>
        </p:spPr>
        <p:txBody>
          <a:bodyPr/>
          <a:lstStyle/>
          <a:p>
            <a:r>
              <a:rPr lang="it-IT" dirty="0"/>
              <a:t>Results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1D6F4A-741D-4935-A0D4-B39C23D7A884}"/>
              </a:ext>
            </a:extLst>
          </p:cNvPr>
          <p:cNvSpPr/>
          <p:nvPr/>
        </p:nvSpPr>
        <p:spPr>
          <a:xfrm>
            <a:off x="9828353" y="6053010"/>
            <a:ext cx="1478750" cy="434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1" name="Picture 30" descr="A close up of a mans face&#10;&#10;Description automatically generated">
            <a:extLst>
              <a:ext uri="{FF2B5EF4-FFF2-40B4-BE49-F238E27FC236}">
                <a16:creationId xmlns:a16="http://schemas.microsoft.com/office/drawing/2014/main" id="{653A2426-09CE-4300-B430-40DAB37159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21323" t="10501" r="19725" b="10289"/>
          <a:stretch/>
        </p:blipFill>
        <p:spPr>
          <a:xfrm>
            <a:off x="135777" y="829862"/>
            <a:ext cx="4565939" cy="4857053"/>
          </a:xfrm>
          <a:prstGeom prst="rect">
            <a:avLst/>
          </a:prstGeom>
        </p:spPr>
      </p:pic>
      <p:sp>
        <p:nvSpPr>
          <p:cNvPr id="33" name="Title 21">
            <a:extLst>
              <a:ext uri="{FF2B5EF4-FFF2-40B4-BE49-F238E27FC236}">
                <a16:creationId xmlns:a16="http://schemas.microsoft.com/office/drawing/2014/main" id="{4A001EB3-ACF4-4EE9-BE0E-91968915E778}"/>
              </a:ext>
            </a:extLst>
          </p:cNvPr>
          <p:cNvSpPr txBox="1">
            <a:spLocks/>
          </p:cNvSpPr>
          <p:nvPr/>
        </p:nvSpPr>
        <p:spPr>
          <a:xfrm>
            <a:off x="135776" y="114299"/>
            <a:ext cx="4565939" cy="6579801"/>
          </a:xfrm>
          <a:prstGeom prst="rect">
            <a:avLst/>
          </a:pr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txBody>
          <a:bodyPr vert="horz" lIns="180000" tIns="72000" rIns="180000" bIns="72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55E02E3B-1F37-4841-ADF9-0E45F524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270823" y="242982"/>
            <a:ext cx="4310702" cy="126589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6">
            <a:extLst>
              <a:ext uri="{FF2B5EF4-FFF2-40B4-BE49-F238E27FC236}">
                <a16:creationId xmlns:a16="http://schemas.microsoft.com/office/drawing/2014/main" id="{19A3A6AA-B1A2-4890-B2DC-D3347424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V="1">
            <a:off x="263394" y="6452157"/>
            <a:ext cx="4310702" cy="126589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7B17F-F9C4-4BBB-A711-791C26192EB0}"/>
              </a:ext>
            </a:extLst>
          </p:cNvPr>
          <p:cNvSpPr/>
          <p:nvPr/>
        </p:nvSpPr>
        <p:spPr>
          <a:xfrm>
            <a:off x="12056223" y="5410200"/>
            <a:ext cx="135777" cy="13715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1983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8CC2154-A165-4F08-A369-09D7DA7C3497}"/>
              </a:ext>
            </a:extLst>
          </p:cNvPr>
          <p:cNvSpPr/>
          <p:nvPr/>
        </p:nvSpPr>
        <p:spPr>
          <a:xfrm>
            <a:off x="2" y="1"/>
            <a:ext cx="12191998" cy="60277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0DCB89-2B5E-4522-BCBD-7D69B1286D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A33CD-20FC-4D88-84F5-9BAC58AD5F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Background subtraction – Gaussian Mixture Model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A842B4-DAC5-4FFD-A446-EB4368619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74"/>
            <a:ext cx="12191999" cy="1082352"/>
          </a:xfrm>
        </p:spPr>
        <p:txBody>
          <a:bodyPr/>
          <a:lstStyle/>
          <a:p>
            <a:r>
              <a:rPr lang="it-IT" dirty="0"/>
              <a:t>Results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1D6F4A-741D-4935-A0D4-B39C23D7A884}"/>
              </a:ext>
            </a:extLst>
          </p:cNvPr>
          <p:cNvSpPr/>
          <p:nvPr/>
        </p:nvSpPr>
        <p:spPr>
          <a:xfrm>
            <a:off x="9828353" y="6053010"/>
            <a:ext cx="1478750" cy="434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5DD2AE68-465E-4583-9160-85639DBD8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1702965" y="2116127"/>
            <a:ext cx="8749718" cy="126589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0BDDE592-0182-469E-BD07-E63E4F7F0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2964" y="4547695"/>
            <a:ext cx="8749717" cy="11360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EBE7A48-F4BB-4C63-BFDD-43C894111A45}"/>
              </a:ext>
            </a:extLst>
          </p:cNvPr>
          <p:cNvSpPr txBox="1">
            <a:spLocks/>
          </p:cNvSpPr>
          <p:nvPr/>
        </p:nvSpPr>
        <p:spPr>
          <a:xfrm>
            <a:off x="1928117" y="3924383"/>
            <a:ext cx="1620000" cy="631554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/>
              <a:t>Accuracy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C45796D-D6F5-4F4A-866B-C6407DFAE41E}"/>
              </a:ext>
            </a:extLst>
          </p:cNvPr>
          <p:cNvSpPr txBox="1">
            <a:spLocks/>
          </p:cNvSpPr>
          <p:nvPr/>
        </p:nvSpPr>
        <p:spPr>
          <a:xfrm>
            <a:off x="4202896" y="3916141"/>
            <a:ext cx="1620000" cy="631554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/>
              <a:t>Precision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BEBDFD5-D5C1-4835-9CD0-6F0305CB6608}"/>
              </a:ext>
            </a:extLst>
          </p:cNvPr>
          <p:cNvSpPr txBox="1">
            <a:spLocks/>
          </p:cNvSpPr>
          <p:nvPr/>
        </p:nvSpPr>
        <p:spPr>
          <a:xfrm>
            <a:off x="6369106" y="3924383"/>
            <a:ext cx="1620000" cy="631554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/>
              <a:t>Recall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8F7D2B8-990B-4E7C-BB87-08663CA5BD50}"/>
              </a:ext>
            </a:extLst>
          </p:cNvPr>
          <p:cNvSpPr txBox="1">
            <a:spLocks/>
          </p:cNvSpPr>
          <p:nvPr/>
        </p:nvSpPr>
        <p:spPr>
          <a:xfrm>
            <a:off x="8643882" y="3916141"/>
            <a:ext cx="1620000" cy="631554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/>
              <a:t>F1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Placeholder 5">
                <a:extLst>
                  <a:ext uri="{FF2B5EF4-FFF2-40B4-BE49-F238E27FC236}">
                    <a16:creationId xmlns:a16="http://schemas.microsoft.com/office/drawing/2014/main" id="{63C53FA5-76A1-475E-806C-EA188D0FDE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8117" y="3031153"/>
                <a:ext cx="1620000" cy="631554"/>
              </a:xfrm>
              <a:prstGeom prst="rect">
                <a:avLst/>
              </a:prstGeom>
            </p:spPr>
            <p:txBody>
              <a:bodyPr/>
              <a:lstStyle>
                <a:lvl1pPr marL="266700" indent="-2667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Font typeface="Calibri" panose="020F0502020204030204" pitchFamily="34" charset="0"/>
                  <a:buChar char="○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42925" indent="-27622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809625" indent="-2667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76325" indent="-2667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343025" indent="-2667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Text Placeholder 5">
                <a:extLst>
                  <a:ext uri="{FF2B5EF4-FFF2-40B4-BE49-F238E27FC236}">
                    <a16:creationId xmlns:a16="http://schemas.microsoft.com/office/drawing/2014/main" id="{63C53FA5-76A1-475E-806C-EA188D0FD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117" y="3031153"/>
                <a:ext cx="1620000" cy="631554"/>
              </a:xfrm>
              <a:prstGeom prst="rect">
                <a:avLst/>
              </a:prstGeom>
              <a:blipFill>
                <a:blip r:embed="rId2"/>
                <a:stretch>
                  <a:fillRect l="-13534" r="-10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5">
                <a:extLst>
                  <a:ext uri="{FF2B5EF4-FFF2-40B4-BE49-F238E27FC236}">
                    <a16:creationId xmlns:a16="http://schemas.microsoft.com/office/drawing/2014/main" id="{24954C41-75B1-4679-B795-3DAF032D66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02896" y="3031153"/>
                <a:ext cx="1620000" cy="631554"/>
              </a:xfrm>
              <a:prstGeom prst="rect">
                <a:avLst/>
              </a:prstGeom>
            </p:spPr>
            <p:txBody>
              <a:bodyPr/>
              <a:lstStyle>
                <a:lvl1pPr marL="266700" indent="-2667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Font typeface="Calibri" panose="020F0502020204030204" pitchFamily="34" charset="0"/>
                  <a:buChar char="○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42925" indent="-27622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809625" indent="-2667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76325" indent="-2667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343025" indent="-2667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Text Placeholder 5">
                <a:extLst>
                  <a:ext uri="{FF2B5EF4-FFF2-40B4-BE49-F238E27FC236}">
                    <a16:creationId xmlns:a16="http://schemas.microsoft.com/office/drawing/2014/main" id="{24954C41-75B1-4679-B795-3DAF032D6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896" y="3031153"/>
                <a:ext cx="1620000" cy="631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AD798A52-5196-46E1-A382-EFDC0BC00B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69106" y="3031153"/>
                <a:ext cx="1620000" cy="631554"/>
              </a:xfrm>
              <a:prstGeom prst="rect">
                <a:avLst/>
              </a:prstGeom>
            </p:spPr>
            <p:txBody>
              <a:bodyPr/>
              <a:lstStyle>
                <a:lvl1pPr marL="266700" indent="-2667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Font typeface="Calibri" panose="020F0502020204030204" pitchFamily="34" charset="0"/>
                  <a:buChar char="○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42925" indent="-27622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809625" indent="-2667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76325" indent="-2667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343025" indent="-2667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AD798A52-5196-46E1-A382-EFDC0BC00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06" y="3031153"/>
                <a:ext cx="1620000" cy="631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5">
                <a:extLst>
                  <a:ext uri="{FF2B5EF4-FFF2-40B4-BE49-F238E27FC236}">
                    <a16:creationId xmlns:a16="http://schemas.microsoft.com/office/drawing/2014/main" id="{03A98F12-73B6-4CA3-ADAB-88D900BEDE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43882" y="3031153"/>
                <a:ext cx="1620000" cy="631554"/>
              </a:xfrm>
              <a:prstGeom prst="rect">
                <a:avLst/>
              </a:prstGeom>
            </p:spPr>
            <p:txBody>
              <a:bodyPr/>
              <a:lstStyle>
                <a:lvl1pPr marL="266700" indent="-2667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Font typeface="Calibri" panose="020F0502020204030204" pitchFamily="34" charset="0"/>
                  <a:buChar char="○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42925" indent="-27622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809625" indent="-2667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76325" indent="-2667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343025" indent="-2667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𝑃𝑟𝑒𝑐𝑖𝑠𝑖𝑜𝑛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Text Placeholder 5">
                <a:extLst>
                  <a:ext uri="{FF2B5EF4-FFF2-40B4-BE49-F238E27FC236}">
                    <a16:creationId xmlns:a16="http://schemas.microsoft.com/office/drawing/2014/main" id="{03A98F12-73B6-4CA3-ADAB-88D900BED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882" y="3031153"/>
                <a:ext cx="1620000" cy="631554"/>
              </a:xfrm>
              <a:prstGeom prst="rect">
                <a:avLst/>
              </a:prstGeom>
              <a:blipFill>
                <a:blip r:embed="rId5"/>
                <a:stretch>
                  <a:fillRect l="-14286" r="-120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10943A1-F3D9-4E48-BD3E-A1AA56F977A2}"/>
              </a:ext>
            </a:extLst>
          </p:cNvPr>
          <p:cNvSpPr txBox="1">
            <a:spLocks/>
          </p:cNvSpPr>
          <p:nvPr/>
        </p:nvSpPr>
        <p:spPr>
          <a:xfrm>
            <a:off x="484300" y="1293613"/>
            <a:ext cx="5472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Evaluation metrics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4697F8-983E-4761-A2DD-910AD9C24BC6}"/>
              </a:ext>
            </a:extLst>
          </p:cNvPr>
          <p:cNvSpPr/>
          <p:nvPr/>
        </p:nvSpPr>
        <p:spPr>
          <a:xfrm>
            <a:off x="12056223" y="5410200"/>
            <a:ext cx="135777" cy="13715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8769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6B815AC-0BCA-4E76-98F0-151D2A3527A8}"/>
              </a:ext>
            </a:extLst>
          </p:cNvPr>
          <p:cNvSpPr/>
          <p:nvPr/>
        </p:nvSpPr>
        <p:spPr>
          <a:xfrm>
            <a:off x="0" y="0"/>
            <a:ext cx="12191999" cy="60277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0DCB89-2B5E-4522-BCBD-7D69B1286D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A33CD-20FC-4D88-84F5-9BAC58AD5F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Background subtraction – Gaussian Mixture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540DF-9645-46C1-8C00-2FAC15938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45697" y="1454826"/>
            <a:ext cx="5880494" cy="478979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it-IT" sz="1800" dirty="0"/>
              <a:t>Average results:</a:t>
            </a:r>
          </a:p>
          <a:p>
            <a:pPr>
              <a:lnSpc>
                <a:spcPct val="100000"/>
              </a:lnSpc>
            </a:pPr>
            <a:endParaRPr lang="it-IT" sz="1800" dirty="0"/>
          </a:p>
          <a:p>
            <a:pPr>
              <a:lnSpc>
                <a:spcPct val="100000"/>
              </a:lnSpc>
            </a:pPr>
            <a:endParaRPr lang="it-IT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A842B4-DAC5-4FFD-A446-EB4368619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7373" y="151275"/>
            <a:ext cx="3924376" cy="843260"/>
          </a:xfrm>
        </p:spPr>
        <p:txBody>
          <a:bodyPr/>
          <a:lstStyle/>
          <a:p>
            <a:r>
              <a:rPr lang="it-IT" dirty="0"/>
              <a:t>Results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1D6F4A-741D-4935-A0D4-B39C23D7A884}"/>
              </a:ext>
            </a:extLst>
          </p:cNvPr>
          <p:cNvSpPr/>
          <p:nvPr/>
        </p:nvSpPr>
        <p:spPr>
          <a:xfrm>
            <a:off x="9828353" y="6053010"/>
            <a:ext cx="1478750" cy="434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C7F43AB7-B8A2-4DC5-A0A6-D6A6BD4D8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22" y="151275"/>
            <a:ext cx="5127053" cy="2888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4D8218B-0198-4F02-9498-D91E6F11E59D}"/>
              </a:ext>
            </a:extLst>
          </p:cNvPr>
          <p:cNvSpPr txBox="1"/>
          <p:nvPr/>
        </p:nvSpPr>
        <p:spPr>
          <a:xfrm>
            <a:off x="150997" y="3070885"/>
            <a:ext cx="5143704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GROUND-TRUTH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68DF2B-B0C6-41DC-BF38-D81CC51ACA38}"/>
              </a:ext>
            </a:extLst>
          </p:cNvPr>
          <p:cNvSpPr txBox="1"/>
          <p:nvPr/>
        </p:nvSpPr>
        <p:spPr>
          <a:xfrm>
            <a:off x="150997" y="6301429"/>
            <a:ext cx="5143704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MODEL IDENTIFIED</a:t>
            </a:r>
          </a:p>
        </p:txBody>
      </p:sp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AC88B313-A96E-438E-A561-1DA2E20D7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97" y="3395237"/>
            <a:ext cx="5143704" cy="288396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D76234B-53F6-452D-A3A0-C077203F30D3}"/>
              </a:ext>
            </a:extLst>
          </p:cNvPr>
          <p:cNvSpPr/>
          <p:nvPr/>
        </p:nvSpPr>
        <p:spPr>
          <a:xfrm>
            <a:off x="12056223" y="5410200"/>
            <a:ext cx="135777" cy="13715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9FE33EF1-AD7D-43DC-ADF0-555020EC1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333484"/>
              </p:ext>
            </p:extLst>
          </p:nvPr>
        </p:nvGraphicFramePr>
        <p:xfrm>
          <a:off x="5875078" y="2104840"/>
          <a:ext cx="4692651" cy="2295886"/>
        </p:xfrm>
        <a:graphic>
          <a:graphicData uri="http://schemas.openxmlformats.org/drawingml/2006/table">
            <a:tbl>
              <a:tblPr firstCol="1">
                <a:tableStyleId>{2D5ABB26-0587-4C30-8999-92F81FD0307C}</a:tableStyleId>
              </a:tblPr>
              <a:tblGrid>
                <a:gridCol w="1564217">
                  <a:extLst>
                    <a:ext uri="{9D8B030D-6E8A-4147-A177-3AD203B41FA5}">
                      <a16:colId xmlns:a16="http://schemas.microsoft.com/office/drawing/2014/main" val="1889204428"/>
                    </a:ext>
                  </a:extLst>
                </a:gridCol>
                <a:gridCol w="1564217">
                  <a:extLst>
                    <a:ext uri="{9D8B030D-6E8A-4147-A177-3AD203B41FA5}">
                      <a16:colId xmlns:a16="http://schemas.microsoft.com/office/drawing/2014/main" val="1658579245"/>
                    </a:ext>
                  </a:extLst>
                </a:gridCol>
                <a:gridCol w="1564217">
                  <a:extLst>
                    <a:ext uri="{9D8B030D-6E8A-4147-A177-3AD203B41FA5}">
                      <a16:colId xmlns:a16="http://schemas.microsoft.com/office/drawing/2014/main" val="3031233753"/>
                    </a:ext>
                  </a:extLst>
                </a:gridCol>
              </a:tblGrid>
              <a:tr h="33902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b="1" dirty="0"/>
                        <a:t>Accuracy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/>
                        <a:t>98,72 %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/>
                        <a:t>97,82 %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191236"/>
                  </a:ext>
                </a:extLst>
              </a:tr>
              <a:tr h="57754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b="1" dirty="0"/>
                        <a:t>Precision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/>
                        <a:t>85,64 %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/>
                        <a:t>41,02 %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833615"/>
                  </a:ext>
                </a:extLst>
              </a:tr>
              <a:tr h="57754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b="1" dirty="0"/>
                        <a:t>Recall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/>
                        <a:t>63,82 %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/>
                        <a:t>47,78 %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822201"/>
                  </a:ext>
                </a:extLst>
              </a:tr>
              <a:tr h="57754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b="1" dirty="0"/>
                        <a:t>F1-score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/>
                        <a:t>72,42 %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/>
                        <a:t>52,05 %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01230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268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E1FE000-AB02-4A6D-A4DE-1F8636D0C48B}"/>
              </a:ext>
            </a:extLst>
          </p:cNvPr>
          <p:cNvSpPr/>
          <p:nvPr/>
        </p:nvSpPr>
        <p:spPr>
          <a:xfrm>
            <a:off x="0" y="0"/>
            <a:ext cx="12191999" cy="60277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0DCB89-2B5E-4522-BCBD-7D69B1286D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A33CD-20FC-4D88-84F5-9BAC58AD5F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Background subtraction – Gaussian Mixture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540DF-9645-46C1-8C00-2FAC15938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8019" y="1562238"/>
            <a:ext cx="5010225" cy="4284668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it-IT" sz="1800" dirty="0"/>
              <a:t>Check pixel per pixel differences between the two images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it-IT" sz="1800" dirty="0"/>
              <a:t>Use a little threshold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it-IT" sz="1800" dirty="0"/>
              <a:t>Results: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Day and night scenario: &gt; 95%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Transition scenario: High unstable</a:t>
            </a:r>
          </a:p>
          <a:p>
            <a:pPr>
              <a:lnSpc>
                <a:spcPct val="100000"/>
              </a:lnSpc>
            </a:pPr>
            <a:endParaRPr lang="it-IT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A842B4-DAC5-4FFD-A446-EB4368619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020" y="163899"/>
            <a:ext cx="3659356" cy="843260"/>
          </a:xfrm>
        </p:spPr>
        <p:txBody>
          <a:bodyPr/>
          <a:lstStyle/>
          <a:p>
            <a:r>
              <a:rPr lang="it-IT" dirty="0"/>
              <a:t>Results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1D6F4A-741D-4935-A0D4-B39C23D7A884}"/>
              </a:ext>
            </a:extLst>
          </p:cNvPr>
          <p:cNvSpPr/>
          <p:nvPr/>
        </p:nvSpPr>
        <p:spPr>
          <a:xfrm>
            <a:off x="9828353" y="6053010"/>
            <a:ext cx="1478750" cy="434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380C75-1369-4E83-AA1F-9E07D696A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48" t="15833" r="71111" b="51107"/>
          <a:stretch/>
        </p:blipFill>
        <p:spPr>
          <a:xfrm>
            <a:off x="158857" y="3355184"/>
            <a:ext cx="5489468" cy="28163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81EE90-96F4-49F2-B5A5-07D79D428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11" t="56296" r="71164" b="11260"/>
          <a:stretch/>
        </p:blipFill>
        <p:spPr>
          <a:xfrm>
            <a:off x="164276" y="154050"/>
            <a:ext cx="5489467" cy="28163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056FA1-F654-44F2-AF15-142DA8351F90}"/>
              </a:ext>
            </a:extLst>
          </p:cNvPr>
          <p:cNvSpPr txBox="1"/>
          <p:nvPr/>
        </p:nvSpPr>
        <p:spPr>
          <a:xfrm>
            <a:off x="158858" y="6190860"/>
            <a:ext cx="5489468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ORIGINAL FRAME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5E90C5-634B-44FF-94B2-2B1C842EAAC0}"/>
              </a:ext>
            </a:extLst>
          </p:cNvPr>
          <p:cNvSpPr txBox="1"/>
          <p:nvPr/>
        </p:nvSpPr>
        <p:spPr>
          <a:xfrm>
            <a:off x="158857" y="2985691"/>
            <a:ext cx="5489468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BACKGROUND DETECTED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54C393-4325-4108-861F-7EF5F819F14F}"/>
              </a:ext>
            </a:extLst>
          </p:cNvPr>
          <p:cNvSpPr/>
          <p:nvPr/>
        </p:nvSpPr>
        <p:spPr>
          <a:xfrm>
            <a:off x="12056223" y="5410200"/>
            <a:ext cx="135777" cy="13715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1799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07CA0-9FFC-4B15-9482-71EE3043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0028" y="412712"/>
            <a:ext cx="6766665" cy="432000"/>
          </a:xfrm>
        </p:spPr>
        <p:txBody>
          <a:bodyPr/>
          <a:lstStyle/>
          <a:p>
            <a:r>
              <a:rPr lang="it-IT" dirty="0"/>
              <a:t>GMM 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925D9-7000-4099-864A-CD90622FDC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Background subtraction – Gaussian Mixture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F9C63-4269-4D99-869F-647A661EE2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156DEA-AF65-4405-B9CF-654EC5610B19}"/>
              </a:ext>
            </a:extLst>
          </p:cNvPr>
          <p:cNvSpPr/>
          <p:nvPr/>
        </p:nvSpPr>
        <p:spPr>
          <a:xfrm>
            <a:off x="9787812" y="5962261"/>
            <a:ext cx="1478750" cy="525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Picture Placeholder 17">
            <a:extLst>
              <a:ext uri="{FF2B5EF4-FFF2-40B4-BE49-F238E27FC236}">
                <a16:creationId xmlns:a16="http://schemas.microsoft.com/office/drawing/2014/main" id="{E84201C8-0C63-4F71-9850-4517AEB6B1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rcRect l="31391" t="532" r="11689" b="12407"/>
          <a:stretch/>
        </p:blipFill>
        <p:spPr>
          <a:xfrm>
            <a:off x="169710" y="142240"/>
            <a:ext cx="4605739" cy="6551861"/>
          </a:xfrm>
          <a:prstGeom prst="rect">
            <a:avLst/>
          </a:prstGeom>
        </p:spPr>
      </p:pic>
      <p:grpSp>
        <p:nvGrpSpPr>
          <p:cNvPr id="7" name="Group 6" descr="Picture Placeholder">
            <a:extLst>
              <a:ext uri="{FF2B5EF4-FFF2-40B4-BE49-F238E27FC236}">
                <a16:creationId xmlns:a16="http://schemas.microsoft.com/office/drawing/2014/main" id="{48FEABF6-6AA4-46B6-A4FE-A7A6D526C954}"/>
              </a:ext>
            </a:extLst>
          </p:cNvPr>
          <p:cNvGrpSpPr/>
          <p:nvPr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2E3A5078-BB81-44D0-8619-67A957C8C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67BD335E-B7F7-4718-BC5A-1EF89F9C4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itle 21">
            <a:extLst>
              <a:ext uri="{FF2B5EF4-FFF2-40B4-BE49-F238E27FC236}">
                <a16:creationId xmlns:a16="http://schemas.microsoft.com/office/drawing/2014/main" id="{04A56A14-B6E5-4E39-9C7E-72CCE9F39C5C}"/>
              </a:ext>
            </a:extLst>
          </p:cNvPr>
          <p:cNvSpPr txBox="1">
            <a:spLocks/>
          </p:cNvSpPr>
          <p:nvPr/>
        </p:nvSpPr>
        <p:spPr>
          <a:xfrm>
            <a:off x="181129" y="153069"/>
            <a:ext cx="4605739" cy="6530202"/>
          </a:xfrm>
          <a:prstGeom prst="rect">
            <a:avLst/>
          </a:pr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txBody>
          <a:bodyPr vert="horz" lIns="180000" tIns="72000" rIns="180000" bIns="72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54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CE3FED-692B-42BF-9F8D-9F72FB6507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Background subtraction – Gaussian Mixture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5969A-717B-4229-B6C7-98AB0ABDD5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20</a:t>
            </a:fld>
            <a:endParaRPr lang="en-US" noProof="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6C7C419-E479-4905-991D-8C0BC0884C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06" t="48677" r="71089" b="15548"/>
          <a:stretch/>
        </p:blipFill>
        <p:spPr>
          <a:xfrm>
            <a:off x="179926" y="266031"/>
            <a:ext cx="5492494" cy="305555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8E577EC-6643-4466-A16A-21AEDC16CE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33" t="49869" r="71444" b="15037"/>
          <a:stretch/>
        </p:blipFill>
        <p:spPr>
          <a:xfrm>
            <a:off x="179926" y="3359682"/>
            <a:ext cx="5492494" cy="3055551"/>
          </a:xfrm>
          <a:prstGeom prst="rect">
            <a:avLst/>
          </a:prstGeom>
        </p:spPr>
      </p:pic>
      <p:sp>
        <p:nvSpPr>
          <p:cNvPr id="30" name="Title 4">
            <a:extLst>
              <a:ext uri="{FF2B5EF4-FFF2-40B4-BE49-F238E27FC236}">
                <a16:creationId xmlns:a16="http://schemas.microsoft.com/office/drawing/2014/main" id="{B2A1EDEA-5551-4E12-915A-F22004608CE0}"/>
              </a:ext>
            </a:extLst>
          </p:cNvPr>
          <p:cNvSpPr txBox="1">
            <a:spLocks/>
          </p:cNvSpPr>
          <p:nvPr/>
        </p:nvSpPr>
        <p:spPr>
          <a:xfrm>
            <a:off x="6003093" y="163899"/>
            <a:ext cx="12191999" cy="108235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Results analysis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48375E57-BE31-4F7C-A9BB-6BDA6B0E620F}"/>
              </a:ext>
            </a:extLst>
          </p:cNvPr>
          <p:cNvSpPr txBox="1">
            <a:spLocks/>
          </p:cNvSpPr>
          <p:nvPr/>
        </p:nvSpPr>
        <p:spPr>
          <a:xfrm>
            <a:off x="6003093" y="1246251"/>
            <a:ext cx="5807907" cy="135504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it-IT" dirty="0"/>
              <a:t>From detected background and original frame extract a matrix made up by differences</a:t>
            </a:r>
          </a:p>
          <a:p>
            <a:pPr>
              <a:lnSpc>
                <a:spcPct val="200000"/>
              </a:lnSpc>
            </a:pPr>
            <a:r>
              <a:rPr lang="it-IT" dirty="0"/>
              <a:t>Create an image starting from this matrix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B8FBCA-A76A-4CDC-8C0E-D0E219F0FCEA}"/>
              </a:ext>
            </a:extLst>
          </p:cNvPr>
          <p:cNvSpPr/>
          <p:nvPr/>
        </p:nvSpPr>
        <p:spPr>
          <a:xfrm>
            <a:off x="9828353" y="6053010"/>
            <a:ext cx="1478750" cy="434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908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26BCC204-42D7-4F58-B6DF-AB0501ACD7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0943" t="11379" r="8249" b="7813"/>
          <a:stretch>
            <a:fillRect/>
          </a:stretch>
        </p:blipFill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</p:pic>
      <p:sp>
        <p:nvSpPr>
          <p:cNvPr id="12" name="Title 21">
            <a:extLst>
              <a:ext uri="{FF2B5EF4-FFF2-40B4-BE49-F238E27FC236}">
                <a16:creationId xmlns:a16="http://schemas.microsoft.com/office/drawing/2014/main" id="{5461BDE3-CC9A-4CDE-ABE7-D368F5AB2C2F}"/>
              </a:ext>
            </a:extLst>
          </p:cNvPr>
          <p:cNvSpPr txBox="1">
            <a:spLocks/>
          </p:cNvSpPr>
          <p:nvPr/>
        </p:nvSpPr>
        <p:spPr>
          <a:xfrm>
            <a:off x="-14524" y="-1"/>
            <a:ext cx="12221048" cy="685800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txBody>
          <a:bodyPr vert="horz" lIns="180000" tIns="72000" rIns="180000" bIns="72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itle 21">
            <a:extLst>
              <a:ext uri="{FF2B5EF4-FFF2-40B4-BE49-F238E27FC236}">
                <a16:creationId xmlns:a16="http://schemas.microsoft.com/office/drawing/2014/main" id="{2F81EE74-6146-4FD5-BAB2-7E70C9295BFF}"/>
              </a:ext>
            </a:extLst>
          </p:cNvPr>
          <p:cNvSpPr txBox="1">
            <a:spLocks/>
          </p:cNvSpPr>
          <p:nvPr/>
        </p:nvSpPr>
        <p:spPr>
          <a:xfrm>
            <a:off x="-29048" y="0"/>
            <a:ext cx="5185248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txBody>
          <a:bodyPr vert="horz" lIns="180000" tIns="72000" rIns="180000" bIns="72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624720B-51E1-474D-90C6-CD74ED1DA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110" name="Rectangle 6">
              <a:extLst>
                <a:ext uri="{FF2B5EF4-FFF2-40B4-BE49-F238E27FC236}">
                  <a16:creationId xmlns:a16="http://schemas.microsoft.com/office/drawing/2014/main" id="{E4561AC7-2339-461B-BFF9-BEBEF6097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6">
              <a:extLst>
                <a:ext uri="{FF2B5EF4-FFF2-40B4-BE49-F238E27FC236}">
                  <a16:creationId xmlns:a16="http://schemas.microsoft.com/office/drawing/2014/main" id="{6FFCCB15-66C7-4E86-BF09-14C5B156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 descr="Logo Placeholder">
            <a:extLst>
              <a:ext uri="{FF2B5EF4-FFF2-40B4-BE49-F238E27FC236}">
                <a16:creationId xmlns:a16="http://schemas.microsoft.com/office/drawing/2014/main" id="{15BDFF4F-F29E-432C-8919-538354CC3582}"/>
              </a:ext>
            </a:extLst>
          </p:cNvPr>
          <p:cNvGrpSpPr/>
          <p:nvPr/>
        </p:nvGrpSpPr>
        <p:grpSpPr>
          <a:xfrm>
            <a:off x="250306" y="5959303"/>
            <a:ext cx="1746273" cy="594037"/>
            <a:chOff x="2087087" y="2034539"/>
            <a:chExt cx="2173095" cy="52322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C906931-C069-4BF7-9D34-6BD0A441F1D0}"/>
                </a:ext>
              </a:extLst>
            </p:cNvPr>
            <p:cNvSpPr/>
            <p:nvPr/>
          </p:nvSpPr>
          <p:spPr>
            <a:xfrm>
              <a:off x="2087087" y="2034539"/>
              <a:ext cx="2173095" cy="523220"/>
            </a:xfrm>
            <a:prstGeom prst="rect">
              <a:avLst/>
            </a:prstGeom>
            <a:solidFill>
              <a:schemeClr val="tx1">
                <a:alpha val="46000"/>
              </a:schemeClr>
            </a:solidFill>
          </p:spPr>
          <p:txBody>
            <a:bodyPr wrap="none" anchor="ctr">
              <a:no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+mj-lt"/>
                </a:rPr>
                <a:t>Andrea Mazzeo</a:t>
              </a:r>
            </a:p>
            <a:p>
              <a:r>
                <a:rPr lang="en-US" sz="1400" b="1" dirty="0">
                  <a:solidFill>
                    <a:schemeClr val="bg1"/>
                  </a:solidFill>
                  <a:latin typeface="+mj-lt"/>
                </a:rPr>
                <a:t>Daniele </a:t>
              </a:r>
              <a:r>
                <a:rPr lang="en-US" sz="1400" b="1" dirty="0" err="1">
                  <a:solidFill>
                    <a:schemeClr val="bg1"/>
                  </a:solidFill>
                  <a:latin typeface="+mj-lt"/>
                </a:rPr>
                <a:t>Moltisanti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FA7AA601-65CC-44E2-A893-84390726E282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2" name="Title 21">
            <a:extLst>
              <a:ext uri="{FF2B5EF4-FFF2-40B4-BE49-F238E27FC236}">
                <a16:creationId xmlns:a16="http://schemas.microsoft.com/office/drawing/2014/main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0" y="4438285"/>
            <a:ext cx="4860000" cy="1414737"/>
          </a:xfrm>
          <a:solidFill>
            <a:schemeClr val="bg1">
              <a:alpha val="85000"/>
            </a:schemeClr>
          </a:solidFill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267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925D9-7000-4099-864A-CD90622FDC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Background subtraction – Gaussian Mixture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F9C63-4269-4D99-869F-647A661EE2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156DEA-AF65-4405-B9CF-654EC5610B19}"/>
              </a:ext>
            </a:extLst>
          </p:cNvPr>
          <p:cNvSpPr/>
          <p:nvPr/>
        </p:nvSpPr>
        <p:spPr>
          <a:xfrm>
            <a:off x="9787812" y="5962261"/>
            <a:ext cx="1478750" cy="525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Picture Placeholder 17">
            <a:extLst>
              <a:ext uri="{FF2B5EF4-FFF2-40B4-BE49-F238E27FC236}">
                <a16:creationId xmlns:a16="http://schemas.microsoft.com/office/drawing/2014/main" id="{029EA172-8AFC-4D48-B54B-99DBC07B5A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rcRect l="31391" t="532" r="11689" b="12407"/>
          <a:stretch/>
        </p:blipFill>
        <p:spPr>
          <a:xfrm>
            <a:off x="169710" y="142240"/>
            <a:ext cx="4605739" cy="6551861"/>
          </a:xfrm>
          <a:prstGeom prst="rect">
            <a:avLst/>
          </a:prstGeom>
        </p:spPr>
      </p:pic>
      <p:grpSp>
        <p:nvGrpSpPr>
          <p:cNvPr id="7" name="Group 6" descr="Picture Placeholder">
            <a:extLst>
              <a:ext uri="{FF2B5EF4-FFF2-40B4-BE49-F238E27FC236}">
                <a16:creationId xmlns:a16="http://schemas.microsoft.com/office/drawing/2014/main" id="{4F1CC920-C1F4-4B52-B6AA-9AF8F16AB92A}"/>
              </a:ext>
            </a:extLst>
          </p:cNvPr>
          <p:cNvGrpSpPr/>
          <p:nvPr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9185D692-B9FB-447F-ADCC-6EB8F71E8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5A7B19A1-B864-4EC1-97E9-6B81C8D83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itle 21">
            <a:extLst>
              <a:ext uri="{FF2B5EF4-FFF2-40B4-BE49-F238E27FC236}">
                <a16:creationId xmlns:a16="http://schemas.microsoft.com/office/drawing/2014/main" id="{9A1C6E6C-6D06-4F5C-9DDE-176EFBC58B43}"/>
              </a:ext>
            </a:extLst>
          </p:cNvPr>
          <p:cNvSpPr txBox="1">
            <a:spLocks/>
          </p:cNvSpPr>
          <p:nvPr/>
        </p:nvSpPr>
        <p:spPr>
          <a:xfrm>
            <a:off x="181129" y="153069"/>
            <a:ext cx="4605739" cy="6530202"/>
          </a:xfrm>
          <a:prstGeom prst="rect">
            <a:avLst/>
          </a:pr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txBody>
          <a:bodyPr vert="horz" lIns="180000" tIns="72000" rIns="180000" bIns="72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61364BD-979C-4944-AD8C-E11B20D40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0028" y="412712"/>
            <a:ext cx="6766665" cy="432000"/>
          </a:xfrm>
        </p:spPr>
        <p:txBody>
          <a:bodyPr/>
          <a:lstStyle/>
          <a:p>
            <a:r>
              <a:rPr lang="it-IT" dirty="0"/>
              <a:t>Towards our implementation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EBB705-8BCF-4831-8374-7B64CBE53159}"/>
              </a:ext>
            </a:extLst>
          </p:cNvPr>
          <p:cNvSpPr/>
          <p:nvPr/>
        </p:nvSpPr>
        <p:spPr>
          <a:xfrm>
            <a:off x="5180028" y="1187494"/>
            <a:ext cx="6096000" cy="30839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000" dirty="0"/>
              <a:t>Two parameters usefull:</a:t>
            </a:r>
          </a:p>
          <a:p>
            <a:endParaRPr lang="it-IT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000" dirty="0"/>
              <a:t>Threshold</a:t>
            </a:r>
          </a:p>
          <a:p>
            <a:pPr lvl="1">
              <a:lnSpc>
                <a:spcPct val="200000"/>
              </a:lnSpc>
            </a:pPr>
            <a:r>
              <a:rPr lang="it-IT" sz="2000" dirty="0"/>
              <a:t>Allows to manage the foreground detected.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000" dirty="0"/>
              <a:t>Learning rate</a:t>
            </a:r>
          </a:p>
          <a:p>
            <a:pPr lvl="1">
              <a:lnSpc>
                <a:spcPct val="200000"/>
              </a:lnSpc>
            </a:pPr>
            <a:r>
              <a:rPr lang="it-IT" sz="2000" dirty="0"/>
              <a:t>Allows to manage the learning capability.</a:t>
            </a:r>
          </a:p>
        </p:txBody>
      </p:sp>
    </p:spTree>
    <p:extLst>
      <p:ext uri="{BB962C8B-B14F-4D97-AF65-F5344CB8AC3E}">
        <p14:creationId xmlns:p14="http://schemas.microsoft.com/office/powerpoint/2010/main" val="405564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925D9-7000-4099-864A-CD90622FDC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Background subtraction – Gaussian Mixture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F9C63-4269-4D99-869F-647A661EE2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156DEA-AF65-4405-B9CF-654EC5610B19}"/>
              </a:ext>
            </a:extLst>
          </p:cNvPr>
          <p:cNvSpPr/>
          <p:nvPr/>
        </p:nvSpPr>
        <p:spPr>
          <a:xfrm>
            <a:off x="9787812" y="5962261"/>
            <a:ext cx="1478750" cy="525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2C5C877-9C47-419D-8CF1-795980EC710C}"/>
              </a:ext>
            </a:extLst>
          </p:cNvPr>
          <p:cNvSpPr txBox="1">
            <a:spLocks/>
          </p:cNvSpPr>
          <p:nvPr/>
        </p:nvSpPr>
        <p:spPr>
          <a:xfrm>
            <a:off x="462279" y="1309925"/>
            <a:ext cx="4074161" cy="4238149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it-IT" sz="2000" b="1" dirty="0"/>
              <a:t>THRESHOLD VALUE = 20</a:t>
            </a:r>
            <a:endParaRPr lang="it-IT" dirty="0"/>
          </a:p>
          <a:p>
            <a:pPr>
              <a:lnSpc>
                <a:spcPct val="250000"/>
              </a:lnSpc>
            </a:pPr>
            <a:r>
              <a:rPr lang="it-IT" dirty="0"/>
              <a:t>Never used, due to its instability</a:t>
            </a:r>
          </a:p>
          <a:p>
            <a:pPr>
              <a:lnSpc>
                <a:spcPct val="250000"/>
              </a:lnSpc>
            </a:pPr>
            <a:r>
              <a:rPr lang="it-IT" dirty="0"/>
              <a:t>Result few accurate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03AF9E3E-5DDE-49AE-9E8C-075AF6C34562}"/>
              </a:ext>
            </a:extLst>
          </p:cNvPr>
          <p:cNvSpPr txBox="1">
            <a:spLocks/>
          </p:cNvSpPr>
          <p:nvPr/>
        </p:nvSpPr>
        <p:spPr>
          <a:xfrm>
            <a:off x="462279" y="284480"/>
            <a:ext cx="4074161" cy="7924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Threshold example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DD17A0A-CA6F-40C5-A686-CAEC40EFBF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265" r="14265"/>
          <a:stretch>
            <a:fillRect/>
          </a:stretch>
        </p:blipFill>
        <p:spPr>
          <a:xfrm>
            <a:off x="4654868" y="1309925"/>
            <a:ext cx="7291825" cy="423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31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925D9-7000-4099-864A-CD90622FDC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Background subtraction – Gaussian Mixture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F9C63-4269-4D99-869F-647A661EE2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156DEA-AF65-4405-B9CF-654EC5610B19}"/>
              </a:ext>
            </a:extLst>
          </p:cNvPr>
          <p:cNvSpPr/>
          <p:nvPr/>
        </p:nvSpPr>
        <p:spPr>
          <a:xfrm>
            <a:off x="9787812" y="5962261"/>
            <a:ext cx="1478750" cy="525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837E10C-3435-45FE-9D75-6CC867314059}"/>
              </a:ext>
            </a:extLst>
          </p:cNvPr>
          <p:cNvSpPr txBox="1">
            <a:spLocks/>
          </p:cNvSpPr>
          <p:nvPr/>
        </p:nvSpPr>
        <p:spPr>
          <a:xfrm>
            <a:off x="462279" y="1309925"/>
            <a:ext cx="4074161" cy="4238149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it-IT" sz="2000" b="1" dirty="0"/>
              <a:t>THRESHOLD VALUE = 70</a:t>
            </a:r>
          </a:p>
          <a:p>
            <a:pPr>
              <a:lnSpc>
                <a:spcPct val="200000"/>
              </a:lnSpc>
            </a:pPr>
            <a:r>
              <a:rPr lang="it-IT" sz="1800" dirty="0"/>
              <a:t>Foreg</a:t>
            </a:r>
            <a:r>
              <a:rPr lang="it-IT" dirty="0"/>
              <a:t>round detected highly accurated </a:t>
            </a:r>
            <a:endParaRPr lang="it-IT" sz="1800" dirty="0"/>
          </a:p>
          <a:p>
            <a:pPr>
              <a:lnSpc>
                <a:spcPct val="200000"/>
              </a:lnSpc>
            </a:pPr>
            <a:r>
              <a:rPr lang="it-IT" dirty="0"/>
              <a:t>Subject to instability</a:t>
            </a:r>
            <a:endParaRPr lang="it-IT" sz="1800" dirty="0"/>
          </a:p>
          <a:p>
            <a:pPr>
              <a:lnSpc>
                <a:spcPct val="200000"/>
              </a:lnSpc>
            </a:pPr>
            <a:r>
              <a:rPr lang="it-IT" dirty="0"/>
              <a:t>Default value of OpenCV function</a:t>
            </a:r>
          </a:p>
          <a:p>
            <a:pPr>
              <a:lnSpc>
                <a:spcPct val="200000"/>
              </a:lnSpc>
            </a:pPr>
            <a:r>
              <a:rPr lang="it-IT" dirty="0"/>
              <a:t>Used in daily scenario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FFF3888E-213A-45E6-8CC6-EFF337798DF1}"/>
              </a:ext>
            </a:extLst>
          </p:cNvPr>
          <p:cNvSpPr txBox="1">
            <a:spLocks/>
          </p:cNvSpPr>
          <p:nvPr/>
        </p:nvSpPr>
        <p:spPr>
          <a:xfrm>
            <a:off x="462279" y="284480"/>
            <a:ext cx="4074161" cy="7924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Threshold example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90A0D4F-1544-45C9-96E7-2A3C616E1C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265" r="14265"/>
          <a:stretch>
            <a:fillRect/>
          </a:stretch>
        </p:blipFill>
        <p:spPr>
          <a:xfrm>
            <a:off x="4654868" y="1309925"/>
            <a:ext cx="7291825" cy="423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5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925D9-7000-4099-864A-CD90622FDC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Background subtraction – Gaussian Mixture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F9C63-4269-4D99-869F-647A661EE2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156DEA-AF65-4405-B9CF-654EC5610B19}"/>
              </a:ext>
            </a:extLst>
          </p:cNvPr>
          <p:cNvSpPr/>
          <p:nvPr/>
        </p:nvSpPr>
        <p:spPr>
          <a:xfrm>
            <a:off x="9787812" y="5962261"/>
            <a:ext cx="1478750" cy="525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72E126B-A252-4D79-AC10-C3026D68A5B5}"/>
              </a:ext>
            </a:extLst>
          </p:cNvPr>
          <p:cNvSpPr txBox="1">
            <a:spLocks/>
          </p:cNvSpPr>
          <p:nvPr/>
        </p:nvSpPr>
        <p:spPr>
          <a:xfrm>
            <a:off x="462279" y="1309925"/>
            <a:ext cx="4074161" cy="4238149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it-IT" sz="2000" b="1" dirty="0"/>
              <a:t>THRESHOLD VALUE = 140</a:t>
            </a:r>
          </a:p>
          <a:p>
            <a:pPr>
              <a:lnSpc>
                <a:spcPct val="200000"/>
              </a:lnSpc>
            </a:pPr>
            <a:r>
              <a:rPr lang="it-IT" dirty="0"/>
              <a:t>More stability</a:t>
            </a:r>
          </a:p>
          <a:p>
            <a:pPr>
              <a:lnSpc>
                <a:spcPct val="200000"/>
              </a:lnSpc>
            </a:pPr>
            <a:r>
              <a:rPr lang="it-IT" dirty="0"/>
              <a:t>Allows to reduce lights effects</a:t>
            </a:r>
          </a:p>
          <a:p>
            <a:pPr>
              <a:lnSpc>
                <a:spcPct val="200000"/>
              </a:lnSpc>
            </a:pPr>
            <a:r>
              <a:rPr lang="it-IT" dirty="0"/>
              <a:t>Less realistic foreground detection</a:t>
            </a:r>
          </a:p>
          <a:p>
            <a:pPr>
              <a:lnSpc>
                <a:spcPct val="200000"/>
              </a:lnSpc>
            </a:pPr>
            <a:r>
              <a:rPr lang="it-IT" dirty="0"/>
              <a:t>Used in night scenario	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52E210E-5E10-4D51-9BF5-B2AA078674E9}"/>
              </a:ext>
            </a:extLst>
          </p:cNvPr>
          <p:cNvSpPr txBox="1">
            <a:spLocks/>
          </p:cNvSpPr>
          <p:nvPr/>
        </p:nvSpPr>
        <p:spPr>
          <a:xfrm>
            <a:off x="462279" y="284480"/>
            <a:ext cx="4074161" cy="7924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Threshold example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CA310CB-6A49-47D9-88C6-33FDEF10B8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265" r="14265"/>
          <a:stretch>
            <a:fillRect/>
          </a:stretch>
        </p:blipFill>
        <p:spPr>
          <a:xfrm>
            <a:off x="4654868" y="1309924"/>
            <a:ext cx="7291825" cy="423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925D9-7000-4099-864A-CD90622FDC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Background subtraction – Gaussian Mixture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F9C63-4269-4D99-869F-647A661EE2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156DEA-AF65-4405-B9CF-654EC5610B19}"/>
              </a:ext>
            </a:extLst>
          </p:cNvPr>
          <p:cNvSpPr/>
          <p:nvPr/>
        </p:nvSpPr>
        <p:spPr>
          <a:xfrm>
            <a:off x="9787812" y="5962261"/>
            <a:ext cx="1478750" cy="525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1F8D8F2-FA66-458E-92D0-4B870FCCFBAA}"/>
              </a:ext>
            </a:extLst>
          </p:cNvPr>
          <p:cNvSpPr txBox="1">
            <a:spLocks/>
          </p:cNvSpPr>
          <p:nvPr/>
        </p:nvSpPr>
        <p:spPr>
          <a:xfrm>
            <a:off x="6033334" y="1202361"/>
            <a:ext cx="4389121" cy="4238149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it-IT" sz="2000" b="1" dirty="0"/>
              <a:t>LEARNING RATE VALUE = 0,001</a:t>
            </a:r>
          </a:p>
          <a:p>
            <a:pPr>
              <a:lnSpc>
                <a:spcPct val="200000"/>
              </a:lnSpc>
            </a:pPr>
            <a:r>
              <a:rPr lang="it-IT" dirty="0"/>
              <a:t>Learning too slow</a:t>
            </a:r>
          </a:p>
          <a:p>
            <a:pPr>
              <a:lnSpc>
                <a:spcPct val="200000"/>
              </a:lnSpc>
            </a:pPr>
            <a:r>
              <a:rPr lang="it-IT" dirty="0"/>
              <a:t>Never used	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A33A0312-5FE3-4CF7-A7DB-3B713F1A1A2E}"/>
              </a:ext>
            </a:extLst>
          </p:cNvPr>
          <p:cNvSpPr txBox="1">
            <a:spLocks/>
          </p:cNvSpPr>
          <p:nvPr/>
        </p:nvSpPr>
        <p:spPr>
          <a:xfrm>
            <a:off x="6033334" y="189329"/>
            <a:ext cx="5171441" cy="7924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Learning rate 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2075E4-8597-48EA-883A-EF835A21A0A2}"/>
              </a:ext>
            </a:extLst>
          </p:cNvPr>
          <p:cNvSpPr/>
          <p:nvPr/>
        </p:nvSpPr>
        <p:spPr>
          <a:xfrm>
            <a:off x="9726025" y="5979683"/>
            <a:ext cx="1478750" cy="525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 descr="A sign on the side of a road&#10;&#10;Description automatically generated">
            <a:extLst>
              <a:ext uri="{FF2B5EF4-FFF2-40B4-BE49-F238E27FC236}">
                <a16:creationId xmlns:a16="http://schemas.microsoft.com/office/drawing/2014/main" id="{E20A5AE8-634B-4A91-A3F7-7481862DDF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50" t="13811" r="12250" b="6930"/>
          <a:stretch/>
        </p:blipFill>
        <p:spPr>
          <a:xfrm>
            <a:off x="177799" y="189329"/>
            <a:ext cx="5444597" cy="3132107"/>
          </a:xfrm>
          <a:prstGeom prst="rect">
            <a:avLst/>
          </a:prstGeom>
        </p:spPr>
      </p:pic>
      <p:pic>
        <p:nvPicPr>
          <p:cNvPr id="10" name="Picture 9" descr="A picture containing scene, way, road, outdoor&#10;&#10;Description automatically generated">
            <a:extLst>
              <a:ext uri="{FF2B5EF4-FFF2-40B4-BE49-F238E27FC236}">
                <a16:creationId xmlns:a16="http://schemas.microsoft.com/office/drawing/2014/main" id="{96EED6B7-E7B8-44D0-A3E3-6FBEC167BF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50" t="13338" r="12250" b="7403"/>
          <a:stretch/>
        </p:blipFill>
        <p:spPr>
          <a:xfrm>
            <a:off x="177799" y="3361782"/>
            <a:ext cx="5464641" cy="314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2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925D9-7000-4099-864A-CD90622FDC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Background subtraction – Gaussian Mixture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F9C63-4269-4D99-869F-647A661EE2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156DEA-AF65-4405-B9CF-654EC5610B19}"/>
              </a:ext>
            </a:extLst>
          </p:cNvPr>
          <p:cNvSpPr/>
          <p:nvPr/>
        </p:nvSpPr>
        <p:spPr>
          <a:xfrm>
            <a:off x="9787812" y="5962261"/>
            <a:ext cx="1478750" cy="525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8C5BAE-BF4B-4C69-8EAD-98612554B802}"/>
              </a:ext>
            </a:extLst>
          </p:cNvPr>
          <p:cNvSpPr/>
          <p:nvPr/>
        </p:nvSpPr>
        <p:spPr>
          <a:xfrm>
            <a:off x="9726025" y="5977174"/>
            <a:ext cx="1478750" cy="525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Picture 6" descr="A sign on the side of a road&#10;&#10;Description automatically generated">
            <a:extLst>
              <a:ext uri="{FF2B5EF4-FFF2-40B4-BE49-F238E27FC236}">
                <a16:creationId xmlns:a16="http://schemas.microsoft.com/office/drawing/2014/main" id="{EF9BA3FA-2E62-4402-BF14-2083E1F182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76" t="14026" r="10824" b="6715"/>
          <a:stretch/>
        </p:blipFill>
        <p:spPr>
          <a:xfrm>
            <a:off x="183920" y="177798"/>
            <a:ext cx="5444597" cy="3132107"/>
          </a:xfrm>
          <a:prstGeom prst="rect">
            <a:avLst/>
          </a:prstGeom>
        </p:spPr>
      </p:pic>
      <p:pic>
        <p:nvPicPr>
          <p:cNvPr id="8" name="Picture 7" descr="A blurry photo of a street&#10;&#10;Description automatically generated">
            <a:extLst>
              <a:ext uri="{FF2B5EF4-FFF2-40B4-BE49-F238E27FC236}">
                <a16:creationId xmlns:a16="http://schemas.microsoft.com/office/drawing/2014/main" id="{6AF921D4-2C21-4A66-9B76-2240C287AB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50" t="13301" r="11250" b="7439"/>
          <a:stretch/>
        </p:blipFill>
        <p:spPr>
          <a:xfrm>
            <a:off x="183920" y="3370803"/>
            <a:ext cx="5444597" cy="3132107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89B06B8-B921-495D-9526-2E72D650CD96}"/>
              </a:ext>
            </a:extLst>
          </p:cNvPr>
          <p:cNvSpPr txBox="1">
            <a:spLocks/>
          </p:cNvSpPr>
          <p:nvPr/>
        </p:nvSpPr>
        <p:spPr>
          <a:xfrm>
            <a:off x="6033334" y="1190831"/>
            <a:ext cx="4389121" cy="4238149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it-IT" sz="2000" b="1" dirty="0"/>
              <a:t>LEARNING RATE VALUE = 0,01</a:t>
            </a:r>
          </a:p>
          <a:p>
            <a:pPr>
              <a:lnSpc>
                <a:spcPct val="200000"/>
              </a:lnSpc>
            </a:pPr>
            <a:r>
              <a:rPr lang="it-IT" dirty="0"/>
              <a:t>Learning is average</a:t>
            </a:r>
          </a:p>
          <a:p>
            <a:endParaRPr lang="it-IT" sz="1800" dirty="0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5B489635-B42D-4DA9-B10C-C4ED3F3F4360}"/>
              </a:ext>
            </a:extLst>
          </p:cNvPr>
          <p:cNvSpPr txBox="1">
            <a:spLocks/>
          </p:cNvSpPr>
          <p:nvPr/>
        </p:nvSpPr>
        <p:spPr>
          <a:xfrm>
            <a:off x="6033334" y="189329"/>
            <a:ext cx="5171441" cy="7924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Learning rate example</a:t>
            </a:r>
          </a:p>
        </p:txBody>
      </p:sp>
    </p:spTree>
    <p:extLst>
      <p:ext uri="{BB962C8B-B14F-4D97-AF65-F5344CB8AC3E}">
        <p14:creationId xmlns:p14="http://schemas.microsoft.com/office/powerpoint/2010/main" val="840063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925D9-7000-4099-864A-CD90622FDC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Background subtraction – Gaussian Mixture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F9C63-4269-4D99-869F-647A661EE2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156DEA-AF65-4405-B9CF-654EC5610B19}"/>
              </a:ext>
            </a:extLst>
          </p:cNvPr>
          <p:cNvSpPr/>
          <p:nvPr/>
        </p:nvSpPr>
        <p:spPr>
          <a:xfrm>
            <a:off x="9787812" y="5962261"/>
            <a:ext cx="1478750" cy="525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Picture 5" descr="A sign on the side of a road&#10;&#10;Description automatically generated">
            <a:extLst>
              <a:ext uri="{FF2B5EF4-FFF2-40B4-BE49-F238E27FC236}">
                <a16:creationId xmlns:a16="http://schemas.microsoft.com/office/drawing/2014/main" id="{A3D3BE2F-94AB-4285-BEF9-4D3D4A07F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56" t="13679" r="12244" b="7061"/>
          <a:stretch/>
        </p:blipFill>
        <p:spPr>
          <a:xfrm>
            <a:off x="173634" y="174414"/>
            <a:ext cx="5444597" cy="3132107"/>
          </a:xfrm>
          <a:prstGeom prst="rect">
            <a:avLst/>
          </a:prstGeom>
        </p:spPr>
      </p:pic>
      <p:pic>
        <p:nvPicPr>
          <p:cNvPr id="7" name="Picture 6" descr="A blurry photo of a street&#10;&#10;Description automatically generated">
            <a:extLst>
              <a:ext uri="{FF2B5EF4-FFF2-40B4-BE49-F238E27FC236}">
                <a16:creationId xmlns:a16="http://schemas.microsoft.com/office/drawing/2014/main" id="{E66F0FB0-B481-447C-9D2A-7F08B59788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58" t="14145" r="12543" b="6596"/>
          <a:stretch/>
        </p:blipFill>
        <p:spPr>
          <a:xfrm>
            <a:off x="173635" y="3352800"/>
            <a:ext cx="5444596" cy="3132106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7ED2033-460F-4C93-9703-76DA189F72E4}"/>
              </a:ext>
            </a:extLst>
          </p:cNvPr>
          <p:cNvSpPr txBox="1">
            <a:spLocks/>
          </p:cNvSpPr>
          <p:nvPr/>
        </p:nvSpPr>
        <p:spPr>
          <a:xfrm>
            <a:off x="6033334" y="1187446"/>
            <a:ext cx="4389121" cy="4238149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it-IT" sz="2000" b="1" dirty="0"/>
              <a:t>LEARNING RATE VALUE = 0,1</a:t>
            </a:r>
          </a:p>
          <a:p>
            <a:pPr>
              <a:lnSpc>
                <a:spcPct val="200000"/>
              </a:lnSpc>
            </a:pPr>
            <a:r>
              <a:rPr lang="it-IT" dirty="0"/>
              <a:t>Learning too fast</a:t>
            </a:r>
          </a:p>
          <a:p>
            <a:pPr>
              <a:lnSpc>
                <a:spcPct val="200000"/>
              </a:lnSpc>
            </a:pPr>
            <a:r>
              <a:rPr lang="it-IT" dirty="0"/>
              <a:t>Due to its instability is never use</a:t>
            </a:r>
            <a:r>
              <a:rPr lang="it-IT" sz="2000" dirty="0"/>
              <a:t>d</a:t>
            </a:r>
            <a:r>
              <a:rPr lang="it-IT" sz="1800" dirty="0"/>
              <a:t>	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EBD846FD-9B63-485C-A23B-4AB4B646C4AC}"/>
              </a:ext>
            </a:extLst>
          </p:cNvPr>
          <p:cNvSpPr txBox="1">
            <a:spLocks/>
          </p:cNvSpPr>
          <p:nvPr/>
        </p:nvSpPr>
        <p:spPr>
          <a:xfrm>
            <a:off x="6033334" y="189329"/>
            <a:ext cx="5171441" cy="7924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Learning rate example</a:t>
            </a:r>
          </a:p>
        </p:txBody>
      </p:sp>
    </p:spTree>
    <p:extLst>
      <p:ext uri="{BB962C8B-B14F-4D97-AF65-F5344CB8AC3E}">
        <p14:creationId xmlns:p14="http://schemas.microsoft.com/office/powerpoint/2010/main" val="231495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5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8E40C8"/>
      </a:accent1>
      <a:accent2>
        <a:srgbClr val="D1A458"/>
      </a:accent2>
      <a:accent3>
        <a:srgbClr val="219550"/>
      </a:accent3>
      <a:accent4>
        <a:srgbClr val="5AA2C8"/>
      </a:accent4>
      <a:accent5>
        <a:srgbClr val="D1737B"/>
      </a:accent5>
      <a:accent6>
        <a:srgbClr val="7B7931"/>
      </a:accent6>
      <a:hlink>
        <a:srgbClr val="8E40C8"/>
      </a:hlink>
      <a:folHlink>
        <a:srgbClr val="8E40C8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48_Architecture pitch deck_AAS_v3" id="{D6ADE7BA-2AE6-4C0F-A253-97D96F39DF4F}" vid="{B3EF9804-4F7A-49D6-8F08-674E893D96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687A62-7187-4F21-B4CA-BF435385BA39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16c05727-aa75-4e4a-9b5f-8a80a1165891"/>
    <ds:schemaRef ds:uri="http://schemas.microsoft.com/office/2006/documentManagement/typ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9E218DD-0FEB-4634-80BC-C17E97F739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8C74EC-0BEC-4918-971F-8B692C969D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Architecture pitch deck</Template>
  <TotalTime>0</TotalTime>
  <Words>621</Words>
  <Application>Microsoft Office PowerPoint</Application>
  <PresentationFormat>Widescreen</PresentationFormat>
  <Paragraphs>161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</vt:lpstr>
      <vt:lpstr>Cambria Math</vt:lpstr>
      <vt:lpstr>Courier New</vt:lpstr>
      <vt:lpstr>Times New Roman</vt:lpstr>
      <vt:lpstr>Wingdings</vt:lpstr>
      <vt:lpstr>Office Theme</vt:lpstr>
      <vt:lpstr>Background subtraction</vt:lpstr>
      <vt:lpstr>GMM overview</vt:lpstr>
      <vt:lpstr>Towards our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implementation</vt:lpstr>
      <vt:lpstr>Training phase</vt:lpstr>
      <vt:lpstr>Training phase</vt:lpstr>
      <vt:lpstr>Background subtraction</vt:lpstr>
      <vt:lpstr>Background Subtraction</vt:lpstr>
      <vt:lpstr>Results analysis</vt:lpstr>
      <vt:lpstr>Results analysis</vt:lpstr>
      <vt:lpstr>Results analysis</vt:lpstr>
      <vt:lpstr>Results analysis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2019-05-20T09:29:45Z</dcterms:created>
  <dcterms:modified xsi:type="dcterms:W3CDTF">2019-05-23T13:20:31Z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