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56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4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66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7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85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9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30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41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9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79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8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57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99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arrotondato 16"/>
          <p:cNvSpPr/>
          <p:nvPr/>
        </p:nvSpPr>
        <p:spPr>
          <a:xfrm>
            <a:off x="7848470" y="1198623"/>
            <a:ext cx="1906573" cy="20477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31" y="1778548"/>
            <a:ext cx="714339" cy="90328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3" y="1824806"/>
            <a:ext cx="844639" cy="84463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970539" y="2694172"/>
            <a:ext cx="152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Application </a:t>
            </a:r>
            <a:r>
              <a:rPr lang="it-IT" sz="1400" dirty="0" err="1" smtClean="0"/>
              <a:t>logic</a:t>
            </a:r>
            <a:endParaRPr lang="it-IT" sz="1400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5003978" y="2681833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</a:p>
        </p:txBody>
      </p:sp>
      <p:sp>
        <p:nvSpPr>
          <p:cNvPr id="10" name="Nuvola 9"/>
          <p:cNvSpPr/>
          <p:nvPr/>
        </p:nvSpPr>
        <p:spPr>
          <a:xfrm>
            <a:off x="6174024" y="1877226"/>
            <a:ext cx="1254434" cy="7043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Network</a:t>
            </a:r>
            <a:endParaRPr lang="it-IT" sz="1400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33" y="1036044"/>
            <a:ext cx="961059" cy="96105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63" y="1516574"/>
            <a:ext cx="1189233" cy="1189233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17" y="2281163"/>
            <a:ext cx="409664" cy="40966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8165645" y="2737844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Database Server</a:t>
            </a: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34" y="2318172"/>
            <a:ext cx="961059" cy="961059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780624" y="2669445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Mobile Interface</a:t>
            </a:r>
          </a:p>
        </p:txBody>
      </p:sp>
      <p:cxnSp>
        <p:nvCxnSpPr>
          <p:cNvPr id="20" name="Connettore 1 19"/>
          <p:cNvCxnSpPr>
            <a:stCxn id="5" idx="3"/>
          </p:cNvCxnSpPr>
          <p:nvPr/>
        </p:nvCxnSpPr>
        <p:spPr>
          <a:xfrm flipV="1">
            <a:off x="1912422" y="2243676"/>
            <a:ext cx="1249498" cy="345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V="1">
            <a:off x="4168719" y="2222495"/>
            <a:ext cx="1183590" cy="68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1 27"/>
          <p:cNvCxnSpPr>
            <a:stCxn id="4" idx="3"/>
            <a:endCxn id="10" idx="2"/>
          </p:cNvCxnSpPr>
          <p:nvPr/>
        </p:nvCxnSpPr>
        <p:spPr>
          <a:xfrm flipV="1">
            <a:off x="5744070" y="2229394"/>
            <a:ext cx="433845" cy="7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>
            <a:stCxn id="10" idx="0"/>
            <a:endCxn id="17" idx="1"/>
          </p:cNvCxnSpPr>
          <p:nvPr/>
        </p:nvCxnSpPr>
        <p:spPr>
          <a:xfrm flipV="1">
            <a:off x="7427413" y="2222494"/>
            <a:ext cx="421057" cy="69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17" idx="3"/>
            <a:endCxn id="11" idx="1"/>
          </p:cNvCxnSpPr>
          <p:nvPr/>
        </p:nvCxnSpPr>
        <p:spPr>
          <a:xfrm flipV="1">
            <a:off x="9755043" y="1516574"/>
            <a:ext cx="733590" cy="70592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ttore 1 39"/>
          <p:cNvCxnSpPr>
            <a:stCxn id="17" idx="3"/>
            <a:endCxn id="15" idx="1"/>
          </p:cNvCxnSpPr>
          <p:nvPr/>
        </p:nvCxnSpPr>
        <p:spPr>
          <a:xfrm>
            <a:off x="9755043" y="2222494"/>
            <a:ext cx="733591" cy="57620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10490694" y="1921617"/>
            <a:ext cx="143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10490694" y="3196845"/>
            <a:ext cx="143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External</a:t>
            </a:r>
            <a:r>
              <a:rPr lang="it-IT" sz="1400" dirty="0" smtClean="0"/>
              <a:t> DB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3783513" y="346027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2.1 High </a:t>
            </a:r>
            <a:r>
              <a:rPr lang="it-IT" sz="2400" dirty="0" err="1"/>
              <a:t>level</a:t>
            </a:r>
            <a:r>
              <a:rPr lang="it-IT" sz="2400" dirty="0"/>
              <a:t> component and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interactions</a:t>
            </a:r>
            <a:endParaRPr lang="it-IT" sz="24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2321737" y="88990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Client</a:t>
            </a:r>
          </a:p>
        </p:txBody>
      </p:sp>
      <p:pic>
        <p:nvPicPr>
          <p:cNvPr id="53" name="Immagin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02" y="473014"/>
            <a:ext cx="507936" cy="507936"/>
          </a:xfrm>
          <a:prstGeom prst="rect">
            <a:avLst/>
          </a:prstGeom>
        </p:spPr>
      </p:pic>
      <p:sp>
        <p:nvSpPr>
          <p:cNvPr id="55" name="CasellaDiTesto 54"/>
          <p:cNvSpPr txBox="1"/>
          <p:nvPr/>
        </p:nvSpPr>
        <p:spPr>
          <a:xfrm>
            <a:off x="515583" y="3802789"/>
            <a:ext cx="113168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2-tier architecture develops in the best way our project ideas: all logical operation regarding to app functionalities </a:t>
            </a:r>
          </a:p>
          <a:p>
            <a:r>
              <a:rPr lang="en-GB" dirty="0" smtClean="0"/>
              <a:t>are computed in the client part, instead the data are securely preserved in databases, accessible through the database </a:t>
            </a:r>
          </a:p>
          <a:p>
            <a:r>
              <a:rPr lang="en-GB" dirty="0" smtClean="0"/>
              <a:t>server.</a:t>
            </a:r>
          </a:p>
          <a:p>
            <a:r>
              <a:rPr lang="en-GB" dirty="0" smtClean="0"/>
              <a:t>The logic application needs this data to work properly, so it requests them from the database server in which there all </a:t>
            </a:r>
          </a:p>
          <a:p>
            <a:r>
              <a:rPr lang="en-GB" dirty="0"/>
              <a:t>d</a:t>
            </a:r>
            <a:r>
              <a:rPr lang="en-GB" dirty="0" smtClean="0"/>
              <a:t>atabase which contain the data needed.</a:t>
            </a:r>
          </a:p>
          <a:p>
            <a:r>
              <a:rPr lang="en-GB" dirty="0" smtClean="0"/>
              <a:t>Between client and server we provide more security through a firewall</a:t>
            </a:r>
          </a:p>
          <a:p>
            <a:endParaRPr lang="it-IT" dirty="0"/>
          </a:p>
        </p:txBody>
      </p:sp>
      <p:sp>
        <p:nvSpPr>
          <p:cNvPr id="61" name="Parentesi graffa chiusa 60"/>
          <p:cNvSpPr/>
          <p:nvPr/>
        </p:nvSpPr>
        <p:spPr>
          <a:xfrm rot="16200000">
            <a:off x="2484273" y="-47774"/>
            <a:ext cx="356662" cy="3114710"/>
          </a:xfrm>
          <a:prstGeom prst="rightBrace">
            <a:avLst>
              <a:gd name="adj1" fmla="val 74179"/>
              <a:gd name="adj2" fmla="val 50413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83" y="1688801"/>
            <a:ext cx="1081939" cy="10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3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276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2.2 Component </a:t>
            </a:r>
            <a:r>
              <a:rPr lang="it-IT" sz="2400" dirty="0" err="1" smtClean="0"/>
              <a:t>view</a:t>
            </a:r>
            <a:endParaRPr lang="it-IT" sz="2400" dirty="0"/>
          </a:p>
        </p:txBody>
      </p:sp>
      <p:cxnSp>
        <p:nvCxnSpPr>
          <p:cNvPr id="10" name="Connettore 1 9"/>
          <p:cNvCxnSpPr/>
          <p:nvPr/>
        </p:nvCxnSpPr>
        <p:spPr>
          <a:xfrm flipV="1">
            <a:off x="282462" y="2868702"/>
            <a:ext cx="7505834" cy="128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7862146" y="709417"/>
            <a:ext cx="468115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Interaction</a:t>
            </a:r>
            <a:r>
              <a:rPr lang="it-IT" sz="1400" dirty="0" smtClean="0"/>
              <a:t> </a:t>
            </a:r>
            <a:r>
              <a:rPr lang="it-IT" sz="1400" dirty="0" err="1" smtClean="0"/>
              <a:t>among</a:t>
            </a:r>
            <a:r>
              <a:rPr lang="it-IT" sz="1400" dirty="0" smtClean="0"/>
              <a:t> </a:t>
            </a:r>
            <a:r>
              <a:rPr lang="it-IT" sz="1400" dirty="0" err="1" smtClean="0"/>
              <a:t>architectural</a:t>
            </a:r>
            <a:r>
              <a:rPr lang="it-IT" sz="1400" dirty="0" smtClean="0"/>
              <a:t> component</a:t>
            </a:r>
          </a:p>
          <a:p>
            <a:r>
              <a:rPr lang="it-IT" sz="1400" dirty="0" err="1" smtClean="0"/>
              <a:t>is</a:t>
            </a:r>
            <a:r>
              <a:rPr lang="it-IT" sz="1400" dirty="0" smtClean="0"/>
              <a:t> so </a:t>
            </a:r>
            <a:r>
              <a:rPr lang="it-IT" sz="1400" dirty="0" err="1" smtClean="0"/>
              <a:t>defined</a:t>
            </a:r>
            <a:r>
              <a:rPr lang="it-IT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The </a:t>
            </a:r>
            <a:r>
              <a:rPr lang="it-IT" sz="1400" dirty="0" err="1" smtClean="0"/>
              <a:t>subsystem</a:t>
            </a:r>
            <a:r>
              <a:rPr lang="it-IT" sz="1400" dirty="0" smtClean="0"/>
              <a:t> ‘</a:t>
            </a:r>
            <a:r>
              <a:rPr lang="it-IT" sz="1400" dirty="0" err="1" smtClean="0"/>
              <a:t>Calendare</a:t>
            </a:r>
            <a:r>
              <a:rPr lang="it-IT" sz="1400" dirty="0" smtClean="0"/>
              <a:t> Services’ </a:t>
            </a:r>
            <a:r>
              <a:rPr lang="it-IT" sz="1400" dirty="0" err="1" smtClean="0"/>
              <a:t>requires</a:t>
            </a:r>
            <a:endParaRPr lang="it-IT" sz="1400" dirty="0" smtClean="0"/>
          </a:p>
          <a:p>
            <a:pPr lvl="1"/>
            <a:r>
              <a:rPr lang="it-IT" sz="1400" dirty="0"/>
              <a:t>t</a:t>
            </a:r>
            <a:r>
              <a:rPr lang="it-IT" sz="1400" dirty="0" smtClean="0"/>
              <a:t>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from DBMS, </a:t>
            </a:r>
            <a:r>
              <a:rPr lang="it-IT" sz="1400" dirty="0" err="1" smtClean="0"/>
              <a:t>which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</a:t>
            </a:r>
          </a:p>
          <a:p>
            <a:pPr lvl="1"/>
            <a:r>
              <a:rPr lang="it-IT" sz="1400" dirty="0" smtClean="0"/>
              <a:t>information </a:t>
            </a:r>
            <a:r>
              <a:rPr lang="it-IT" sz="1400" dirty="0" err="1" smtClean="0"/>
              <a:t>stored</a:t>
            </a:r>
            <a:r>
              <a:rPr lang="it-IT" sz="1400" dirty="0" smtClean="0"/>
              <a:t> inside </a:t>
            </a:r>
            <a:r>
              <a:rPr lang="it-IT" sz="1400" dirty="0" err="1" smtClean="0"/>
              <a:t>travlendar</a:t>
            </a:r>
            <a:r>
              <a:rPr lang="it-IT" sz="1400" dirty="0" smtClean="0"/>
              <a:t>+ database</a:t>
            </a:r>
          </a:p>
          <a:p>
            <a:pPr lvl="1"/>
            <a:r>
              <a:rPr lang="it-IT" sz="1400" dirty="0" smtClean="0"/>
              <a:t>or </a:t>
            </a:r>
            <a:r>
              <a:rPr lang="it-IT" sz="1400" dirty="0" err="1" smtClean="0"/>
              <a:t>external</a:t>
            </a:r>
            <a:r>
              <a:rPr lang="it-IT" sz="1400" dirty="0" smtClean="0"/>
              <a:t> database, and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 </a:t>
            </a:r>
            <a:r>
              <a:rPr lang="it-IT" sz="1400" dirty="0" err="1" smtClean="0"/>
              <a:t>external</a:t>
            </a:r>
            <a:r>
              <a:rPr lang="it-IT" sz="1400" dirty="0" smtClean="0"/>
              <a:t> API, </a:t>
            </a:r>
          </a:p>
          <a:p>
            <a:pPr lvl="1"/>
            <a:r>
              <a:rPr lang="it-IT" sz="1400" dirty="0" err="1"/>
              <a:t>w</a:t>
            </a:r>
            <a:r>
              <a:rPr lang="it-IT" sz="1400" dirty="0" err="1" smtClean="0"/>
              <a:t>hich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</a:t>
            </a:r>
            <a:r>
              <a:rPr lang="it-IT" sz="1400" dirty="0" err="1" smtClean="0"/>
              <a:t>travel</a:t>
            </a:r>
            <a:r>
              <a:rPr lang="it-IT" sz="1400" dirty="0" smtClean="0"/>
              <a:t> information to compute</a:t>
            </a:r>
          </a:p>
          <a:p>
            <a:pPr lvl="1"/>
            <a:r>
              <a:rPr lang="it-IT" sz="1400" dirty="0" smtClean="0"/>
              <a:t>Best </a:t>
            </a:r>
            <a:r>
              <a:rPr lang="it-IT" sz="1400" dirty="0" err="1" smtClean="0"/>
              <a:t>travel</a:t>
            </a:r>
            <a:r>
              <a:rPr lang="it-IT" sz="1400" dirty="0" smtClean="0"/>
              <a:t> for </a:t>
            </a:r>
            <a:r>
              <a:rPr lang="it-IT" sz="1400" dirty="0" err="1" smtClean="0"/>
              <a:t>user</a:t>
            </a:r>
            <a:r>
              <a:rPr lang="it-IT" sz="1400" dirty="0" smtClean="0"/>
              <a:t>. </a:t>
            </a:r>
            <a:r>
              <a:rPr lang="it-IT" sz="1400" dirty="0" err="1" smtClean="0"/>
              <a:t>Instead</a:t>
            </a:r>
            <a:r>
              <a:rPr lang="it-IT" sz="1400" dirty="0" smtClean="0"/>
              <a:t> </a:t>
            </a:r>
            <a:r>
              <a:rPr lang="it-IT" sz="1400" dirty="0" err="1" smtClean="0"/>
              <a:t>it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 </a:t>
            </a:r>
          </a:p>
          <a:p>
            <a:pPr lvl="1"/>
            <a:r>
              <a:rPr lang="it-IT" sz="1400" dirty="0" err="1" smtClean="0"/>
              <a:t>interface</a:t>
            </a:r>
            <a:r>
              <a:rPr lang="it-IT" sz="1400" dirty="0" smtClean="0"/>
              <a:t> for the </a:t>
            </a:r>
            <a:r>
              <a:rPr lang="it-IT" sz="1400" dirty="0" err="1" smtClean="0"/>
              <a:t>user</a:t>
            </a:r>
            <a:r>
              <a:rPr lang="it-IT" sz="1400" dirty="0" smtClean="0"/>
              <a:t> </a:t>
            </a:r>
            <a:r>
              <a:rPr lang="it-IT" sz="1400" dirty="0" err="1" smtClean="0"/>
              <a:t>app</a:t>
            </a:r>
            <a:r>
              <a:rPr lang="it-IT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The ‘</a:t>
            </a:r>
            <a:r>
              <a:rPr lang="it-IT" sz="1400" dirty="0" err="1" smtClean="0"/>
              <a:t>Payment</a:t>
            </a:r>
            <a:r>
              <a:rPr lang="it-IT" sz="1400" dirty="0" smtClean="0"/>
              <a:t> Manager’ </a:t>
            </a:r>
            <a:r>
              <a:rPr lang="it-IT" sz="1400" dirty="0" err="1" smtClean="0"/>
              <a:t>require</a:t>
            </a:r>
            <a:r>
              <a:rPr lang="it-IT" sz="1400" dirty="0" smtClean="0"/>
              <a:t>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</a:t>
            </a:r>
          </a:p>
          <a:p>
            <a:pPr lvl="1"/>
            <a:r>
              <a:rPr lang="it-IT" sz="1400" dirty="0" smtClean="0"/>
              <a:t>A </a:t>
            </a:r>
            <a:r>
              <a:rPr lang="it-IT" sz="1400" dirty="0" err="1" smtClean="0"/>
              <a:t>payment</a:t>
            </a:r>
            <a:r>
              <a:rPr lang="it-IT" sz="1400" dirty="0" smtClean="0"/>
              <a:t> gateway, </a:t>
            </a:r>
            <a:r>
              <a:rPr lang="it-IT" sz="1400" dirty="0" err="1" smtClean="0"/>
              <a:t>which</a:t>
            </a:r>
            <a:r>
              <a:rPr lang="it-IT" sz="1400" dirty="0" smtClean="0"/>
              <a:t> </a:t>
            </a:r>
            <a:r>
              <a:rPr lang="it-IT" sz="1400" dirty="0" err="1" smtClean="0"/>
              <a:t>permits</a:t>
            </a:r>
            <a:r>
              <a:rPr lang="it-IT" sz="1400" dirty="0" smtClean="0"/>
              <a:t> to </a:t>
            </a:r>
            <a:r>
              <a:rPr lang="it-IT" sz="1400" dirty="0" err="1" smtClean="0"/>
              <a:t>execute</a:t>
            </a:r>
            <a:endParaRPr lang="it-IT" sz="1400" dirty="0" smtClean="0"/>
          </a:p>
          <a:p>
            <a:pPr lvl="1"/>
            <a:r>
              <a:rPr lang="it-IT" sz="1400" dirty="0" err="1" smtClean="0"/>
              <a:t>Payments</a:t>
            </a:r>
            <a:r>
              <a:rPr lang="it-IT" sz="1400" dirty="0" smtClean="0"/>
              <a:t>, and </a:t>
            </a:r>
            <a:r>
              <a:rPr lang="it-IT" sz="1400" dirty="0" err="1" smtClean="0"/>
              <a:t>requires</a:t>
            </a:r>
            <a:r>
              <a:rPr lang="it-IT" sz="1400" dirty="0" smtClean="0"/>
              <a:t>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 </a:t>
            </a:r>
          </a:p>
          <a:p>
            <a:pPr lvl="1"/>
            <a:r>
              <a:rPr lang="it-IT" sz="1400" dirty="0" err="1" smtClean="0"/>
              <a:t>user</a:t>
            </a:r>
            <a:r>
              <a:rPr lang="it-IT" sz="1400" dirty="0" smtClean="0"/>
              <a:t> account to take information</a:t>
            </a:r>
          </a:p>
          <a:p>
            <a:pPr lvl="1"/>
            <a:r>
              <a:rPr lang="it-IT" sz="1400" dirty="0" err="1" smtClean="0"/>
              <a:t>About</a:t>
            </a:r>
            <a:r>
              <a:rPr lang="it-IT" sz="1400" dirty="0" smtClean="0"/>
              <a:t> account </a:t>
            </a:r>
            <a:r>
              <a:rPr lang="it-IT" sz="1400" dirty="0" err="1" smtClean="0"/>
              <a:t>details</a:t>
            </a:r>
            <a:endParaRPr lang="it-IT" sz="1400" dirty="0" smtClean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r>
              <a:rPr lang="it-IT" dirty="0" smtClean="0"/>
              <a:t>	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1" y="3050543"/>
            <a:ext cx="7724775" cy="36957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2" y="709417"/>
            <a:ext cx="71151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o 8"/>
          <p:cNvSpPr/>
          <p:nvPr/>
        </p:nvSpPr>
        <p:spPr>
          <a:xfrm>
            <a:off x="5122719" y="2184410"/>
            <a:ext cx="1338872" cy="1567810"/>
          </a:xfrm>
          <a:prstGeom prst="cube">
            <a:avLst>
              <a:gd name="adj" fmla="val 10830"/>
            </a:avLst>
          </a:prstGeom>
          <a:solidFill>
            <a:srgbClr val="FF66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&lt;&lt;</a:t>
            </a:r>
            <a:r>
              <a:rPr lang="it-IT" sz="1200" dirty="0" err="1" smtClean="0">
                <a:solidFill>
                  <a:schemeClr val="tx1"/>
                </a:solidFill>
              </a:rPr>
              <a:t>device</a:t>
            </a:r>
            <a:r>
              <a:rPr lang="it-IT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it-IT" sz="1200" b="1" u="sng" dirty="0" smtClean="0">
                <a:solidFill>
                  <a:schemeClr val="tx1"/>
                </a:solidFill>
              </a:rPr>
              <a:t>Firewall</a:t>
            </a:r>
            <a:endParaRPr lang="it-IT" sz="1200" b="1" u="sng" dirty="0">
              <a:solidFill>
                <a:schemeClr val="tx1"/>
              </a:solidFill>
            </a:endParaRPr>
          </a:p>
        </p:txBody>
      </p:sp>
      <p:sp>
        <p:nvSpPr>
          <p:cNvPr id="5" name="Cubo 4"/>
          <p:cNvSpPr/>
          <p:nvPr/>
        </p:nvSpPr>
        <p:spPr>
          <a:xfrm>
            <a:off x="2211563" y="1491980"/>
            <a:ext cx="1815920" cy="2730320"/>
          </a:xfrm>
          <a:prstGeom prst="cube">
            <a:avLst>
              <a:gd name="adj" fmla="val 12754"/>
            </a:avLst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&lt;&lt;</a:t>
            </a:r>
            <a:r>
              <a:rPr lang="it-IT" sz="1200" dirty="0" err="1" smtClean="0">
                <a:solidFill>
                  <a:schemeClr val="tx1"/>
                </a:solidFill>
              </a:rPr>
              <a:t>device</a:t>
            </a:r>
            <a:r>
              <a:rPr lang="it-IT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it-IT" sz="1200" b="1" u="sng" dirty="0" smtClean="0">
                <a:solidFill>
                  <a:schemeClr val="tx1"/>
                </a:solidFill>
              </a:rPr>
              <a:t>Mobile Smartphone</a:t>
            </a:r>
            <a:endParaRPr lang="it-IT" sz="1200" b="1" u="sng" dirty="0">
              <a:solidFill>
                <a:schemeClr val="tx1"/>
              </a:solidFill>
            </a:endParaRPr>
          </a:p>
        </p:txBody>
      </p:sp>
      <p:sp>
        <p:nvSpPr>
          <p:cNvPr id="6" name="Cubo 5"/>
          <p:cNvSpPr/>
          <p:nvPr/>
        </p:nvSpPr>
        <p:spPr>
          <a:xfrm>
            <a:off x="2575425" y="2219653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Mobile Interface</a:t>
            </a:r>
            <a:endParaRPr lang="it-IT" sz="105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446" y="2815292"/>
            <a:ext cx="591565" cy="748037"/>
          </a:xfrm>
          <a:prstGeom prst="rect">
            <a:avLst/>
          </a:prstGeom>
        </p:spPr>
      </p:pic>
      <p:sp>
        <p:nvSpPr>
          <p:cNvPr id="11" name="Cubo 10"/>
          <p:cNvSpPr/>
          <p:nvPr/>
        </p:nvSpPr>
        <p:spPr>
          <a:xfrm>
            <a:off x="2575425" y="3262858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Application</a:t>
            </a:r>
          </a:p>
          <a:p>
            <a:pPr algn="ctr"/>
            <a:r>
              <a:rPr lang="it-IT" sz="1050" dirty="0" err="1" smtClean="0"/>
              <a:t>Logic</a:t>
            </a:r>
            <a:endParaRPr lang="it-IT" sz="1050" dirty="0"/>
          </a:p>
        </p:txBody>
      </p:sp>
      <p:cxnSp>
        <p:nvCxnSpPr>
          <p:cNvPr id="13" name="Connettore 2 12"/>
          <p:cNvCxnSpPr>
            <a:endCxn id="9" idx="2"/>
          </p:cNvCxnSpPr>
          <p:nvPr/>
        </p:nvCxnSpPr>
        <p:spPr>
          <a:xfrm flipV="1">
            <a:off x="3956119" y="3040815"/>
            <a:ext cx="1166600" cy="1081"/>
          </a:xfrm>
          <a:prstGeom prst="straightConnector1">
            <a:avLst/>
          </a:prstGeom>
          <a:ln w="15875">
            <a:prstDash val="soli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4143832" y="3347950"/>
            <a:ext cx="743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JDBC</a:t>
            </a:r>
            <a:endParaRPr lang="it-IT" sz="1000" b="1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6474470" y="3035013"/>
            <a:ext cx="1288419" cy="2901"/>
          </a:xfrm>
          <a:prstGeom prst="straightConnector1">
            <a:avLst/>
          </a:prstGeom>
          <a:ln w="15875">
            <a:prstDash val="soli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ubo 21"/>
          <p:cNvSpPr/>
          <p:nvPr/>
        </p:nvSpPr>
        <p:spPr>
          <a:xfrm>
            <a:off x="7775767" y="1598052"/>
            <a:ext cx="2044915" cy="2679994"/>
          </a:xfrm>
          <a:prstGeom prst="cube">
            <a:avLst>
              <a:gd name="adj" fmla="val 1086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&lt;&lt;</a:t>
            </a:r>
            <a:r>
              <a:rPr lang="it-IT" sz="1200" dirty="0" err="1" smtClean="0">
                <a:solidFill>
                  <a:schemeClr val="tx1"/>
                </a:solidFill>
              </a:rPr>
              <a:t>device</a:t>
            </a:r>
            <a:r>
              <a:rPr lang="it-IT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it-IT" sz="1200" b="1" u="sng" dirty="0" smtClean="0">
                <a:solidFill>
                  <a:schemeClr val="tx1"/>
                </a:solidFill>
              </a:rPr>
              <a:t>Database Server</a:t>
            </a:r>
            <a:endParaRPr lang="it-IT" sz="1200" b="1" u="sng" dirty="0">
              <a:solidFill>
                <a:schemeClr val="tx1"/>
              </a:solidFill>
            </a:endParaRPr>
          </a:p>
        </p:txBody>
      </p:sp>
      <p:cxnSp>
        <p:nvCxnSpPr>
          <p:cNvPr id="23" name="Connettore 2 22"/>
          <p:cNvCxnSpPr>
            <a:stCxn id="6" idx="3"/>
          </p:cNvCxnSpPr>
          <p:nvPr/>
        </p:nvCxnSpPr>
        <p:spPr>
          <a:xfrm>
            <a:off x="2985939" y="2850718"/>
            <a:ext cx="0" cy="46375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3431378" y="3587868"/>
            <a:ext cx="1678462" cy="0"/>
          </a:xfrm>
          <a:prstGeom prst="straightConnector1">
            <a:avLst/>
          </a:prstGeom>
          <a:ln w="28575" cmpd="dbl">
            <a:solidFill>
              <a:schemeClr val="tx2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ubo 29"/>
          <p:cNvSpPr/>
          <p:nvPr/>
        </p:nvSpPr>
        <p:spPr>
          <a:xfrm>
            <a:off x="8278358" y="2535185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 smtClean="0"/>
              <a:t>MySQL</a:t>
            </a:r>
            <a:r>
              <a:rPr lang="it-IT" sz="1050" dirty="0" smtClean="0"/>
              <a:t> Database</a:t>
            </a:r>
            <a:endParaRPr lang="it-IT" sz="1050" dirty="0"/>
          </a:p>
        </p:txBody>
      </p:sp>
      <p:sp>
        <p:nvSpPr>
          <p:cNvPr id="31" name="Cubo 30"/>
          <p:cNvSpPr/>
          <p:nvPr/>
        </p:nvSpPr>
        <p:spPr>
          <a:xfrm>
            <a:off x="8278358" y="3392917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 smtClean="0"/>
              <a:t>External</a:t>
            </a:r>
            <a:r>
              <a:rPr lang="it-IT" sz="1050" dirty="0" smtClean="0"/>
              <a:t> Database</a:t>
            </a:r>
            <a:endParaRPr lang="it-IT" sz="1050" dirty="0"/>
          </a:p>
        </p:txBody>
      </p:sp>
      <p:cxnSp>
        <p:nvCxnSpPr>
          <p:cNvPr id="39" name="Connettore 4 38"/>
          <p:cNvCxnSpPr>
            <a:endCxn id="30" idx="2"/>
          </p:cNvCxnSpPr>
          <p:nvPr/>
        </p:nvCxnSpPr>
        <p:spPr>
          <a:xfrm flipV="1">
            <a:off x="6369050" y="2897404"/>
            <a:ext cx="1909308" cy="690464"/>
          </a:xfrm>
          <a:prstGeom prst="bentConnector3">
            <a:avLst>
              <a:gd name="adj1" fmla="val 84090"/>
            </a:avLst>
          </a:prstGeom>
          <a:ln w="25400" cmpd="dbl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endCxn id="31" idx="2"/>
          </p:cNvCxnSpPr>
          <p:nvPr/>
        </p:nvCxnSpPr>
        <p:spPr>
          <a:xfrm>
            <a:off x="6369050" y="3587868"/>
            <a:ext cx="1909308" cy="167268"/>
          </a:xfrm>
          <a:prstGeom prst="bentConnector3">
            <a:avLst>
              <a:gd name="adj1" fmla="val 84090"/>
            </a:avLst>
          </a:prstGeom>
          <a:ln w="25400" cmpd="dbl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6827623" y="3347950"/>
            <a:ext cx="743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JDBC</a:t>
            </a:r>
            <a:endParaRPr lang="it-IT" sz="1000" b="1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4702238" y="508103"/>
            <a:ext cx="2828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2.2 </a:t>
            </a:r>
            <a:r>
              <a:rPr lang="it-IT" sz="2400" dirty="0" smtClean="0"/>
              <a:t>Deployment </a:t>
            </a:r>
            <a:r>
              <a:rPr lang="it-IT" sz="2400" dirty="0" err="1" smtClean="0"/>
              <a:t>view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45759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057003" y="114207"/>
            <a:ext cx="468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2.6 </a:t>
            </a:r>
            <a:r>
              <a:rPr lang="it-IT" sz="2400" dirty="0" err="1" smtClean="0"/>
              <a:t>Architectural</a:t>
            </a:r>
            <a:r>
              <a:rPr lang="it-IT" sz="2400" dirty="0" smtClean="0"/>
              <a:t> </a:t>
            </a:r>
            <a:r>
              <a:rPr lang="it-IT" sz="2400" dirty="0" err="1" smtClean="0"/>
              <a:t>styles</a:t>
            </a:r>
            <a:r>
              <a:rPr lang="it-IT" sz="2400" dirty="0" smtClean="0"/>
              <a:t> and </a:t>
            </a:r>
            <a:r>
              <a:rPr lang="it-IT" sz="2400" dirty="0" err="1" smtClean="0"/>
              <a:t>patterns</a:t>
            </a:r>
            <a:endParaRPr lang="it-IT" sz="2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67796" y="852635"/>
            <a:ext cx="276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u="sng" dirty="0" smtClean="0"/>
              <a:t>Remote Data Access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32862" y="852636"/>
            <a:ext cx="252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Architectural</a:t>
            </a:r>
            <a:r>
              <a:rPr lang="it-IT" sz="2400" dirty="0" smtClean="0"/>
              <a:t> style:</a:t>
            </a:r>
            <a:endParaRPr lang="it-IT" sz="2400" dirty="0"/>
          </a:p>
        </p:txBody>
      </p:sp>
      <p:sp>
        <p:nvSpPr>
          <p:cNvPr id="5" name="Rettangolo arrotondato 4"/>
          <p:cNvSpPr/>
          <p:nvPr/>
        </p:nvSpPr>
        <p:spPr>
          <a:xfrm>
            <a:off x="8190564" y="1813360"/>
            <a:ext cx="3832319" cy="22795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1003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677518" y="1972668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Dbms</a:t>
            </a:r>
            <a:endParaRPr lang="it-IT" sz="2400" dirty="0" smtClean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648" y="2455206"/>
            <a:ext cx="507936" cy="5079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648" y="3165633"/>
            <a:ext cx="507936" cy="50793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0616399" y="2535412"/>
            <a:ext cx="107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External</a:t>
            </a:r>
            <a:r>
              <a:rPr lang="it-IT" sz="1400" dirty="0" smtClean="0"/>
              <a:t> DB</a:t>
            </a:r>
            <a:endParaRPr lang="it-IT" sz="14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0598481" y="3245617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531332" y="2087536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Server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53" y="2735196"/>
            <a:ext cx="615543" cy="61554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8279804" y="3425528"/>
            <a:ext cx="155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Server</a:t>
            </a:r>
            <a:endParaRPr lang="it-IT" sz="1400" dirty="0"/>
          </a:p>
        </p:txBody>
      </p:sp>
      <p:sp>
        <p:nvSpPr>
          <p:cNvPr id="14" name="Rettangolo arrotondato 13"/>
          <p:cNvSpPr/>
          <p:nvPr/>
        </p:nvSpPr>
        <p:spPr>
          <a:xfrm>
            <a:off x="462688" y="2105553"/>
            <a:ext cx="1904172" cy="15838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014038" y="1602180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Client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622079" y="2351723"/>
            <a:ext cx="1549715" cy="1067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Mobile Interface</a:t>
            </a:r>
            <a:endParaRPr lang="it-IT" dirty="0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09" y="1579044"/>
            <a:ext cx="507936" cy="507936"/>
          </a:xfrm>
          <a:prstGeom prst="rect">
            <a:avLst/>
          </a:prstGeom>
        </p:spPr>
      </p:pic>
      <p:sp>
        <p:nvSpPr>
          <p:cNvPr id="18" name="Rettangolo arrotondato 17"/>
          <p:cNvSpPr/>
          <p:nvPr/>
        </p:nvSpPr>
        <p:spPr>
          <a:xfrm>
            <a:off x="2944178" y="2248996"/>
            <a:ext cx="1977527" cy="12826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3171157" y="2518459"/>
            <a:ext cx="1549715" cy="7542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Application</a:t>
            </a:r>
          </a:p>
          <a:p>
            <a:pPr algn="ctr"/>
            <a:r>
              <a:rPr lang="it-IT" dirty="0" err="1" smtClean="0"/>
              <a:t>Logic</a:t>
            </a:r>
            <a:endParaRPr lang="it-IT" dirty="0"/>
          </a:p>
        </p:txBody>
      </p:sp>
      <p:sp>
        <p:nvSpPr>
          <p:cNvPr id="20" name="Nuvola 19"/>
          <p:cNvSpPr/>
          <p:nvPr/>
        </p:nvSpPr>
        <p:spPr>
          <a:xfrm>
            <a:off x="5347898" y="2291243"/>
            <a:ext cx="2451831" cy="1208708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Network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9714372" y="1314300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Data</a:t>
            </a:r>
          </a:p>
        </p:txBody>
      </p:sp>
      <p:cxnSp>
        <p:nvCxnSpPr>
          <p:cNvPr id="22" name="Connettore 2 21"/>
          <p:cNvCxnSpPr>
            <a:stCxn id="12" idx="3"/>
            <a:endCxn id="7" idx="1"/>
          </p:cNvCxnSpPr>
          <p:nvPr/>
        </p:nvCxnSpPr>
        <p:spPr>
          <a:xfrm flipV="1">
            <a:off x="9364296" y="2709174"/>
            <a:ext cx="724352" cy="33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2" idx="3"/>
            <a:endCxn id="8" idx="1"/>
          </p:cNvCxnSpPr>
          <p:nvPr/>
        </p:nvCxnSpPr>
        <p:spPr>
          <a:xfrm>
            <a:off x="9364296" y="3042968"/>
            <a:ext cx="724352" cy="37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magin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98" y="2490476"/>
            <a:ext cx="844639" cy="844639"/>
          </a:xfrm>
          <a:prstGeom prst="rect">
            <a:avLst/>
          </a:prstGeom>
        </p:spPr>
      </p:pic>
      <p:sp>
        <p:nvSpPr>
          <p:cNvPr id="33" name="CasellaDiTesto 32"/>
          <p:cNvSpPr txBox="1"/>
          <p:nvPr/>
        </p:nvSpPr>
        <p:spPr>
          <a:xfrm>
            <a:off x="618650" y="4790941"/>
            <a:ext cx="116695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Travlendar</a:t>
            </a:r>
            <a:r>
              <a:rPr lang="it-IT" dirty="0" smtClean="0"/>
              <a:t>+ </a:t>
            </a:r>
            <a:r>
              <a:rPr lang="it-IT" dirty="0" err="1" smtClean="0"/>
              <a:t>provides</a:t>
            </a:r>
            <a:r>
              <a:rPr lang="it-IT" dirty="0" smtClean="0"/>
              <a:t> an </a:t>
            </a:r>
            <a:r>
              <a:rPr lang="it-IT" dirty="0" err="1" smtClean="0"/>
              <a:t>architectural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 in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takes</a:t>
            </a:r>
            <a:r>
              <a:rPr lang="it-IT" dirty="0" smtClean="0"/>
              <a:t> </a:t>
            </a:r>
            <a:r>
              <a:rPr lang="it-IT" dirty="0" err="1" smtClean="0"/>
              <a:t>place</a:t>
            </a:r>
            <a:r>
              <a:rPr lang="it-IT" dirty="0" smtClean="0"/>
              <a:t> in the client part, </a:t>
            </a:r>
            <a:r>
              <a:rPr lang="it-IT" dirty="0" err="1" smtClean="0"/>
              <a:t>because</a:t>
            </a:r>
            <a:r>
              <a:rPr lang="it-IT" dirty="0" smtClean="0"/>
              <a:t> the </a:t>
            </a:r>
          </a:p>
          <a:p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doesn’t</a:t>
            </a:r>
            <a:r>
              <a:rPr lang="it-IT" dirty="0" smtClean="0"/>
              <a:t> </a:t>
            </a:r>
            <a:r>
              <a:rPr lang="it-IT" dirty="0" err="1" smtClean="0"/>
              <a:t>depend</a:t>
            </a:r>
            <a:r>
              <a:rPr lang="it-IT" dirty="0" smtClean="0"/>
              <a:t> on internet service, so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consider</a:t>
            </a:r>
            <a:r>
              <a:rPr lang="it-IT" dirty="0" smtClean="0"/>
              <a:t> </a:t>
            </a:r>
            <a:r>
              <a:rPr lang="it-IT" dirty="0" err="1" smtClean="0"/>
              <a:t>usefull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the </a:t>
            </a:r>
            <a:r>
              <a:rPr lang="it-IT" dirty="0" err="1" smtClean="0"/>
              <a:t>user</a:t>
            </a:r>
            <a:r>
              <a:rPr lang="it-IT" dirty="0" smtClean="0"/>
              <a:t> can use </a:t>
            </a:r>
          </a:p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connecting</a:t>
            </a:r>
            <a:r>
              <a:rPr lang="it-IT" dirty="0" smtClean="0"/>
              <a:t> to the server. For the </a:t>
            </a:r>
            <a:r>
              <a:rPr lang="it-IT" dirty="0" err="1" smtClean="0"/>
              <a:t>rest</a:t>
            </a:r>
            <a:r>
              <a:rPr lang="it-IT" dirty="0" smtClean="0"/>
              <a:t> of </a:t>
            </a:r>
            <a:r>
              <a:rPr lang="it-IT" dirty="0" err="1" smtClean="0"/>
              <a:t>functionalities</a:t>
            </a:r>
            <a:r>
              <a:rPr lang="it-IT" dirty="0" smtClean="0"/>
              <a:t>, network, and so internet service,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fundamental</a:t>
            </a:r>
            <a:r>
              <a:rPr lang="it-IT" dirty="0"/>
              <a:t> </a:t>
            </a:r>
            <a:r>
              <a:rPr lang="it-IT" dirty="0" smtClean="0"/>
              <a:t>to </a:t>
            </a:r>
            <a:r>
              <a:rPr lang="it-IT" dirty="0" err="1" smtClean="0"/>
              <a:t>guarantee</a:t>
            </a:r>
            <a:r>
              <a:rPr lang="it-IT" dirty="0" smtClean="0"/>
              <a:t> the complete use of </a:t>
            </a:r>
            <a:r>
              <a:rPr lang="it-IT" dirty="0" err="1" smtClean="0"/>
              <a:t>Travlendar</a:t>
            </a:r>
            <a:r>
              <a:rPr lang="it-IT" dirty="0" smtClean="0"/>
              <a:t>+. To do </a:t>
            </a:r>
            <a:r>
              <a:rPr lang="it-IT" dirty="0" err="1" smtClean="0"/>
              <a:t>this</a:t>
            </a:r>
            <a:r>
              <a:rPr lang="it-IT" dirty="0" smtClean="0"/>
              <a:t>, the </a:t>
            </a:r>
            <a:r>
              <a:rPr lang="it-IT" dirty="0" err="1" smtClean="0"/>
              <a:t>app</a:t>
            </a:r>
            <a:r>
              <a:rPr lang="it-IT" dirty="0" smtClean="0"/>
              <a:t> </a:t>
            </a:r>
            <a:r>
              <a:rPr lang="it-IT" dirty="0" err="1" smtClean="0"/>
              <a:t>requires</a:t>
            </a:r>
            <a:r>
              <a:rPr lang="it-IT" dirty="0" smtClean="0"/>
              <a:t> data from DBMS </a:t>
            </a:r>
            <a:r>
              <a:rPr lang="it-IT" dirty="0" err="1" smtClean="0"/>
              <a:t>through</a:t>
            </a:r>
            <a:r>
              <a:rPr lang="it-IT" dirty="0" smtClean="0"/>
              <a:t> the</a:t>
            </a:r>
          </a:p>
          <a:p>
            <a:r>
              <a:rPr lang="it-IT" dirty="0" smtClean="0"/>
              <a:t>database server and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connected</a:t>
            </a:r>
            <a:r>
              <a:rPr lang="it-IT" dirty="0" smtClean="0"/>
              <a:t> to the client </a:t>
            </a:r>
            <a:r>
              <a:rPr lang="it-IT" dirty="0" err="1" smtClean="0"/>
              <a:t>through</a:t>
            </a:r>
            <a:r>
              <a:rPr lang="it-IT" dirty="0" smtClean="0"/>
              <a:t> the network</a:t>
            </a:r>
          </a:p>
        </p:txBody>
      </p:sp>
      <p:sp>
        <p:nvSpPr>
          <p:cNvPr id="34" name="Freccia bidirezionale orizzontale 33"/>
          <p:cNvSpPr/>
          <p:nvPr/>
        </p:nvSpPr>
        <p:spPr>
          <a:xfrm>
            <a:off x="2357262" y="2824624"/>
            <a:ext cx="580747" cy="1313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bidirezionale orizzontale 34"/>
          <p:cNvSpPr/>
          <p:nvPr/>
        </p:nvSpPr>
        <p:spPr>
          <a:xfrm>
            <a:off x="4938434" y="2831794"/>
            <a:ext cx="397981" cy="1313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bidirezionale orizzontale 35"/>
          <p:cNvSpPr/>
          <p:nvPr/>
        </p:nvSpPr>
        <p:spPr>
          <a:xfrm>
            <a:off x="7820067" y="2831794"/>
            <a:ext cx="370497" cy="12417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35" y="3072619"/>
            <a:ext cx="304142" cy="30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0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468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2.6 </a:t>
            </a:r>
            <a:r>
              <a:rPr lang="it-IT" sz="2400" dirty="0" err="1" smtClean="0"/>
              <a:t>Architectural</a:t>
            </a:r>
            <a:r>
              <a:rPr lang="it-IT" sz="2400" dirty="0" smtClean="0"/>
              <a:t> </a:t>
            </a:r>
            <a:r>
              <a:rPr lang="it-IT" sz="2400" dirty="0" err="1" smtClean="0"/>
              <a:t>styles</a:t>
            </a:r>
            <a:r>
              <a:rPr lang="it-IT" sz="2400" dirty="0" smtClean="0"/>
              <a:t> and </a:t>
            </a:r>
            <a:r>
              <a:rPr lang="it-IT" sz="2400" dirty="0" err="1" smtClean="0"/>
              <a:t>patterns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36873" y="852635"/>
            <a:ext cx="2386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smtClean="0"/>
              <a:t>State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smtClean="0"/>
              <a:t>Visitor pattern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32862" y="852636"/>
            <a:ext cx="1304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Patterns</a:t>
            </a:r>
            <a:r>
              <a:rPr lang="it-IT" sz="2400" dirty="0" smtClean="0"/>
              <a:t>: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842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tangolo arrotondato 52"/>
          <p:cNvSpPr/>
          <p:nvPr/>
        </p:nvSpPr>
        <p:spPr>
          <a:xfrm>
            <a:off x="8216321" y="1957589"/>
            <a:ext cx="3832319" cy="22795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0703275" y="2116897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Dbms</a:t>
            </a:r>
            <a:endParaRPr lang="it-IT" sz="2400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20" y="2599435"/>
            <a:ext cx="507936" cy="5079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05" y="3309862"/>
            <a:ext cx="507936" cy="50793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0642156" y="2679641"/>
            <a:ext cx="107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External</a:t>
            </a:r>
            <a:r>
              <a:rPr lang="it-IT" sz="1400" dirty="0" smtClean="0"/>
              <a:t> DB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0624238" y="3389846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477247" y="2181755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Server</a:t>
            </a: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510" y="2879425"/>
            <a:ext cx="615543" cy="615543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8305561" y="3569757"/>
            <a:ext cx="155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Server</a:t>
            </a:r>
            <a:endParaRPr lang="it-IT" sz="1400" dirty="0"/>
          </a:p>
        </p:txBody>
      </p:sp>
      <p:sp>
        <p:nvSpPr>
          <p:cNvPr id="40" name="Rettangolo arrotondato 39"/>
          <p:cNvSpPr/>
          <p:nvPr/>
        </p:nvSpPr>
        <p:spPr>
          <a:xfrm>
            <a:off x="485016" y="2421500"/>
            <a:ext cx="1904172" cy="15838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719603" y="1917524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Client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644407" y="2639688"/>
            <a:ext cx="1549715" cy="1178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Mobile Interface</a:t>
            </a:r>
            <a:endParaRPr lang="it-IT" dirty="0"/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74" y="1894388"/>
            <a:ext cx="507936" cy="507936"/>
          </a:xfrm>
          <a:prstGeom prst="rect">
            <a:avLst/>
          </a:prstGeom>
        </p:spPr>
      </p:pic>
      <p:sp>
        <p:nvSpPr>
          <p:cNvPr id="48" name="Rettangolo arrotondato 47"/>
          <p:cNvSpPr/>
          <p:nvPr/>
        </p:nvSpPr>
        <p:spPr>
          <a:xfrm>
            <a:off x="2969935" y="2404506"/>
            <a:ext cx="1977527" cy="12826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9" name="Rettangolo 48"/>
          <p:cNvSpPr/>
          <p:nvPr/>
        </p:nvSpPr>
        <p:spPr>
          <a:xfrm>
            <a:off x="3196914" y="2662688"/>
            <a:ext cx="1549715" cy="75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Application</a:t>
            </a:r>
            <a:endParaRPr lang="it-IT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4825385" y="530665"/>
            <a:ext cx="276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Remote Data Access</a:t>
            </a:r>
          </a:p>
        </p:txBody>
      </p:sp>
      <p:sp>
        <p:nvSpPr>
          <p:cNvPr id="52" name="Nuvola 51"/>
          <p:cNvSpPr/>
          <p:nvPr/>
        </p:nvSpPr>
        <p:spPr>
          <a:xfrm>
            <a:off x="5373655" y="2435472"/>
            <a:ext cx="2451831" cy="12087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Network</a:t>
            </a:r>
            <a:endParaRPr lang="it-IT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9740129" y="1458529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Data</a:t>
            </a:r>
          </a:p>
        </p:txBody>
      </p:sp>
      <p:cxnSp>
        <p:nvCxnSpPr>
          <p:cNvPr id="63" name="Connettore 2 62"/>
          <p:cNvCxnSpPr>
            <a:stCxn id="17" idx="3"/>
            <a:endCxn id="6" idx="1"/>
          </p:cNvCxnSpPr>
          <p:nvPr/>
        </p:nvCxnSpPr>
        <p:spPr>
          <a:xfrm flipV="1">
            <a:off x="9390053" y="2853403"/>
            <a:ext cx="744167" cy="33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stCxn id="17" idx="3"/>
            <a:endCxn id="8" idx="1"/>
          </p:cNvCxnSpPr>
          <p:nvPr/>
        </p:nvCxnSpPr>
        <p:spPr>
          <a:xfrm>
            <a:off x="9390053" y="3187197"/>
            <a:ext cx="724352" cy="37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ccia a destra 70"/>
          <p:cNvSpPr/>
          <p:nvPr/>
        </p:nvSpPr>
        <p:spPr>
          <a:xfrm>
            <a:off x="2313776" y="3251327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Freccia a destra 71"/>
          <p:cNvSpPr/>
          <p:nvPr/>
        </p:nvSpPr>
        <p:spPr>
          <a:xfrm>
            <a:off x="4825385" y="3257076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Freccia a destra 72"/>
          <p:cNvSpPr/>
          <p:nvPr/>
        </p:nvSpPr>
        <p:spPr>
          <a:xfrm>
            <a:off x="7677263" y="3256975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Freccia a destra 73"/>
          <p:cNvSpPr/>
          <p:nvPr/>
        </p:nvSpPr>
        <p:spPr>
          <a:xfrm rot="10800000">
            <a:off x="2235020" y="2606565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Freccia a destra 74"/>
          <p:cNvSpPr/>
          <p:nvPr/>
        </p:nvSpPr>
        <p:spPr>
          <a:xfrm rot="10800000">
            <a:off x="4746629" y="2612314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a destra 75"/>
          <p:cNvSpPr/>
          <p:nvPr/>
        </p:nvSpPr>
        <p:spPr>
          <a:xfrm rot="10800000">
            <a:off x="7598507" y="2612213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933" y="1123173"/>
            <a:ext cx="1189233" cy="1189233"/>
          </a:xfrm>
          <a:prstGeom prst="rect">
            <a:avLst/>
          </a:prstGeom>
        </p:spPr>
      </p:pic>
      <p:sp>
        <p:nvSpPr>
          <p:cNvPr id="30" name="CasellaDiTesto 29"/>
          <p:cNvSpPr txBox="1"/>
          <p:nvPr/>
        </p:nvSpPr>
        <p:spPr>
          <a:xfrm>
            <a:off x="4449684" y="1437306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26" y="2806423"/>
            <a:ext cx="844639" cy="84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02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376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Moltisanti</dc:creator>
  <cp:lastModifiedBy>Daniele Moltisanti</cp:lastModifiedBy>
  <cp:revision>37</cp:revision>
  <dcterms:created xsi:type="dcterms:W3CDTF">2017-11-09T10:55:10Z</dcterms:created>
  <dcterms:modified xsi:type="dcterms:W3CDTF">2017-11-18T15:03:33Z</dcterms:modified>
</cp:coreProperties>
</file>