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56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18/11/2017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2443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18/11/2017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8661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18/11/2017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1797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18/11/2017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9851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18/11/2017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3931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18/11/2017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4305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18/11/2017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0419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18/11/2017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1974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18/11/2017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1791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18/11/2017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6850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18/11/2017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2570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F64E7-21DC-4948-96D3-438E939D9136}" type="datetimeFigureOut">
              <a:rPr lang="it-IT" smtClean="0"/>
              <a:t>18/11/2017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4999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tangolo arrotondato 16"/>
          <p:cNvSpPr/>
          <p:nvPr/>
        </p:nvSpPr>
        <p:spPr>
          <a:xfrm>
            <a:off x="7848470" y="1198623"/>
            <a:ext cx="1906573" cy="20477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731" y="1778548"/>
            <a:ext cx="714339" cy="903285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83" y="1824806"/>
            <a:ext cx="844639" cy="844639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2970539" y="2694172"/>
            <a:ext cx="1529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 smtClean="0"/>
              <a:t>Logic</a:t>
            </a:r>
            <a:r>
              <a:rPr lang="it-IT" sz="1400" dirty="0" smtClean="0"/>
              <a:t> Application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5003978" y="2681833"/>
            <a:ext cx="943780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Firewall</a:t>
            </a:r>
          </a:p>
        </p:txBody>
      </p:sp>
      <p:sp>
        <p:nvSpPr>
          <p:cNvPr id="10" name="Nuvola 9"/>
          <p:cNvSpPr/>
          <p:nvPr/>
        </p:nvSpPr>
        <p:spPr>
          <a:xfrm>
            <a:off x="6174024" y="1877226"/>
            <a:ext cx="1254434" cy="70433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/>
              <a:t>Network</a:t>
            </a:r>
            <a:endParaRPr lang="it-IT" sz="1400" dirty="0"/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633" y="1036044"/>
            <a:ext cx="961059" cy="961059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163" y="1516574"/>
            <a:ext cx="1189233" cy="1189233"/>
          </a:xfrm>
          <a:prstGeom prst="rect">
            <a:avLst/>
          </a:prstGeom>
        </p:spPr>
      </p:pic>
      <p:pic>
        <p:nvPicPr>
          <p:cNvPr id="13" name="Immagin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617" y="2281163"/>
            <a:ext cx="409664" cy="409664"/>
          </a:xfrm>
          <a:prstGeom prst="rect">
            <a:avLst/>
          </a:prstGeom>
        </p:spPr>
      </p:pic>
      <p:sp>
        <p:nvSpPr>
          <p:cNvPr id="14" name="CasellaDiTesto 13"/>
          <p:cNvSpPr txBox="1"/>
          <p:nvPr/>
        </p:nvSpPr>
        <p:spPr>
          <a:xfrm>
            <a:off x="8165645" y="2737844"/>
            <a:ext cx="1720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Database Server</a:t>
            </a:r>
          </a:p>
        </p:txBody>
      </p:sp>
      <p:pic>
        <p:nvPicPr>
          <p:cNvPr id="15" name="Immagin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634" y="2318172"/>
            <a:ext cx="961059" cy="961059"/>
          </a:xfrm>
          <a:prstGeom prst="rect">
            <a:avLst/>
          </a:prstGeom>
        </p:spPr>
      </p:pic>
      <p:sp>
        <p:nvSpPr>
          <p:cNvPr id="18" name="CasellaDiTesto 17"/>
          <p:cNvSpPr txBox="1"/>
          <p:nvPr/>
        </p:nvSpPr>
        <p:spPr>
          <a:xfrm>
            <a:off x="780624" y="2669445"/>
            <a:ext cx="1720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Mobile Interface</a:t>
            </a:r>
          </a:p>
        </p:txBody>
      </p:sp>
      <p:cxnSp>
        <p:nvCxnSpPr>
          <p:cNvPr id="20" name="Connettore 1 19"/>
          <p:cNvCxnSpPr>
            <a:stCxn id="5" idx="3"/>
          </p:cNvCxnSpPr>
          <p:nvPr/>
        </p:nvCxnSpPr>
        <p:spPr>
          <a:xfrm flipV="1">
            <a:off x="1912422" y="2243676"/>
            <a:ext cx="1249498" cy="345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ttore 1 22"/>
          <p:cNvCxnSpPr/>
          <p:nvPr/>
        </p:nvCxnSpPr>
        <p:spPr>
          <a:xfrm flipV="1">
            <a:off x="4168719" y="2222495"/>
            <a:ext cx="1183590" cy="6899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onnettore 1 27"/>
          <p:cNvCxnSpPr>
            <a:stCxn id="4" idx="3"/>
            <a:endCxn id="10" idx="2"/>
          </p:cNvCxnSpPr>
          <p:nvPr/>
        </p:nvCxnSpPr>
        <p:spPr>
          <a:xfrm flipV="1">
            <a:off x="5744070" y="2229394"/>
            <a:ext cx="433845" cy="797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ttore 1 31"/>
          <p:cNvCxnSpPr>
            <a:stCxn id="10" idx="0"/>
            <a:endCxn id="17" idx="1"/>
          </p:cNvCxnSpPr>
          <p:nvPr/>
        </p:nvCxnSpPr>
        <p:spPr>
          <a:xfrm flipV="1">
            <a:off x="7427413" y="2222494"/>
            <a:ext cx="421057" cy="690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onnettore 1 34"/>
          <p:cNvCxnSpPr>
            <a:stCxn id="17" idx="3"/>
            <a:endCxn id="11" idx="1"/>
          </p:cNvCxnSpPr>
          <p:nvPr/>
        </p:nvCxnSpPr>
        <p:spPr>
          <a:xfrm flipV="1">
            <a:off x="9755043" y="1516574"/>
            <a:ext cx="733590" cy="70592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Connettore 1 39"/>
          <p:cNvCxnSpPr>
            <a:stCxn id="17" idx="3"/>
            <a:endCxn id="15" idx="1"/>
          </p:cNvCxnSpPr>
          <p:nvPr/>
        </p:nvCxnSpPr>
        <p:spPr>
          <a:xfrm>
            <a:off x="9755043" y="2222494"/>
            <a:ext cx="733591" cy="576208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CasellaDiTesto 48"/>
          <p:cNvSpPr txBox="1"/>
          <p:nvPr/>
        </p:nvSpPr>
        <p:spPr>
          <a:xfrm>
            <a:off x="10490694" y="1921617"/>
            <a:ext cx="1436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 smtClean="0"/>
              <a:t>Travlendar</a:t>
            </a:r>
            <a:r>
              <a:rPr lang="it-IT" sz="1400" dirty="0" smtClean="0"/>
              <a:t>+ DB</a:t>
            </a:r>
          </a:p>
        </p:txBody>
      </p:sp>
      <p:sp>
        <p:nvSpPr>
          <p:cNvPr id="50" name="CasellaDiTesto 49"/>
          <p:cNvSpPr txBox="1"/>
          <p:nvPr/>
        </p:nvSpPr>
        <p:spPr>
          <a:xfrm>
            <a:off x="10490694" y="3196845"/>
            <a:ext cx="1436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 smtClean="0"/>
              <a:t>External</a:t>
            </a:r>
            <a:r>
              <a:rPr lang="it-IT" sz="1400" dirty="0" smtClean="0"/>
              <a:t> DB</a:t>
            </a:r>
          </a:p>
        </p:txBody>
      </p:sp>
      <p:sp>
        <p:nvSpPr>
          <p:cNvPr id="51" name="CasellaDiTesto 50"/>
          <p:cNvSpPr txBox="1"/>
          <p:nvPr/>
        </p:nvSpPr>
        <p:spPr>
          <a:xfrm>
            <a:off x="3783513" y="346027"/>
            <a:ext cx="6120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2.1 High </a:t>
            </a:r>
            <a:r>
              <a:rPr lang="it-IT" sz="2400" dirty="0" err="1"/>
              <a:t>level</a:t>
            </a:r>
            <a:r>
              <a:rPr lang="it-IT" sz="2400" dirty="0"/>
              <a:t> component and </a:t>
            </a:r>
            <a:r>
              <a:rPr lang="it-IT" sz="2400" dirty="0" err="1"/>
              <a:t>their</a:t>
            </a:r>
            <a:r>
              <a:rPr lang="it-IT" sz="2400" dirty="0"/>
              <a:t> </a:t>
            </a:r>
            <a:r>
              <a:rPr lang="it-IT" sz="2400" dirty="0" err="1"/>
              <a:t>interactions</a:t>
            </a:r>
            <a:endParaRPr lang="it-IT" sz="2400" dirty="0"/>
          </a:p>
        </p:txBody>
      </p:sp>
      <p:sp>
        <p:nvSpPr>
          <p:cNvPr id="52" name="CasellaDiTesto 51"/>
          <p:cNvSpPr txBox="1"/>
          <p:nvPr/>
        </p:nvSpPr>
        <p:spPr>
          <a:xfrm>
            <a:off x="2321737" y="889900"/>
            <a:ext cx="735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/>
              <a:t>Client</a:t>
            </a:r>
          </a:p>
        </p:txBody>
      </p:sp>
      <p:pic>
        <p:nvPicPr>
          <p:cNvPr id="53" name="Immagine 5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302" y="473014"/>
            <a:ext cx="507936" cy="507936"/>
          </a:xfrm>
          <a:prstGeom prst="rect">
            <a:avLst/>
          </a:prstGeom>
        </p:spPr>
      </p:pic>
      <p:sp>
        <p:nvSpPr>
          <p:cNvPr id="55" name="CasellaDiTesto 54"/>
          <p:cNvSpPr txBox="1"/>
          <p:nvPr/>
        </p:nvSpPr>
        <p:spPr>
          <a:xfrm>
            <a:off x="515583" y="3802789"/>
            <a:ext cx="1131688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The 2-tier architecture develops in the best way our project ideas: all logical operation regarding to app functionalities </a:t>
            </a:r>
          </a:p>
          <a:p>
            <a:r>
              <a:rPr lang="en-GB" dirty="0" smtClean="0"/>
              <a:t>are computed in the client part, instead the data are securely preserved in databases, accessible through the database </a:t>
            </a:r>
          </a:p>
          <a:p>
            <a:r>
              <a:rPr lang="en-GB" dirty="0" smtClean="0"/>
              <a:t>server.</a:t>
            </a:r>
          </a:p>
          <a:p>
            <a:r>
              <a:rPr lang="en-GB" dirty="0" smtClean="0"/>
              <a:t>The logic application needs this data to work properly, so it requests them from the database server in which there all </a:t>
            </a:r>
          </a:p>
          <a:p>
            <a:r>
              <a:rPr lang="en-GB" dirty="0"/>
              <a:t>d</a:t>
            </a:r>
            <a:r>
              <a:rPr lang="en-GB" dirty="0" smtClean="0"/>
              <a:t>atabase which contain the data needed.</a:t>
            </a:r>
          </a:p>
          <a:p>
            <a:r>
              <a:rPr lang="en-GB" dirty="0" smtClean="0"/>
              <a:t>Between client and server we provide more security through a firewall</a:t>
            </a:r>
          </a:p>
          <a:p>
            <a:endParaRPr lang="it-IT" dirty="0"/>
          </a:p>
        </p:txBody>
      </p:sp>
      <p:sp>
        <p:nvSpPr>
          <p:cNvPr id="61" name="Parentesi graffa chiusa 60"/>
          <p:cNvSpPr/>
          <p:nvPr/>
        </p:nvSpPr>
        <p:spPr>
          <a:xfrm rot="16200000">
            <a:off x="2484273" y="-47774"/>
            <a:ext cx="356662" cy="3114710"/>
          </a:xfrm>
          <a:prstGeom prst="rightBrace">
            <a:avLst>
              <a:gd name="adj1" fmla="val 74179"/>
              <a:gd name="adj2" fmla="val 50413"/>
            </a:avLst>
          </a:prstGeom>
          <a:ln w="381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283" y="1688801"/>
            <a:ext cx="1081939" cy="108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134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4057003" y="114207"/>
            <a:ext cx="2764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/>
              <a:t>2.2 Component </a:t>
            </a:r>
            <a:r>
              <a:rPr lang="it-IT" sz="2400" dirty="0" err="1" smtClean="0"/>
              <a:t>view</a:t>
            </a:r>
            <a:endParaRPr lang="it-IT" sz="2400" dirty="0"/>
          </a:p>
        </p:txBody>
      </p:sp>
      <p:cxnSp>
        <p:nvCxnSpPr>
          <p:cNvPr id="10" name="Connettore 1 9"/>
          <p:cNvCxnSpPr/>
          <p:nvPr/>
        </p:nvCxnSpPr>
        <p:spPr>
          <a:xfrm flipV="1">
            <a:off x="282462" y="2868702"/>
            <a:ext cx="7505834" cy="1287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sellaDiTesto 2"/>
          <p:cNvSpPr txBox="1"/>
          <p:nvPr/>
        </p:nvSpPr>
        <p:spPr>
          <a:xfrm>
            <a:off x="7862146" y="709417"/>
            <a:ext cx="4681153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Interaction</a:t>
            </a:r>
            <a:r>
              <a:rPr lang="it-IT" sz="1400" dirty="0" smtClean="0"/>
              <a:t> </a:t>
            </a:r>
            <a:r>
              <a:rPr lang="it-IT" sz="1400" dirty="0" err="1" smtClean="0"/>
              <a:t>among</a:t>
            </a:r>
            <a:r>
              <a:rPr lang="it-IT" sz="1400" dirty="0" smtClean="0"/>
              <a:t> </a:t>
            </a:r>
            <a:r>
              <a:rPr lang="it-IT" sz="1400" dirty="0" err="1" smtClean="0"/>
              <a:t>architectural</a:t>
            </a:r>
            <a:r>
              <a:rPr lang="it-IT" sz="1400" dirty="0" smtClean="0"/>
              <a:t> component</a:t>
            </a:r>
          </a:p>
          <a:p>
            <a:r>
              <a:rPr lang="it-IT" sz="1400" dirty="0" err="1" smtClean="0"/>
              <a:t>is</a:t>
            </a:r>
            <a:r>
              <a:rPr lang="it-IT" sz="1400" dirty="0" smtClean="0"/>
              <a:t> so </a:t>
            </a:r>
            <a:r>
              <a:rPr lang="it-IT" sz="1400" dirty="0" err="1" smtClean="0"/>
              <a:t>defined</a:t>
            </a:r>
            <a:r>
              <a:rPr lang="it-IT" sz="1400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smtClean="0"/>
              <a:t>The </a:t>
            </a:r>
            <a:r>
              <a:rPr lang="it-IT" sz="1400" dirty="0" err="1" smtClean="0"/>
              <a:t>subsystem</a:t>
            </a:r>
            <a:r>
              <a:rPr lang="it-IT" sz="1400" dirty="0" smtClean="0"/>
              <a:t> ‘</a:t>
            </a:r>
            <a:r>
              <a:rPr lang="it-IT" sz="1400" dirty="0" err="1" smtClean="0"/>
              <a:t>Calendare</a:t>
            </a:r>
            <a:r>
              <a:rPr lang="it-IT" sz="1400" dirty="0" smtClean="0"/>
              <a:t> Services’ </a:t>
            </a:r>
            <a:r>
              <a:rPr lang="it-IT" sz="1400" dirty="0" err="1" smtClean="0"/>
              <a:t>requires</a:t>
            </a:r>
            <a:endParaRPr lang="it-IT" sz="1400" dirty="0" smtClean="0"/>
          </a:p>
          <a:p>
            <a:pPr lvl="1"/>
            <a:r>
              <a:rPr lang="it-IT" sz="1400" dirty="0"/>
              <a:t>t</a:t>
            </a:r>
            <a:r>
              <a:rPr lang="it-IT" sz="1400" dirty="0" smtClean="0"/>
              <a:t>he </a:t>
            </a:r>
            <a:r>
              <a:rPr lang="it-IT" sz="1400" dirty="0" err="1" smtClean="0"/>
              <a:t>interface</a:t>
            </a:r>
            <a:r>
              <a:rPr lang="it-IT" sz="1400" dirty="0" smtClean="0"/>
              <a:t> from DBMS, </a:t>
            </a:r>
            <a:r>
              <a:rPr lang="it-IT" sz="1400" dirty="0" err="1" smtClean="0"/>
              <a:t>which</a:t>
            </a:r>
            <a:r>
              <a:rPr lang="it-IT" sz="1400" dirty="0" smtClean="0"/>
              <a:t> </a:t>
            </a:r>
            <a:r>
              <a:rPr lang="it-IT" sz="1400" dirty="0" err="1" smtClean="0"/>
              <a:t>provides</a:t>
            </a:r>
            <a:r>
              <a:rPr lang="it-IT" sz="1400" dirty="0" smtClean="0"/>
              <a:t> </a:t>
            </a:r>
          </a:p>
          <a:p>
            <a:pPr lvl="1"/>
            <a:r>
              <a:rPr lang="it-IT" sz="1400" dirty="0" smtClean="0"/>
              <a:t>information </a:t>
            </a:r>
            <a:r>
              <a:rPr lang="it-IT" sz="1400" dirty="0" err="1" smtClean="0"/>
              <a:t>stored</a:t>
            </a:r>
            <a:r>
              <a:rPr lang="it-IT" sz="1400" dirty="0" smtClean="0"/>
              <a:t> inside </a:t>
            </a:r>
            <a:r>
              <a:rPr lang="it-IT" sz="1400" dirty="0" err="1" smtClean="0"/>
              <a:t>travlendar</a:t>
            </a:r>
            <a:r>
              <a:rPr lang="it-IT" sz="1400" dirty="0" smtClean="0"/>
              <a:t>+ database</a:t>
            </a:r>
          </a:p>
          <a:p>
            <a:pPr lvl="1"/>
            <a:r>
              <a:rPr lang="it-IT" sz="1400" dirty="0" smtClean="0"/>
              <a:t>or </a:t>
            </a:r>
            <a:r>
              <a:rPr lang="it-IT" sz="1400" dirty="0" err="1" smtClean="0"/>
              <a:t>external</a:t>
            </a:r>
            <a:r>
              <a:rPr lang="it-IT" sz="1400" dirty="0" smtClean="0"/>
              <a:t> database, and the </a:t>
            </a:r>
            <a:r>
              <a:rPr lang="it-IT" sz="1400" dirty="0" err="1" smtClean="0"/>
              <a:t>interface</a:t>
            </a:r>
            <a:r>
              <a:rPr lang="it-IT" sz="1400" dirty="0" smtClean="0"/>
              <a:t> of </a:t>
            </a:r>
            <a:r>
              <a:rPr lang="it-IT" sz="1400" dirty="0" err="1" smtClean="0"/>
              <a:t>external</a:t>
            </a:r>
            <a:r>
              <a:rPr lang="it-IT" sz="1400" dirty="0" smtClean="0"/>
              <a:t> API, </a:t>
            </a:r>
          </a:p>
          <a:p>
            <a:pPr lvl="1"/>
            <a:r>
              <a:rPr lang="it-IT" sz="1400" dirty="0" err="1"/>
              <a:t>w</a:t>
            </a:r>
            <a:r>
              <a:rPr lang="it-IT" sz="1400" dirty="0" err="1" smtClean="0"/>
              <a:t>hich</a:t>
            </a:r>
            <a:r>
              <a:rPr lang="it-IT" sz="1400" dirty="0" smtClean="0"/>
              <a:t> </a:t>
            </a:r>
            <a:r>
              <a:rPr lang="it-IT" sz="1400" dirty="0" err="1" smtClean="0"/>
              <a:t>provides</a:t>
            </a:r>
            <a:r>
              <a:rPr lang="it-IT" sz="1400" dirty="0" smtClean="0"/>
              <a:t> </a:t>
            </a:r>
            <a:r>
              <a:rPr lang="it-IT" sz="1400" dirty="0" err="1" smtClean="0"/>
              <a:t>travel</a:t>
            </a:r>
            <a:r>
              <a:rPr lang="it-IT" sz="1400" dirty="0" smtClean="0"/>
              <a:t> information to compute</a:t>
            </a:r>
          </a:p>
          <a:p>
            <a:pPr lvl="1"/>
            <a:r>
              <a:rPr lang="it-IT" sz="1400" dirty="0" smtClean="0"/>
              <a:t>Best </a:t>
            </a:r>
            <a:r>
              <a:rPr lang="it-IT" sz="1400" dirty="0" err="1" smtClean="0"/>
              <a:t>travel</a:t>
            </a:r>
            <a:r>
              <a:rPr lang="it-IT" sz="1400" dirty="0" smtClean="0"/>
              <a:t> for </a:t>
            </a:r>
            <a:r>
              <a:rPr lang="it-IT" sz="1400" dirty="0" err="1" smtClean="0"/>
              <a:t>user</a:t>
            </a:r>
            <a:r>
              <a:rPr lang="it-IT" sz="1400" dirty="0" smtClean="0"/>
              <a:t>. </a:t>
            </a:r>
            <a:r>
              <a:rPr lang="it-IT" sz="1400" dirty="0" err="1" smtClean="0"/>
              <a:t>Instead</a:t>
            </a:r>
            <a:r>
              <a:rPr lang="it-IT" sz="1400" dirty="0" smtClean="0"/>
              <a:t> </a:t>
            </a:r>
            <a:r>
              <a:rPr lang="it-IT" sz="1400" dirty="0" err="1" smtClean="0"/>
              <a:t>it</a:t>
            </a:r>
            <a:r>
              <a:rPr lang="it-IT" sz="1400" dirty="0" smtClean="0"/>
              <a:t> </a:t>
            </a:r>
            <a:r>
              <a:rPr lang="it-IT" sz="1400" dirty="0" err="1" smtClean="0"/>
              <a:t>provides</a:t>
            </a:r>
            <a:r>
              <a:rPr lang="it-IT" sz="1400" dirty="0" smtClean="0"/>
              <a:t>  </a:t>
            </a:r>
          </a:p>
          <a:p>
            <a:pPr lvl="1"/>
            <a:r>
              <a:rPr lang="it-IT" sz="1400" dirty="0" err="1" smtClean="0"/>
              <a:t>interface</a:t>
            </a:r>
            <a:r>
              <a:rPr lang="it-IT" sz="1400" dirty="0" smtClean="0"/>
              <a:t> for the </a:t>
            </a:r>
            <a:r>
              <a:rPr lang="it-IT" sz="1400" dirty="0" err="1" smtClean="0"/>
              <a:t>user</a:t>
            </a:r>
            <a:r>
              <a:rPr lang="it-IT" sz="1400" dirty="0" smtClean="0"/>
              <a:t> </a:t>
            </a:r>
            <a:r>
              <a:rPr lang="it-IT" sz="1400" dirty="0" err="1" smtClean="0"/>
              <a:t>app</a:t>
            </a:r>
            <a:r>
              <a:rPr lang="it-IT" sz="1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smtClean="0"/>
              <a:t>The ‘</a:t>
            </a:r>
            <a:r>
              <a:rPr lang="it-IT" sz="1400" dirty="0" err="1" smtClean="0"/>
              <a:t>Payment</a:t>
            </a:r>
            <a:r>
              <a:rPr lang="it-IT" sz="1400" dirty="0" smtClean="0"/>
              <a:t> Manager’ </a:t>
            </a:r>
            <a:r>
              <a:rPr lang="it-IT" sz="1400" dirty="0" err="1" smtClean="0"/>
              <a:t>require</a:t>
            </a:r>
            <a:r>
              <a:rPr lang="it-IT" sz="1400" dirty="0" smtClean="0"/>
              <a:t> the </a:t>
            </a:r>
            <a:r>
              <a:rPr lang="it-IT" sz="1400" dirty="0" err="1" smtClean="0"/>
              <a:t>interface</a:t>
            </a:r>
            <a:r>
              <a:rPr lang="it-IT" sz="1400" dirty="0" smtClean="0"/>
              <a:t> of</a:t>
            </a:r>
          </a:p>
          <a:p>
            <a:pPr lvl="1"/>
            <a:r>
              <a:rPr lang="it-IT" sz="1400" dirty="0" smtClean="0"/>
              <a:t>A </a:t>
            </a:r>
            <a:r>
              <a:rPr lang="it-IT" sz="1400" dirty="0" err="1" smtClean="0"/>
              <a:t>payment</a:t>
            </a:r>
            <a:r>
              <a:rPr lang="it-IT" sz="1400" dirty="0" smtClean="0"/>
              <a:t> gateway, </a:t>
            </a:r>
            <a:r>
              <a:rPr lang="it-IT" sz="1400" dirty="0" err="1" smtClean="0"/>
              <a:t>which</a:t>
            </a:r>
            <a:r>
              <a:rPr lang="it-IT" sz="1400" dirty="0" smtClean="0"/>
              <a:t> </a:t>
            </a:r>
            <a:r>
              <a:rPr lang="it-IT" sz="1400" dirty="0" err="1" smtClean="0"/>
              <a:t>permits</a:t>
            </a:r>
            <a:r>
              <a:rPr lang="it-IT" sz="1400" dirty="0" smtClean="0"/>
              <a:t> to </a:t>
            </a:r>
            <a:r>
              <a:rPr lang="it-IT" sz="1400" dirty="0" err="1" smtClean="0"/>
              <a:t>execute</a:t>
            </a:r>
            <a:endParaRPr lang="it-IT" sz="1400" dirty="0" smtClean="0"/>
          </a:p>
          <a:p>
            <a:pPr lvl="1"/>
            <a:r>
              <a:rPr lang="it-IT" sz="1400" dirty="0" err="1" smtClean="0"/>
              <a:t>Payments</a:t>
            </a:r>
            <a:r>
              <a:rPr lang="it-IT" sz="1400" dirty="0" smtClean="0"/>
              <a:t>, and </a:t>
            </a:r>
            <a:r>
              <a:rPr lang="it-IT" sz="1400" dirty="0" err="1" smtClean="0"/>
              <a:t>requires</a:t>
            </a:r>
            <a:r>
              <a:rPr lang="it-IT" sz="1400" dirty="0" smtClean="0"/>
              <a:t> the </a:t>
            </a:r>
            <a:r>
              <a:rPr lang="it-IT" sz="1400" dirty="0" err="1" smtClean="0"/>
              <a:t>interface</a:t>
            </a:r>
            <a:r>
              <a:rPr lang="it-IT" sz="1400" dirty="0" smtClean="0"/>
              <a:t> of </a:t>
            </a:r>
          </a:p>
          <a:p>
            <a:pPr lvl="1"/>
            <a:r>
              <a:rPr lang="it-IT" sz="1400" dirty="0" err="1" smtClean="0"/>
              <a:t>user</a:t>
            </a:r>
            <a:r>
              <a:rPr lang="it-IT" sz="1400" dirty="0" smtClean="0"/>
              <a:t> account to take information</a:t>
            </a:r>
          </a:p>
          <a:p>
            <a:pPr lvl="1"/>
            <a:r>
              <a:rPr lang="it-IT" sz="1400" dirty="0" err="1" smtClean="0"/>
              <a:t>About</a:t>
            </a:r>
            <a:r>
              <a:rPr lang="it-IT" sz="1400" dirty="0" smtClean="0"/>
              <a:t> account </a:t>
            </a:r>
            <a:r>
              <a:rPr lang="it-IT" sz="1400" dirty="0" err="1" smtClean="0"/>
              <a:t>details</a:t>
            </a:r>
            <a:endParaRPr lang="it-IT" sz="1400" dirty="0" smtClean="0"/>
          </a:p>
          <a:p>
            <a:pPr lvl="1"/>
            <a:endParaRPr lang="it-IT" dirty="0"/>
          </a:p>
          <a:p>
            <a:pPr lvl="1"/>
            <a:endParaRPr lang="it-IT" dirty="0"/>
          </a:p>
          <a:p>
            <a:r>
              <a:rPr lang="it-IT" dirty="0" smtClean="0"/>
              <a:t>	 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91" y="3050543"/>
            <a:ext cx="7724775" cy="3695700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62" y="709417"/>
            <a:ext cx="711517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915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4057003" y="114207"/>
            <a:ext cx="4680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/>
              <a:t>2.6 </a:t>
            </a:r>
            <a:r>
              <a:rPr lang="it-IT" sz="2400" dirty="0" err="1" smtClean="0"/>
              <a:t>Architectural</a:t>
            </a:r>
            <a:r>
              <a:rPr lang="it-IT" sz="2400" dirty="0" smtClean="0"/>
              <a:t> </a:t>
            </a:r>
            <a:r>
              <a:rPr lang="it-IT" sz="2400" dirty="0" err="1" smtClean="0"/>
              <a:t>styles</a:t>
            </a:r>
            <a:r>
              <a:rPr lang="it-IT" sz="2400" dirty="0" smtClean="0"/>
              <a:t> and </a:t>
            </a:r>
            <a:r>
              <a:rPr lang="it-IT" sz="2400" dirty="0" err="1" smtClean="0"/>
              <a:t>patterns</a:t>
            </a:r>
            <a:endParaRPr lang="it-IT" sz="2400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867796" y="852635"/>
            <a:ext cx="2765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u="sng" dirty="0" smtClean="0"/>
              <a:t>Remote Data Access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332862" y="852636"/>
            <a:ext cx="2528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 smtClean="0"/>
              <a:t>Architectural</a:t>
            </a:r>
            <a:r>
              <a:rPr lang="it-IT" sz="2400" dirty="0" smtClean="0"/>
              <a:t> style:</a:t>
            </a:r>
            <a:endParaRPr lang="it-IT" sz="2400" dirty="0"/>
          </a:p>
        </p:txBody>
      </p:sp>
      <p:sp>
        <p:nvSpPr>
          <p:cNvPr id="5" name="Rettangolo arrotondato 4"/>
          <p:cNvSpPr/>
          <p:nvPr/>
        </p:nvSpPr>
        <p:spPr>
          <a:xfrm>
            <a:off x="8190564" y="1813360"/>
            <a:ext cx="3832319" cy="227956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0">
            <a:schemeClr val="accent4"/>
          </a:lnRef>
          <a:fillRef idx="1003">
            <a:schemeClr val="lt2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0677518" y="1972668"/>
            <a:ext cx="917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 smtClean="0"/>
              <a:t>Dbms</a:t>
            </a:r>
            <a:endParaRPr lang="it-IT" sz="2400" dirty="0" smtClean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648" y="2455206"/>
            <a:ext cx="507936" cy="507936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648" y="3165633"/>
            <a:ext cx="507936" cy="507936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10616399" y="2535412"/>
            <a:ext cx="10745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External</a:t>
            </a:r>
            <a:r>
              <a:rPr lang="it-IT" sz="1400" dirty="0" smtClean="0"/>
              <a:t> DB</a:t>
            </a:r>
            <a:endParaRPr lang="it-IT" sz="1400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10598481" y="3245617"/>
            <a:ext cx="1293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Travlendar</a:t>
            </a:r>
            <a:r>
              <a:rPr lang="it-IT" sz="1400" dirty="0" smtClean="0"/>
              <a:t>+ DB</a:t>
            </a:r>
            <a:endParaRPr lang="it-IT" sz="14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8531332" y="2087536"/>
            <a:ext cx="1005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/>
              <a:t>Server</a:t>
            </a:r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753" y="2735196"/>
            <a:ext cx="615543" cy="615543"/>
          </a:xfrm>
          <a:prstGeom prst="rect">
            <a:avLst/>
          </a:prstGeom>
        </p:spPr>
      </p:pic>
      <p:sp>
        <p:nvSpPr>
          <p:cNvPr id="13" name="CasellaDiTesto 12"/>
          <p:cNvSpPr txBox="1"/>
          <p:nvPr/>
        </p:nvSpPr>
        <p:spPr>
          <a:xfrm>
            <a:off x="8279804" y="3425528"/>
            <a:ext cx="15534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Travlendar</a:t>
            </a:r>
            <a:r>
              <a:rPr lang="it-IT" sz="1400" dirty="0" smtClean="0"/>
              <a:t>+ Server</a:t>
            </a:r>
            <a:endParaRPr lang="it-IT" sz="1400" dirty="0"/>
          </a:p>
        </p:txBody>
      </p:sp>
      <p:sp>
        <p:nvSpPr>
          <p:cNvPr id="14" name="Rettangolo arrotondato 13"/>
          <p:cNvSpPr/>
          <p:nvPr/>
        </p:nvSpPr>
        <p:spPr>
          <a:xfrm>
            <a:off x="462688" y="2105553"/>
            <a:ext cx="1904172" cy="158383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2014038" y="1602180"/>
            <a:ext cx="923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/>
              <a:t>Client</a:t>
            </a:r>
          </a:p>
        </p:txBody>
      </p:sp>
      <p:sp>
        <p:nvSpPr>
          <p:cNvPr id="16" name="Rettangolo 15"/>
          <p:cNvSpPr/>
          <p:nvPr/>
        </p:nvSpPr>
        <p:spPr>
          <a:xfrm>
            <a:off x="622079" y="2351723"/>
            <a:ext cx="1549715" cy="106787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Mobile Interface</a:t>
            </a:r>
            <a:endParaRPr lang="it-IT" dirty="0"/>
          </a:p>
        </p:txBody>
      </p:sp>
      <p:pic>
        <p:nvPicPr>
          <p:cNvPr id="17" name="Immagin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009" y="1579044"/>
            <a:ext cx="507936" cy="507936"/>
          </a:xfrm>
          <a:prstGeom prst="rect">
            <a:avLst/>
          </a:prstGeom>
        </p:spPr>
      </p:pic>
      <p:sp>
        <p:nvSpPr>
          <p:cNvPr id="18" name="Rettangolo arrotondato 17"/>
          <p:cNvSpPr/>
          <p:nvPr/>
        </p:nvSpPr>
        <p:spPr>
          <a:xfrm>
            <a:off x="2944178" y="2248996"/>
            <a:ext cx="1977527" cy="128260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9" name="Rettangolo 18"/>
          <p:cNvSpPr/>
          <p:nvPr/>
        </p:nvSpPr>
        <p:spPr>
          <a:xfrm>
            <a:off x="3171157" y="2518459"/>
            <a:ext cx="1549715" cy="75427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Logic</a:t>
            </a:r>
            <a:r>
              <a:rPr lang="it-IT" dirty="0" smtClean="0"/>
              <a:t> Application</a:t>
            </a:r>
            <a:endParaRPr lang="it-IT" dirty="0"/>
          </a:p>
        </p:txBody>
      </p:sp>
      <p:sp>
        <p:nvSpPr>
          <p:cNvPr id="20" name="Nuvola 19"/>
          <p:cNvSpPr/>
          <p:nvPr/>
        </p:nvSpPr>
        <p:spPr>
          <a:xfrm>
            <a:off x="5347898" y="2291243"/>
            <a:ext cx="2451831" cy="1208708"/>
          </a:xfrm>
          <a:prstGeom prst="cloud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Network</a:t>
            </a:r>
            <a:endParaRPr lang="it-IT" dirty="0"/>
          </a:p>
        </p:txBody>
      </p:sp>
      <p:sp>
        <p:nvSpPr>
          <p:cNvPr id="21" name="CasellaDiTesto 20"/>
          <p:cNvSpPr txBox="1"/>
          <p:nvPr/>
        </p:nvSpPr>
        <p:spPr>
          <a:xfrm>
            <a:off x="9714372" y="1314300"/>
            <a:ext cx="784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/>
              <a:t>Data</a:t>
            </a:r>
          </a:p>
        </p:txBody>
      </p:sp>
      <p:cxnSp>
        <p:nvCxnSpPr>
          <p:cNvPr id="22" name="Connettore 2 21"/>
          <p:cNvCxnSpPr>
            <a:stCxn id="12" idx="3"/>
            <a:endCxn id="7" idx="1"/>
          </p:cNvCxnSpPr>
          <p:nvPr/>
        </p:nvCxnSpPr>
        <p:spPr>
          <a:xfrm flipV="1">
            <a:off x="9364296" y="2709174"/>
            <a:ext cx="724352" cy="333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/>
          <p:cNvCxnSpPr>
            <a:stCxn id="12" idx="3"/>
            <a:endCxn id="8" idx="1"/>
          </p:cNvCxnSpPr>
          <p:nvPr/>
        </p:nvCxnSpPr>
        <p:spPr>
          <a:xfrm>
            <a:off x="9364296" y="3042968"/>
            <a:ext cx="724352" cy="376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magine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098" y="2490476"/>
            <a:ext cx="844639" cy="844639"/>
          </a:xfrm>
          <a:prstGeom prst="rect">
            <a:avLst/>
          </a:prstGeom>
        </p:spPr>
      </p:pic>
      <p:sp>
        <p:nvSpPr>
          <p:cNvPr id="33" name="CasellaDiTesto 32"/>
          <p:cNvSpPr txBox="1"/>
          <p:nvPr/>
        </p:nvSpPr>
        <p:spPr>
          <a:xfrm>
            <a:off x="618650" y="4790941"/>
            <a:ext cx="116695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Travlendar</a:t>
            </a:r>
            <a:r>
              <a:rPr lang="it-IT" dirty="0" smtClean="0"/>
              <a:t>+ </a:t>
            </a:r>
            <a:r>
              <a:rPr lang="it-IT" dirty="0" err="1" smtClean="0"/>
              <a:t>provides</a:t>
            </a:r>
            <a:r>
              <a:rPr lang="it-IT" dirty="0" smtClean="0"/>
              <a:t> an </a:t>
            </a:r>
            <a:r>
              <a:rPr lang="it-IT" dirty="0" err="1" smtClean="0"/>
              <a:t>architectural</a:t>
            </a:r>
            <a:r>
              <a:rPr lang="it-IT" dirty="0" smtClean="0"/>
              <a:t> </a:t>
            </a:r>
            <a:r>
              <a:rPr lang="it-IT" dirty="0" err="1" smtClean="0"/>
              <a:t>structure</a:t>
            </a:r>
            <a:r>
              <a:rPr lang="it-IT" dirty="0" smtClean="0"/>
              <a:t> in </a:t>
            </a:r>
            <a:r>
              <a:rPr lang="it-IT" dirty="0" err="1" smtClean="0"/>
              <a:t>which</a:t>
            </a:r>
            <a:r>
              <a:rPr lang="it-IT" dirty="0" smtClean="0"/>
              <a:t> </a:t>
            </a:r>
            <a:r>
              <a:rPr lang="it-IT" dirty="0" err="1" smtClean="0"/>
              <a:t>logic</a:t>
            </a:r>
            <a:r>
              <a:rPr lang="it-IT" dirty="0" smtClean="0"/>
              <a:t> </a:t>
            </a:r>
            <a:r>
              <a:rPr lang="it-IT" dirty="0" err="1" smtClean="0"/>
              <a:t>application</a:t>
            </a:r>
            <a:r>
              <a:rPr lang="it-IT" dirty="0" smtClean="0"/>
              <a:t> </a:t>
            </a:r>
            <a:r>
              <a:rPr lang="it-IT" dirty="0" err="1" smtClean="0"/>
              <a:t>takes</a:t>
            </a:r>
            <a:r>
              <a:rPr lang="it-IT" dirty="0" smtClean="0"/>
              <a:t> </a:t>
            </a:r>
            <a:r>
              <a:rPr lang="it-IT" dirty="0" err="1" smtClean="0"/>
              <a:t>place</a:t>
            </a:r>
            <a:r>
              <a:rPr lang="it-IT" dirty="0" smtClean="0"/>
              <a:t> in the client part, </a:t>
            </a:r>
            <a:r>
              <a:rPr lang="it-IT" dirty="0" err="1" smtClean="0"/>
              <a:t>because</a:t>
            </a:r>
            <a:r>
              <a:rPr lang="it-IT" dirty="0" smtClean="0"/>
              <a:t> the </a:t>
            </a:r>
          </a:p>
          <a:p>
            <a:r>
              <a:rPr lang="it-IT" dirty="0" err="1" smtClean="0"/>
              <a:t>application</a:t>
            </a:r>
            <a:r>
              <a:rPr lang="it-IT" dirty="0" smtClean="0"/>
              <a:t> </a:t>
            </a:r>
            <a:r>
              <a:rPr lang="it-IT" dirty="0" err="1" smtClean="0"/>
              <a:t>contains</a:t>
            </a:r>
            <a:r>
              <a:rPr lang="it-IT" dirty="0" smtClean="0"/>
              <a:t> </a:t>
            </a:r>
            <a:r>
              <a:rPr lang="it-IT" dirty="0" err="1" smtClean="0"/>
              <a:t>functionalities</a:t>
            </a:r>
            <a:r>
              <a:rPr lang="it-IT" dirty="0" smtClean="0"/>
              <a:t> </a:t>
            </a:r>
            <a:r>
              <a:rPr lang="it-IT" dirty="0" err="1" smtClean="0"/>
              <a:t>which</a:t>
            </a:r>
            <a:r>
              <a:rPr lang="it-IT" dirty="0" smtClean="0"/>
              <a:t> </a:t>
            </a:r>
            <a:r>
              <a:rPr lang="it-IT" dirty="0" err="1" smtClean="0"/>
              <a:t>doesn’t</a:t>
            </a:r>
            <a:r>
              <a:rPr lang="it-IT" dirty="0" smtClean="0"/>
              <a:t> </a:t>
            </a:r>
            <a:r>
              <a:rPr lang="it-IT" dirty="0" err="1" smtClean="0"/>
              <a:t>depend</a:t>
            </a:r>
            <a:r>
              <a:rPr lang="it-IT" dirty="0" smtClean="0"/>
              <a:t> on internet service, so </a:t>
            </a:r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consider</a:t>
            </a:r>
            <a:r>
              <a:rPr lang="it-IT" dirty="0" smtClean="0"/>
              <a:t> </a:t>
            </a:r>
            <a:r>
              <a:rPr lang="it-IT" dirty="0" err="1" smtClean="0"/>
              <a:t>usefull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the </a:t>
            </a:r>
            <a:r>
              <a:rPr lang="it-IT" dirty="0" err="1" smtClean="0"/>
              <a:t>user</a:t>
            </a:r>
            <a:r>
              <a:rPr lang="it-IT" dirty="0" smtClean="0"/>
              <a:t> can use </a:t>
            </a:r>
          </a:p>
          <a:p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functionalities</a:t>
            </a:r>
            <a:r>
              <a:rPr lang="it-IT" dirty="0" smtClean="0"/>
              <a:t> </a:t>
            </a:r>
            <a:r>
              <a:rPr lang="it-IT" dirty="0" err="1" smtClean="0"/>
              <a:t>without</a:t>
            </a:r>
            <a:r>
              <a:rPr lang="it-IT" dirty="0" smtClean="0"/>
              <a:t> </a:t>
            </a:r>
            <a:r>
              <a:rPr lang="it-IT" dirty="0" err="1" smtClean="0"/>
              <a:t>connecting</a:t>
            </a:r>
            <a:r>
              <a:rPr lang="it-IT" dirty="0" smtClean="0"/>
              <a:t> to the server. For the </a:t>
            </a:r>
            <a:r>
              <a:rPr lang="it-IT" dirty="0" err="1" smtClean="0"/>
              <a:t>rest</a:t>
            </a:r>
            <a:r>
              <a:rPr lang="it-IT" dirty="0" smtClean="0"/>
              <a:t> of </a:t>
            </a:r>
            <a:r>
              <a:rPr lang="it-IT" dirty="0" err="1" smtClean="0"/>
              <a:t>functionalities</a:t>
            </a:r>
            <a:r>
              <a:rPr lang="it-IT" dirty="0" smtClean="0"/>
              <a:t>, network, and so internet service,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</a:p>
          <a:p>
            <a:r>
              <a:rPr lang="it-IT" dirty="0" err="1" smtClean="0"/>
              <a:t>fundamental</a:t>
            </a:r>
            <a:r>
              <a:rPr lang="it-IT" dirty="0"/>
              <a:t> </a:t>
            </a:r>
            <a:r>
              <a:rPr lang="it-IT" dirty="0" smtClean="0"/>
              <a:t>to </a:t>
            </a:r>
            <a:r>
              <a:rPr lang="it-IT" dirty="0" err="1" smtClean="0"/>
              <a:t>guarantee</a:t>
            </a:r>
            <a:r>
              <a:rPr lang="it-IT" dirty="0" smtClean="0"/>
              <a:t> the complete use of </a:t>
            </a:r>
            <a:r>
              <a:rPr lang="it-IT" dirty="0" err="1" smtClean="0"/>
              <a:t>Travlendar</a:t>
            </a:r>
            <a:r>
              <a:rPr lang="it-IT" dirty="0" smtClean="0"/>
              <a:t>+. To do </a:t>
            </a:r>
            <a:r>
              <a:rPr lang="it-IT" dirty="0" err="1" smtClean="0"/>
              <a:t>this</a:t>
            </a:r>
            <a:r>
              <a:rPr lang="it-IT" dirty="0" smtClean="0"/>
              <a:t>, the </a:t>
            </a:r>
            <a:r>
              <a:rPr lang="it-IT" dirty="0" err="1" smtClean="0"/>
              <a:t>app</a:t>
            </a:r>
            <a:r>
              <a:rPr lang="it-IT" dirty="0" smtClean="0"/>
              <a:t> </a:t>
            </a:r>
            <a:r>
              <a:rPr lang="it-IT" dirty="0" err="1" smtClean="0"/>
              <a:t>requires</a:t>
            </a:r>
            <a:r>
              <a:rPr lang="it-IT" dirty="0" smtClean="0"/>
              <a:t> data from DBMS </a:t>
            </a:r>
            <a:r>
              <a:rPr lang="it-IT" dirty="0" err="1" smtClean="0"/>
              <a:t>through</a:t>
            </a:r>
            <a:r>
              <a:rPr lang="it-IT" dirty="0" smtClean="0"/>
              <a:t> the</a:t>
            </a:r>
          </a:p>
          <a:p>
            <a:r>
              <a:rPr lang="it-IT" dirty="0" smtClean="0"/>
              <a:t>database server and </a:t>
            </a:r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one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connected</a:t>
            </a:r>
            <a:r>
              <a:rPr lang="it-IT" dirty="0" smtClean="0"/>
              <a:t> to the client </a:t>
            </a:r>
            <a:r>
              <a:rPr lang="it-IT" dirty="0" err="1" smtClean="0"/>
              <a:t>through</a:t>
            </a:r>
            <a:r>
              <a:rPr lang="it-IT" dirty="0" smtClean="0"/>
              <a:t> the network</a:t>
            </a:r>
          </a:p>
        </p:txBody>
      </p:sp>
      <p:sp>
        <p:nvSpPr>
          <p:cNvPr id="34" name="Freccia bidirezionale orizzontale 33"/>
          <p:cNvSpPr/>
          <p:nvPr/>
        </p:nvSpPr>
        <p:spPr>
          <a:xfrm>
            <a:off x="2357262" y="2824624"/>
            <a:ext cx="580747" cy="131348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Freccia bidirezionale orizzontale 34"/>
          <p:cNvSpPr/>
          <p:nvPr/>
        </p:nvSpPr>
        <p:spPr>
          <a:xfrm>
            <a:off x="4938434" y="2831794"/>
            <a:ext cx="397981" cy="131348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Freccia bidirezionale orizzontale 35"/>
          <p:cNvSpPr/>
          <p:nvPr/>
        </p:nvSpPr>
        <p:spPr>
          <a:xfrm>
            <a:off x="7820067" y="2831794"/>
            <a:ext cx="370497" cy="124178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9" name="Immagine 3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535" y="3072619"/>
            <a:ext cx="304142" cy="30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204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4057003" y="114207"/>
            <a:ext cx="4680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/>
              <a:t>2.6 </a:t>
            </a:r>
            <a:r>
              <a:rPr lang="it-IT" sz="2400" dirty="0" err="1" smtClean="0"/>
              <a:t>Architectural</a:t>
            </a:r>
            <a:r>
              <a:rPr lang="it-IT" sz="2400" dirty="0" smtClean="0"/>
              <a:t> </a:t>
            </a:r>
            <a:r>
              <a:rPr lang="it-IT" sz="2400" dirty="0" err="1" smtClean="0"/>
              <a:t>styles</a:t>
            </a:r>
            <a:r>
              <a:rPr lang="it-IT" sz="2400" dirty="0" smtClean="0"/>
              <a:t> and </a:t>
            </a:r>
            <a:r>
              <a:rPr lang="it-IT" sz="2400" dirty="0" err="1" smtClean="0"/>
              <a:t>patterns</a:t>
            </a:r>
            <a:endParaRPr lang="it-IT" sz="24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636873" y="852635"/>
            <a:ext cx="23867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u="sng" dirty="0" smtClean="0"/>
              <a:t>State pattern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u="sng" dirty="0" smtClean="0"/>
              <a:t>Visitor pattern</a:t>
            </a:r>
            <a:endParaRPr lang="it-IT" sz="2400" b="1" u="sng" dirty="0" smtClean="0"/>
          </a:p>
        </p:txBody>
      </p:sp>
      <p:sp>
        <p:nvSpPr>
          <p:cNvPr id="6" name="CasellaDiTesto 5"/>
          <p:cNvSpPr txBox="1"/>
          <p:nvPr/>
        </p:nvSpPr>
        <p:spPr>
          <a:xfrm>
            <a:off x="332862" y="852636"/>
            <a:ext cx="1304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 smtClean="0"/>
              <a:t>Patterns</a:t>
            </a:r>
            <a:r>
              <a:rPr lang="it-IT" sz="2400" dirty="0" smtClean="0"/>
              <a:t>: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88429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ttangolo arrotondato 52"/>
          <p:cNvSpPr/>
          <p:nvPr/>
        </p:nvSpPr>
        <p:spPr>
          <a:xfrm>
            <a:off x="8216321" y="1957589"/>
            <a:ext cx="3832319" cy="227956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0703275" y="2116897"/>
            <a:ext cx="917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 smtClean="0"/>
              <a:t>Dbms</a:t>
            </a:r>
            <a:endParaRPr lang="it-IT" sz="2400" dirty="0" smtClean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220" y="2599435"/>
            <a:ext cx="507936" cy="507936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4405" y="3309862"/>
            <a:ext cx="507936" cy="507936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10642156" y="2679641"/>
            <a:ext cx="10745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External</a:t>
            </a:r>
            <a:r>
              <a:rPr lang="it-IT" sz="1400" dirty="0" smtClean="0"/>
              <a:t> DB</a:t>
            </a:r>
            <a:endParaRPr lang="it-IT" sz="14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10624238" y="3389846"/>
            <a:ext cx="1293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Travlendar</a:t>
            </a:r>
            <a:r>
              <a:rPr lang="it-IT" sz="1400" dirty="0" smtClean="0"/>
              <a:t>+ DB</a:t>
            </a:r>
            <a:endParaRPr lang="it-IT" sz="14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8477247" y="2181755"/>
            <a:ext cx="1005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/>
              <a:t>Server</a:t>
            </a:r>
          </a:p>
        </p:txBody>
      </p:sp>
      <p:pic>
        <p:nvPicPr>
          <p:cNvPr id="17" name="Immagin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4510" y="2879425"/>
            <a:ext cx="615543" cy="615543"/>
          </a:xfrm>
          <a:prstGeom prst="rect">
            <a:avLst/>
          </a:prstGeom>
        </p:spPr>
      </p:pic>
      <p:sp>
        <p:nvSpPr>
          <p:cNvPr id="19" name="CasellaDiTesto 18"/>
          <p:cNvSpPr txBox="1"/>
          <p:nvPr/>
        </p:nvSpPr>
        <p:spPr>
          <a:xfrm>
            <a:off x="8305561" y="3569757"/>
            <a:ext cx="15534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Travlendar</a:t>
            </a:r>
            <a:r>
              <a:rPr lang="it-IT" sz="1400" dirty="0" smtClean="0"/>
              <a:t>+ Server</a:t>
            </a:r>
            <a:endParaRPr lang="it-IT" sz="1400" dirty="0"/>
          </a:p>
        </p:txBody>
      </p:sp>
      <p:sp>
        <p:nvSpPr>
          <p:cNvPr id="40" name="Rettangolo arrotondato 39"/>
          <p:cNvSpPr/>
          <p:nvPr/>
        </p:nvSpPr>
        <p:spPr>
          <a:xfrm>
            <a:off x="485016" y="2421500"/>
            <a:ext cx="1904172" cy="158383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1" name="CasellaDiTesto 40"/>
          <p:cNvSpPr txBox="1"/>
          <p:nvPr/>
        </p:nvSpPr>
        <p:spPr>
          <a:xfrm>
            <a:off x="719603" y="1917524"/>
            <a:ext cx="923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/>
              <a:t>Client</a:t>
            </a:r>
          </a:p>
        </p:txBody>
      </p:sp>
      <p:sp>
        <p:nvSpPr>
          <p:cNvPr id="42" name="Rettangolo 41"/>
          <p:cNvSpPr/>
          <p:nvPr/>
        </p:nvSpPr>
        <p:spPr>
          <a:xfrm>
            <a:off x="644407" y="2639688"/>
            <a:ext cx="1549715" cy="1178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Mobile Interface</a:t>
            </a:r>
            <a:endParaRPr lang="it-IT" dirty="0"/>
          </a:p>
        </p:txBody>
      </p:sp>
      <p:pic>
        <p:nvPicPr>
          <p:cNvPr id="47" name="Immagine 4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574" y="1894388"/>
            <a:ext cx="507936" cy="507936"/>
          </a:xfrm>
          <a:prstGeom prst="rect">
            <a:avLst/>
          </a:prstGeom>
        </p:spPr>
      </p:pic>
      <p:sp>
        <p:nvSpPr>
          <p:cNvPr id="48" name="Rettangolo arrotondato 47"/>
          <p:cNvSpPr/>
          <p:nvPr/>
        </p:nvSpPr>
        <p:spPr>
          <a:xfrm>
            <a:off x="2969935" y="2404506"/>
            <a:ext cx="1977527" cy="128260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9" name="Rettangolo 48"/>
          <p:cNvSpPr/>
          <p:nvPr/>
        </p:nvSpPr>
        <p:spPr>
          <a:xfrm>
            <a:off x="3196914" y="2662688"/>
            <a:ext cx="1549715" cy="754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Application</a:t>
            </a:r>
            <a:endParaRPr lang="it-IT" dirty="0"/>
          </a:p>
        </p:txBody>
      </p:sp>
      <p:sp>
        <p:nvSpPr>
          <p:cNvPr id="50" name="CasellaDiTesto 49"/>
          <p:cNvSpPr txBox="1"/>
          <p:nvPr/>
        </p:nvSpPr>
        <p:spPr>
          <a:xfrm>
            <a:off x="4825385" y="530665"/>
            <a:ext cx="2765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/>
              <a:t>Remote Data Access</a:t>
            </a:r>
          </a:p>
        </p:txBody>
      </p:sp>
      <p:sp>
        <p:nvSpPr>
          <p:cNvPr id="52" name="Nuvola 51"/>
          <p:cNvSpPr/>
          <p:nvPr/>
        </p:nvSpPr>
        <p:spPr>
          <a:xfrm>
            <a:off x="5373655" y="2435472"/>
            <a:ext cx="2451831" cy="120870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Network</a:t>
            </a:r>
            <a:endParaRPr lang="it-IT" dirty="0"/>
          </a:p>
        </p:txBody>
      </p:sp>
      <p:sp>
        <p:nvSpPr>
          <p:cNvPr id="54" name="CasellaDiTesto 53"/>
          <p:cNvSpPr txBox="1"/>
          <p:nvPr/>
        </p:nvSpPr>
        <p:spPr>
          <a:xfrm>
            <a:off x="9740129" y="1458529"/>
            <a:ext cx="784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/>
              <a:t>Data</a:t>
            </a:r>
          </a:p>
        </p:txBody>
      </p:sp>
      <p:cxnSp>
        <p:nvCxnSpPr>
          <p:cNvPr id="63" name="Connettore 2 62"/>
          <p:cNvCxnSpPr>
            <a:stCxn id="17" idx="3"/>
            <a:endCxn id="6" idx="1"/>
          </p:cNvCxnSpPr>
          <p:nvPr/>
        </p:nvCxnSpPr>
        <p:spPr>
          <a:xfrm flipV="1">
            <a:off x="9390053" y="2853403"/>
            <a:ext cx="744167" cy="333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2 64"/>
          <p:cNvCxnSpPr>
            <a:stCxn id="17" idx="3"/>
            <a:endCxn id="8" idx="1"/>
          </p:cNvCxnSpPr>
          <p:nvPr/>
        </p:nvCxnSpPr>
        <p:spPr>
          <a:xfrm>
            <a:off x="9390053" y="3187197"/>
            <a:ext cx="724352" cy="376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reccia a destra 70"/>
          <p:cNvSpPr/>
          <p:nvPr/>
        </p:nvSpPr>
        <p:spPr>
          <a:xfrm>
            <a:off x="2313776" y="3251327"/>
            <a:ext cx="799764" cy="345941"/>
          </a:xfrm>
          <a:prstGeom prst="rightArrow">
            <a:avLst>
              <a:gd name="adj1" fmla="val 50000"/>
              <a:gd name="adj2" fmla="val 11294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2" name="Freccia a destra 71"/>
          <p:cNvSpPr/>
          <p:nvPr/>
        </p:nvSpPr>
        <p:spPr>
          <a:xfrm>
            <a:off x="4825385" y="3257076"/>
            <a:ext cx="799764" cy="345941"/>
          </a:xfrm>
          <a:prstGeom prst="rightArrow">
            <a:avLst>
              <a:gd name="adj1" fmla="val 50000"/>
              <a:gd name="adj2" fmla="val 11294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3" name="Freccia a destra 72"/>
          <p:cNvSpPr/>
          <p:nvPr/>
        </p:nvSpPr>
        <p:spPr>
          <a:xfrm>
            <a:off x="7677263" y="3256975"/>
            <a:ext cx="799764" cy="345941"/>
          </a:xfrm>
          <a:prstGeom prst="rightArrow">
            <a:avLst>
              <a:gd name="adj1" fmla="val 50000"/>
              <a:gd name="adj2" fmla="val 11294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4" name="Freccia a destra 73"/>
          <p:cNvSpPr/>
          <p:nvPr/>
        </p:nvSpPr>
        <p:spPr>
          <a:xfrm rot="10800000">
            <a:off x="2235020" y="2606565"/>
            <a:ext cx="799764" cy="345941"/>
          </a:xfrm>
          <a:prstGeom prst="rightArrow">
            <a:avLst>
              <a:gd name="adj1" fmla="val 50000"/>
              <a:gd name="adj2" fmla="val 11294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5" name="Freccia a destra 74"/>
          <p:cNvSpPr/>
          <p:nvPr/>
        </p:nvSpPr>
        <p:spPr>
          <a:xfrm rot="10800000">
            <a:off x="4746629" y="2612314"/>
            <a:ext cx="799764" cy="345941"/>
          </a:xfrm>
          <a:prstGeom prst="rightArrow">
            <a:avLst>
              <a:gd name="adj1" fmla="val 50000"/>
              <a:gd name="adj2" fmla="val 11294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Freccia a destra 75"/>
          <p:cNvSpPr/>
          <p:nvPr/>
        </p:nvSpPr>
        <p:spPr>
          <a:xfrm rot="10800000">
            <a:off x="7598507" y="2612213"/>
            <a:ext cx="799764" cy="345941"/>
          </a:xfrm>
          <a:prstGeom prst="rightArrow">
            <a:avLst>
              <a:gd name="adj1" fmla="val 50000"/>
              <a:gd name="adj2" fmla="val 11294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933" y="1123173"/>
            <a:ext cx="1189233" cy="1189233"/>
          </a:xfrm>
          <a:prstGeom prst="rect">
            <a:avLst/>
          </a:prstGeom>
        </p:spPr>
      </p:pic>
      <p:sp>
        <p:nvSpPr>
          <p:cNvPr id="30" name="CasellaDiTesto 29"/>
          <p:cNvSpPr txBox="1"/>
          <p:nvPr/>
        </p:nvSpPr>
        <p:spPr>
          <a:xfrm>
            <a:off x="4449684" y="1437306"/>
            <a:ext cx="1005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/>
              <a:t>Server</a:t>
            </a: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426" y="2806423"/>
            <a:ext cx="844639" cy="84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9024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</TotalTime>
  <Words>349</Words>
  <Application>Microsoft Office PowerPoint</Application>
  <PresentationFormat>Widescreen</PresentationFormat>
  <Paragraphs>67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Daniele Moltisanti</dc:creator>
  <cp:lastModifiedBy>Daniele Moltisanti</cp:lastModifiedBy>
  <cp:revision>32</cp:revision>
  <dcterms:created xsi:type="dcterms:W3CDTF">2017-11-09T10:55:10Z</dcterms:created>
  <dcterms:modified xsi:type="dcterms:W3CDTF">2017-11-18T11:33:56Z</dcterms:modified>
</cp:coreProperties>
</file>