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1 27"/>
          <p:cNvCxnSpPr/>
          <p:nvPr/>
        </p:nvCxnSpPr>
        <p:spPr>
          <a:xfrm flipV="1">
            <a:off x="4162101" y="2221077"/>
            <a:ext cx="391693" cy="81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973972" y="2224208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4454522" y="1502944"/>
            <a:ext cx="1516978" cy="16304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8" y="1777629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" y="1802207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483923" y="2786783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 </a:t>
            </a:r>
            <a:r>
              <a:rPr lang="it-IT" sz="1400" dirty="0" err="1" smtClean="0"/>
              <a:t>Logic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344439" y="151005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94" y="1747127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50018" y="2646846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2918957" y="2196421"/>
            <a:ext cx="545497" cy="17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7115348" y="2221077"/>
            <a:ext cx="732634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>
            <a:off x="9755043" y="2222494"/>
            <a:ext cx="735651" cy="51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356179" y="27074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878908" y="23169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21027" y="13759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" y="959104"/>
            <a:ext cx="507936" cy="507936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515583" y="3802789"/>
            <a:ext cx="11316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/-Da </a:t>
            </a:r>
            <a:r>
              <a:rPr lang="en-GB" dirty="0" err="1" smtClean="0"/>
              <a:t>cambiare</a:t>
            </a:r>
            <a:r>
              <a:rPr lang="en-GB" dirty="0" smtClean="0"/>
              <a:t>-/</a:t>
            </a:r>
          </a:p>
          <a:p>
            <a:r>
              <a:rPr lang="en-GB" dirty="0" smtClean="0"/>
              <a:t>*</a:t>
            </a:r>
          </a:p>
          <a:p>
            <a:r>
              <a:rPr lang="en-GB" dirty="0"/>
              <a:t>*</a:t>
            </a:r>
          </a:p>
          <a:p>
            <a:r>
              <a:rPr lang="en-GB" dirty="0" smtClean="0"/>
              <a:t>The 2-tier architecture develops in the best way our project ideas: all logical operation regarding to app functionalities </a:t>
            </a:r>
          </a:p>
          <a:p>
            <a:r>
              <a:rPr lang="en-GB" dirty="0" smtClean="0"/>
              <a:t>are computed in the client part, instead the data are securely preserved in databases, accessible through the database </a:t>
            </a:r>
          </a:p>
          <a:p>
            <a:r>
              <a:rPr lang="en-GB" dirty="0" smtClean="0"/>
              <a:t>server.</a:t>
            </a:r>
          </a:p>
          <a:p>
            <a:r>
              <a:rPr lang="en-GB" dirty="0" smtClean="0"/>
              <a:t>The logic application needs this data to work properly, so it requests them from the database server in which there all </a:t>
            </a:r>
          </a:p>
          <a:p>
            <a:r>
              <a:rPr lang="en-GB" dirty="0"/>
              <a:t>d</a:t>
            </a:r>
            <a:r>
              <a:rPr lang="en-GB" dirty="0" smtClean="0"/>
              <a:t>atabase which contain the data needed.</a:t>
            </a:r>
          </a:p>
          <a:p>
            <a:r>
              <a:rPr lang="en-GB" dirty="0" smtClean="0"/>
              <a:t>Between client and server we provide more security through a firewall</a:t>
            </a: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01" y="1717513"/>
            <a:ext cx="1081939" cy="10447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9" y="725326"/>
            <a:ext cx="843103" cy="843103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372245" y="94232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1" y="1777629"/>
            <a:ext cx="714339" cy="903285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6406183" y="152198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cxnSp>
        <p:nvCxnSpPr>
          <p:cNvPr id="42" name="Connettore 1 41"/>
          <p:cNvCxnSpPr/>
          <p:nvPr/>
        </p:nvCxnSpPr>
        <p:spPr>
          <a:xfrm flipV="1">
            <a:off x="6005455" y="2208351"/>
            <a:ext cx="545497" cy="17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vola 9"/>
          <p:cNvSpPr/>
          <p:nvPr/>
        </p:nvSpPr>
        <p:spPr>
          <a:xfrm>
            <a:off x="1839236" y="1869534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282462" y="2868702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468115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Interaction</a:t>
            </a:r>
            <a:r>
              <a:rPr lang="it-IT" sz="1400" dirty="0" smtClean="0"/>
              <a:t> </a:t>
            </a:r>
            <a:r>
              <a:rPr lang="it-IT" sz="1400" dirty="0" err="1" smtClean="0"/>
              <a:t>among</a:t>
            </a:r>
            <a:r>
              <a:rPr lang="it-IT" sz="1400" dirty="0" smtClean="0"/>
              <a:t> </a:t>
            </a:r>
            <a:r>
              <a:rPr lang="it-IT" sz="1400" dirty="0" err="1" smtClean="0"/>
              <a:t>architectural</a:t>
            </a:r>
            <a:r>
              <a:rPr lang="it-IT" sz="1400" dirty="0" smtClean="0"/>
              <a:t> component</a:t>
            </a:r>
          </a:p>
          <a:p>
            <a:r>
              <a:rPr lang="it-IT" sz="1400" dirty="0" err="1" smtClean="0"/>
              <a:t>is</a:t>
            </a:r>
            <a:r>
              <a:rPr lang="it-IT" sz="1400" dirty="0" smtClean="0"/>
              <a:t> so </a:t>
            </a:r>
            <a:r>
              <a:rPr lang="it-IT" sz="1400" dirty="0" err="1" smtClean="0"/>
              <a:t>defined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</a:t>
            </a:r>
            <a:r>
              <a:rPr lang="it-IT" sz="1400" dirty="0" err="1" smtClean="0"/>
              <a:t>subsystem</a:t>
            </a:r>
            <a:r>
              <a:rPr lang="it-IT" sz="1400" dirty="0" smtClean="0"/>
              <a:t> ‘</a:t>
            </a:r>
            <a:r>
              <a:rPr lang="it-IT" sz="1400" dirty="0" err="1" smtClean="0"/>
              <a:t>Calendare</a:t>
            </a:r>
            <a:r>
              <a:rPr lang="it-IT" sz="1400" dirty="0" smtClean="0"/>
              <a:t> Services’ </a:t>
            </a:r>
            <a:r>
              <a:rPr lang="it-IT" sz="1400" dirty="0" err="1" smtClean="0"/>
              <a:t>requires</a:t>
            </a:r>
            <a:endParaRPr lang="it-IT" sz="1400" dirty="0" smtClean="0"/>
          </a:p>
          <a:p>
            <a:pPr lvl="1"/>
            <a:r>
              <a:rPr lang="it-IT" sz="1400" dirty="0"/>
              <a:t>t</a:t>
            </a:r>
            <a:r>
              <a:rPr lang="it-IT" sz="1400" dirty="0" smtClean="0"/>
              <a:t>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from DBMS,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</a:p>
          <a:p>
            <a:pPr lvl="1"/>
            <a:r>
              <a:rPr lang="it-IT" sz="1400" dirty="0" smtClean="0"/>
              <a:t>information </a:t>
            </a:r>
            <a:r>
              <a:rPr lang="it-IT" sz="1400" dirty="0" err="1" smtClean="0"/>
              <a:t>stored</a:t>
            </a:r>
            <a:r>
              <a:rPr lang="it-IT" sz="1400" dirty="0" smtClean="0"/>
              <a:t> inside </a:t>
            </a:r>
            <a:r>
              <a:rPr lang="it-IT" sz="1400" dirty="0" err="1" smtClean="0"/>
              <a:t>travlendar</a:t>
            </a:r>
            <a:r>
              <a:rPr lang="it-IT" sz="1400" dirty="0" smtClean="0"/>
              <a:t>+ database</a:t>
            </a:r>
          </a:p>
          <a:p>
            <a:pPr lvl="1"/>
            <a:r>
              <a:rPr lang="it-IT" sz="1400" dirty="0" smtClean="0"/>
              <a:t>or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database, and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API, </a:t>
            </a:r>
          </a:p>
          <a:p>
            <a:pPr lvl="1"/>
            <a:r>
              <a:rPr lang="it-IT" sz="1400" dirty="0" err="1"/>
              <a:t>w</a:t>
            </a:r>
            <a:r>
              <a:rPr lang="it-IT" sz="1400" dirty="0" err="1" smtClean="0"/>
              <a:t>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information to compute</a:t>
            </a:r>
          </a:p>
          <a:p>
            <a:pPr lvl="1"/>
            <a:r>
              <a:rPr lang="it-IT" sz="1400" dirty="0" smtClean="0"/>
              <a:t>Best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for </a:t>
            </a:r>
            <a:r>
              <a:rPr lang="it-IT" sz="1400" dirty="0" err="1" smtClean="0"/>
              <a:t>user</a:t>
            </a:r>
            <a:r>
              <a:rPr lang="it-IT" sz="1400" dirty="0" smtClean="0"/>
              <a:t>.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 </a:t>
            </a:r>
          </a:p>
          <a:p>
            <a:pPr lvl="1"/>
            <a:r>
              <a:rPr lang="it-IT" sz="1400" dirty="0" err="1" smtClean="0"/>
              <a:t>interface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user</a:t>
            </a:r>
            <a:r>
              <a:rPr lang="it-IT" sz="1400" dirty="0" smtClean="0"/>
              <a:t> </a:t>
            </a:r>
            <a:r>
              <a:rPr lang="it-IT" sz="1400" dirty="0" err="1" smtClean="0"/>
              <a:t>app</a:t>
            </a:r>
            <a:r>
              <a:rPr lang="it-IT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‘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Manager’ </a:t>
            </a:r>
            <a:r>
              <a:rPr lang="it-IT" sz="1400" dirty="0" err="1" smtClean="0"/>
              <a:t>require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</a:t>
            </a:r>
          </a:p>
          <a:p>
            <a:pPr lvl="1"/>
            <a:r>
              <a:rPr lang="it-IT" sz="1400" dirty="0" smtClean="0"/>
              <a:t>A 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gateway,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permits</a:t>
            </a:r>
            <a:r>
              <a:rPr lang="it-IT" sz="1400" dirty="0" smtClean="0"/>
              <a:t> to </a:t>
            </a:r>
            <a:r>
              <a:rPr lang="it-IT" sz="1400" dirty="0" err="1" smtClean="0"/>
              <a:t>execute</a:t>
            </a:r>
            <a:endParaRPr lang="it-IT" sz="1400" dirty="0" smtClean="0"/>
          </a:p>
          <a:p>
            <a:pPr lvl="1"/>
            <a:r>
              <a:rPr lang="it-IT" sz="1400" dirty="0" err="1" smtClean="0"/>
              <a:t>Payments</a:t>
            </a:r>
            <a:r>
              <a:rPr lang="it-IT" sz="1400" dirty="0" smtClean="0"/>
              <a:t>, and </a:t>
            </a:r>
            <a:r>
              <a:rPr lang="it-IT" sz="1400" dirty="0" err="1" smtClean="0"/>
              <a:t>requires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</a:p>
          <a:p>
            <a:pPr lvl="1"/>
            <a:r>
              <a:rPr lang="it-IT" sz="1400" dirty="0" err="1" smtClean="0"/>
              <a:t>user</a:t>
            </a:r>
            <a:r>
              <a:rPr lang="it-IT" sz="1400" dirty="0" smtClean="0"/>
              <a:t> account to take information</a:t>
            </a:r>
          </a:p>
          <a:p>
            <a:pPr lvl="1"/>
            <a:r>
              <a:rPr lang="it-IT" sz="1400" dirty="0" err="1" smtClean="0"/>
              <a:t>About</a:t>
            </a:r>
            <a:r>
              <a:rPr lang="it-IT" sz="1400" dirty="0" smtClean="0"/>
              <a:t> account </a:t>
            </a:r>
            <a:r>
              <a:rPr lang="it-IT" sz="1400" dirty="0" err="1" smtClean="0"/>
              <a:t>details</a:t>
            </a:r>
            <a:endParaRPr lang="it-IT" sz="1400" dirty="0" smtClean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1" y="3050543"/>
            <a:ext cx="7724775" cy="36957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4" y="621814"/>
            <a:ext cx="7105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o 8"/>
          <p:cNvSpPr/>
          <p:nvPr/>
        </p:nvSpPr>
        <p:spPr>
          <a:xfrm>
            <a:off x="5122719" y="2184410"/>
            <a:ext cx="1338872" cy="1567810"/>
          </a:xfrm>
          <a:prstGeom prst="cube">
            <a:avLst>
              <a:gd name="adj" fmla="val 10830"/>
            </a:avLst>
          </a:prstGeom>
          <a:solidFill>
            <a:srgbClr val="FF66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Firewall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5" name="Cubo 4"/>
          <p:cNvSpPr/>
          <p:nvPr/>
        </p:nvSpPr>
        <p:spPr>
          <a:xfrm>
            <a:off x="2211563" y="1491980"/>
            <a:ext cx="1815920" cy="2730320"/>
          </a:xfrm>
          <a:prstGeom prst="cube">
            <a:avLst>
              <a:gd name="adj" fmla="val 12754"/>
            </a:avLst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Mobile Smartphone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2575425" y="2219653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Mobile Interface</a:t>
            </a:r>
            <a:endParaRPr lang="it-IT" sz="105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46" y="2815292"/>
            <a:ext cx="591565" cy="748037"/>
          </a:xfrm>
          <a:prstGeom prst="rect">
            <a:avLst/>
          </a:prstGeom>
        </p:spPr>
      </p:pic>
      <p:sp>
        <p:nvSpPr>
          <p:cNvPr id="11" name="Cubo 10"/>
          <p:cNvSpPr/>
          <p:nvPr/>
        </p:nvSpPr>
        <p:spPr>
          <a:xfrm>
            <a:off x="2575425" y="3262858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Application</a:t>
            </a:r>
          </a:p>
          <a:p>
            <a:pPr algn="ctr"/>
            <a:r>
              <a:rPr lang="it-IT" sz="1050" dirty="0" err="1" smtClean="0"/>
              <a:t>Logic</a:t>
            </a:r>
            <a:endParaRPr lang="it-IT" sz="1050" dirty="0"/>
          </a:p>
        </p:txBody>
      </p:sp>
      <p:cxnSp>
        <p:nvCxnSpPr>
          <p:cNvPr id="13" name="Connettore 2 12"/>
          <p:cNvCxnSpPr>
            <a:endCxn id="9" idx="2"/>
          </p:cNvCxnSpPr>
          <p:nvPr/>
        </p:nvCxnSpPr>
        <p:spPr>
          <a:xfrm flipV="1">
            <a:off x="3956119" y="3040815"/>
            <a:ext cx="1166600" cy="108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4143832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6474470" y="3035013"/>
            <a:ext cx="1288419" cy="290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bo 21"/>
          <p:cNvSpPr/>
          <p:nvPr/>
        </p:nvSpPr>
        <p:spPr>
          <a:xfrm>
            <a:off x="7775767" y="1598052"/>
            <a:ext cx="2044915" cy="2679994"/>
          </a:xfrm>
          <a:prstGeom prst="cube">
            <a:avLst>
              <a:gd name="adj" fmla="val 108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Database Server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6" idx="3"/>
          </p:cNvCxnSpPr>
          <p:nvPr/>
        </p:nvCxnSpPr>
        <p:spPr>
          <a:xfrm>
            <a:off x="2985939" y="2850718"/>
            <a:ext cx="0" cy="46375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431378" y="3587868"/>
            <a:ext cx="1678462" cy="0"/>
          </a:xfrm>
          <a:prstGeom prst="straightConnector1">
            <a:avLst/>
          </a:prstGeom>
          <a:ln w="28575" cmpd="dbl">
            <a:solidFill>
              <a:schemeClr val="tx2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bo 29"/>
          <p:cNvSpPr/>
          <p:nvPr/>
        </p:nvSpPr>
        <p:spPr>
          <a:xfrm>
            <a:off x="8278358" y="2535185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Oracle </a:t>
            </a:r>
            <a:r>
              <a:rPr lang="it-IT" sz="1050" dirty="0" err="1" smtClean="0"/>
              <a:t>MySQL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sp>
        <p:nvSpPr>
          <p:cNvPr id="31" name="Cubo 30"/>
          <p:cNvSpPr/>
          <p:nvPr/>
        </p:nvSpPr>
        <p:spPr>
          <a:xfrm>
            <a:off x="8278358" y="3392917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 smtClean="0"/>
              <a:t>External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cxnSp>
        <p:nvCxnSpPr>
          <p:cNvPr id="39" name="Connettore 4 38"/>
          <p:cNvCxnSpPr>
            <a:endCxn id="30" idx="2"/>
          </p:cNvCxnSpPr>
          <p:nvPr/>
        </p:nvCxnSpPr>
        <p:spPr>
          <a:xfrm flipV="1">
            <a:off x="6369050" y="2897404"/>
            <a:ext cx="1909308" cy="690464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endCxn id="31" idx="2"/>
          </p:cNvCxnSpPr>
          <p:nvPr/>
        </p:nvCxnSpPr>
        <p:spPr>
          <a:xfrm>
            <a:off x="6369050" y="3587868"/>
            <a:ext cx="1909308" cy="167268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6827623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702238" y="508103"/>
            <a:ext cx="282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Deployment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575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60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3-tier 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750215" cy="1876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99074" y="197250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46" y="2796235"/>
            <a:ext cx="507936" cy="5079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0583379" y="2876219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Database</a:t>
            </a:r>
          </a:p>
          <a:p>
            <a:r>
              <a:rPr lang="it-IT" sz="1600" dirty="0" smtClean="0"/>
              <a:t>   Server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4" name="Rettangolo arrotondato 13"/>
          <p:cNvSpPr/>
          <p:nvPr/>
        </p:nvSpPr>
        <p:spPr>
          <a:xfrm>
            <a:off x="462688" y="2105553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18650" y="1497667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622079" y="2351723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1" y="1474531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5818041" y="2260640"/>
            <a:ext cx="1977527" cy="1282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6045020" y="2530103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20" name="Nuvola 19"/>
          <p:cNvSpPr/>
          <p:nvPr/>
        </p:nvSpPr>
        <p:spPr>
          <a:xfrm>
            <a:off x="2952819" y="2358788"/>
            <a:ext cx="2451831" cy="1208708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09250" cy="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8" y="2490476"/>
            <a:ext cx="844639" cy="844639"/>
          </a:xfrm>
          <a:prstGeom prst="rect">
            <a:avLst/>
          </a:prstGeom>
        </p:spPr>
      </p:pic>
      <p:sp>
        <p:nvSpPr>
          <p:cNvPr id="34" name="Freccia bidirezionale orizzontale 33"/>
          <p:cNvSpPr/>
          <p:nvPr/>
        </p:nvSpPr>
        <p:spPr>
          <a:xfrm>
            <a:off x="2357262" y="2824624"/>
            <a:ext cx="580747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5412355" y="2831794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7820067" y="2831794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5" y="1366057"/>
            <a:ext cx="843103" cy="843103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6033659" y="1493948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462687" y="3928168"/>
            <a:ext cx="12635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Travlendar</a:t>
            </a:r>
            <a:r>
              <a:rPr lang="it-IT" dirty="0" smtClean="0"/>
              <a:t>+ </a:t>
            </a:r>
            <a:r>
              <a:rPr lang="it-IT" dirty="0" err="1" smtClean="0"/>
              <a:t>provides</a:t>
            </a:r>
            <a:r>
              <a:rPr lang="it-IT" dirty="0" smtClean="0"/>
              <a:t> an </a:t>
            </a:r>
            <a:r>
              <a:rPr lang="it-IT" dirty="0" err="1" smtClean="0"/>
              <a:t>client-server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…***da cambiare( 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in the client part, </a:t>
            </a:r>
            <a:r>
              <a:rPr lang="it-IT" dirty="0" err="1" smtClean="0"/>
              <a:t>because</a:t>
            </a:r>
            <a:r>
              <a:rPr lang="it-IT" dirty="0" smtClean="0"/>
              <a:t> the </a:t>
            </a:r>
          </a:p>
          <a:p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depend</a:t>
            </a:r>
            <a:r>
              <a:rPr lang="it-IT" dirty="0" smtClean="0"/>
              <a:t> on internet service, so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 err="1" smtClean="0"/>
              <a:t>usefull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can use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connecting</a:t>
            </a:r>
            <a:r>
              <a:rPr lang="it-IT" dirty="0" smtClean="0"/>
              <a:t> to the server. For the </a:t>
            </a:r>
            <a:r>
              <a:rPr lang="it-IT" dirty="0" err="1" smtClean="0"/>
              <a:t>rest</a:t>
            </a:r>
            <a:r>
              <a:rPr lang="it-IT" dirty="0" smtClean="0"/>
              <a:t> of </a:t>
            </a:r>
            <a:r>
              <a:rPr lang="it-IT" dirty="0" err="1" smtClean="0"/>
              <a:t>functionalities</a:t>
            </a:r>
            <a:r>
              <a:rPr lang="it-IT" dirty="0" smtClean="0"/>
              <a:t>, network, and so internet service,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fundamental</a:t>
            </a:r>
            <a:r>
              <a:rPr lang="it-IT" dirty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guarantee</a:t>
            </a:r>
            <a:r>
              <a:rPr lang="it-IT" dirty="0" smtClean="0"/>
              <a:t> the complete use of </a:t>
            </a:r>
            <a:r>
              <a:rPr lang="it-IT" dirty="0" err="1" smtClean="0"/>
              <a:t>Travlendar</a:t>
            </a:r>
            <a:r>
              <a:rPr lang="it-IT" dirty="0" smtClean="0"/>
              <a:t>+. To do </a:t>
            </a:r>
            <a:r>
              <a:rPr lang="it-IT" dirty="0" err="1" smtClean="0"/>
              <a:t>this</a:t>
            </a:r>
            <a:r>
              <a:rPr lang="it-IT" dirty="0" smtClean="0"/>
              <a:t>, the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data from DBMS </a:t>
            </a:r>
            <a:r>
              <a:rPr lang="it-IT" dirty="0" err="1" smtClean="0"/>
              <a:t>through</a:t>
            </a:r>
            <a:r>
              <a:rPr lang="it-IT" dirty="0" smtClean="0"/>
              <a:t> the</a:t>
            </a:r>
          </a:p>
          <a:p>
            <a:r>
              <a:rPr lang="it-IT" dirty="0" smtClean="0"/>
              <a:t>database server and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the client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smtClean="0"/>
              <a:t>the network)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2386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Visitor pattern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365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45</cp:revision>
  <dcterms:created xsi:type="dcterms:W3CDTF">2017-11-09T10:55:10Z</dcterms:created>
  <dcterms:modified xsi:type="dcterms:W3CDTF">2017-11-19T18:59:01Z</dcterms:modified>
</cp:coreProperties>
</file>