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  <a:srgbClr val="FF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244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66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179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85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393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430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041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197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179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85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257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64E7-21DC-4948-96D3-438E939D9136}" type="datetimeFigureOut">
              <a:rPr lang="it-IT" smtClean="0"/>
              <a:t>20/11/2017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99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ttore 1 27"/>
          <p:cNvCxnSpPr/>
          <p:nvPr/>
        </p:nvCxnSpPr>
        <p:spPr>
          <a:xfrm flipV="1">
            <a:off x="4162101" y="2221077"/>
            <a:ext cx="391693" cy="819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 flipV="1">
            <a:off x="973972" y="2224208"/>
            <a:ext cx="1183590" cy="689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ttangolo arrotondato 32"/>
          <p:cNvSpPr/>
          <p:nvPr/>
        </p:nvSpPr>
        <p:spPr>
          <a:xfrm>
            <a:off x="4454522" y="1502944"/>
            <a:ext cx="1516978" cy="16304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arrotondato 16"/>
          <p:cNvSpPr/>
          <p:nvPr/>
        </p:nvSpPr>
        <p:spPr>
          <a:xfrm>
            <a:off x="7848470" y="1198623"/>
            <a:ext cx="1906573" cy="20477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008" y="1777629"/>
            <a:ext cx="714339" cy="90328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7" y="1802207"/>
            <a:ext cx="844639" cy="844639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483923" y="2786783"/>
            <a:ext cx="1529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Application </a:t>
            </a:r>
            <a:r>
              <a:rPr lang="it-IT" sz="1400" dirty="0" err="1" smtClean="0"/>
              <a:t>Logic</a:t>
            </a:r>
            <a:endParaRPr lang="it-IT" sz="1400" dirty="0" smtClean="0"/>
          </a:p>
        </p:txBody>
      </p:sp>
      <p:sp>
        <p:nvSpPr>
          <p:cNvPr id="9" name="CasellaDiTesto 8"/>
          <p:cNvSpPr txBox="1"/>
          <p:nvPr/>
        </p:nvSpPr>
        <p:spPr>
          <a:xfrm>
            <a:off x="3344439" y="1510059"/>
            <a:ext cx="94378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Firewall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694" y="1747127"/>
            <a:ext cx="961059" cy="961059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163" y="1516574"/>
            <a:ext cx="1189233" cy="1189233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17" y="2281163"/>
            <a:ext cx="409664" cy="409664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8165645" y="2737844"/>
            <a:ext cx="1720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Database Server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150018" y="2646846"/>
            <a:ext cx="1720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Mobile Interface</a:t>
            </a:r>
          </a:p>
        </p:txBody>
      </p:sp>
      <p:cxnSp>
        <p:nvCxnSpPr>
          <p:cNvPr id="20" name="Connettore 1 19"/>
          <p:cNvCxnSpPr/>
          <p:nvPr/>
        </p:nvCxnSpPr>
        <p:spPr>
          <a:xfrm flipV="1">
            <a:off x="2918957" y="2196421"/>
            <a:ext cx="545497" cy="172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1 31"/>
          <p:cNvCxnSpPr/>
          <p:nvPr/>
        </p:nvCxnSpPr>
        <p:spPr>
          <a:xfrm flipV="1">
            <a:off x="7115348" y="2221077"/>
            <a:ext cx="732634" cy="69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ttore 1 34"/>
          <p:cNvCxnSpPr>
            <a:stCxn id="17" idx="3"/>
            <a:endCxn id="11" idx="1"/>
          </p:cNvCxnSpPr>
          <p:nvPr/>
        </p:nvCxnSpPr>
        <p:spPr>
          <a:xfrm>
            <a:off x="9755043" y="2222494"/>
            <a:ext cx="735651" cy="516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>
            <a:off x="10356179" y="2707445"/>
            <a:ext cx="143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/>
              <a:t>Travlendar</a:t>
            </a:r>
            <a:r>
              <a:rPr lang="it-IT" sz="1400" dirty="0" smtClean="0"/>
              <a:t>+ DB</a:t>
            </a:r>
          </a:p>
        </p:txBody>
      </p:sp>
      <p:sp>
        <p:nvSpPr>
          <p:cNvPr id="51" name="CasellaDiTesto 50"/>
          <p:cNvSpPr txBox="1"/>
          <p:nvPr/>
        </p:nvSpPr>
        <p:spPr>
          <a:xfrm>
            <a:off x="2878908" y="231691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2.1 High </a:t>
            </a:r>
            <a:r>
              <a:rPr lang="it-IT" sz="2400" dirty="0" err="1"/>
              <a:t>level</a:t>
            </a:r>
            <a:r>
              <a:rPr lang="it-IT" sz="2400" dirty="0"/>
              <a:t> component and </a:t>
            </a:r>
            <a:r>
              <a:rPr lang="it-IT" sz="2400" dirty="0" err="1"/>
              <a:t>their</a:t>
            </a:r>
            <a:r>
              <a:rPr lang="it-IT" sz="2400" dirty="0"/>
              <a:t> </a:t>
            </a:r>
            <a:r>
              <a:rPr lang="it-IT" sz="2400" dirty="0" err="1"/>
              <a:t>interactions</a:t>
            </a:r>
            <a:endParaRPr lang="it-IT" sz="2400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521027" y="1375990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Client</a:t>
            </a:r>
          </a:p>
        </p:txBody>
      </p:sp>
      <p:pic>
        <p:nvPicPr>
          <p:cNvPr id="53" name="Immagin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2" y="959104"/>
            <a:ext cx="507936" cy="507936"/>
          </a:xfrm>
          <a:prstGeom prst="rect">
            <a:avLst/>
          </a:prstGeom>
        </p:spPr>
      </p:pic>
      <p:sp>
        <p:nvSpPr>
          <p:cNvPr id="55" name="CasellaDiTesto 54"/>
          <p:cNvSpPr txBox="1"/>
          <p:nvPr/>
        </p:nvSpPr>
        <p:spPr>
          <a:xfrm>
            <a:off x="515583" y="3802789"/>
            <a:ext cx="1131688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 smtClean="0"/>
          </a:p>
          <a:p>
            <a:r>
              <a:rPr lang="en-GB" dirty="0" smtClean="0"/>
              <a:t>/-Da </a:t>
            </a:r>
            <a:r>
              <a:rPr lang="en-GB" dirty="0" err="1" smtClean="0"/>
              <a:t>cambiare</a:t>
            </a:r>
            <a:r>
              <a:rPr lang="en-GB" dirty="0" smtClean="0"/>
              <a:t>-/</a:t>
            </a:r>
          </a:p>
          <a:p>
            <a:r>
              <a:rPr lang="en-GB" dirty="0" smtClean="0"/>
              <a:t>*</a:t>
            </a:r>
          </a:p>
          <a:p>
            <a:r>
              <a:rPr lang="en-GB" dirty="0"/>
              <a:t>*</a:t>
            </a:r>
          </a:p>
          <a:p>
            <a:r>
              <a:rPr lang="en-GB" dirty="0" smtClean="0"/>
              <a:t>The 2-tier architecture develops in the best way our project ideas: all logical operation regarding to app functionalities </a:t>
            </a:r>
          </a:p>
          <a:p>
            <a:r>
              <a:rPr lang="en-GB" dirty="0" smtClean="0"/>
              <a:t>are computed in the client part, instead the data are securely preserved in databases, accessible through the database </a:t>
            </a:r>
          </a:p>
          <a:p>
            <a:r>
              <a:rPr lang="en-GB" dirty="0" smtClean="0"/>
              <a:t>server.</a:t>
            </a:r>
          </a:p>
          <a:p>
            <a:r>
              <a:rPr lang="en-GB" dirty="0" smtClean="0"/>
              <a:t>The logic application needs this data to work properly, so it requests them from the database server in which there all </a:t>
            </a:r>
          </a:p>
          <a:p>
            <a:r>
              <a:rPr lang="en-GB" dirty="0"/>
              <a:t>d</a:t>
            </a:r>
            <a:r>
              <a:rPr lang="en-GB" dirty="0" smtClean="0"/>
              <a:t>atabase which contain the data needed.</a:t>
            </a:r>
          </a:p>
          <a:p>
            <a:r>
              <a:rPr lang="en-GB" dirty="0" smtClean="0"/>
              <a:t>Between client and server we provide more security through a firewall</a:t>
            </a:r>
          </a:p>
          <a:p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101" y="1717513"/>
            <a:ext cx="1081939" cy="1044759"/>
          </a:xfrm>
          <a:prstGeom prst="rect">
            <a:avLst/>
          </a:prstGeom>
        </p:spPr>
      </p:pic>
      <p:pic>
        <p:nvPicPr>
          <p:cNvPr id="34" name="Immagin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79" y="725326"/>
            <a:ext cx="843103" cy="843103"/>
          </a:xfrm>
          <a:prstGeom prst="rect">
            <a:avLst/>
          </a:prstGeom>
        </p:spPr>
      </p:pic>
      <p:sp>
        <p:nvSpPr>
          <p:cNvPr id="36" name="CasellaDiTesto 35"/>
          <p:cNvSpPr txBox="1"/>
          <p:nvPr/>
        </p:nvSpPr>
        <p:spPr>
          <a:xfrm>
            <a:off x="4372245" y="942321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Server</a:t>
            </a:r>
          </a:p>
        </p:txBody>
      </p:sp>
      <p:pic>
        <p:nvPicPr>
          <p:cNvPr id="39" name="Immagin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361" y="1777629"/>
            <a:ext cx="714339" cy="903285"/>
          </a:xfrm>
          <a:prstGeom prst="rect">
            <a:avLst/>
          </a:prstGeom>
        </p:spPr>
      </p:pic>
      <p:sp>
        <p:nvSpPr>
          <p:cNvPr id="41" name="CasellaDiTesto 40"/>
          <p:cNvSpPr txBox="1"/>
          <p:nvPr/>
        </p:nvSpPr>
        <p:spPr>
          <a:xfrm>
            <a:off x="6406183" y="1521989"/>
            <a:ext cx="94378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Firewall</a:t>
            </a:r>
          </a:p>
        </p:txBody>
      </p:sp>
      <p:cxnSp>
        <p:nvCxnSpPr>
          <p:cNvPr id="42" name="Connettore 1 41"/>
          <p:cNvCxnSpPr/>
          <p:nvPr/>
        </p:nvCxnSpPr>
        <p:spPr>
          <a:xfrm flipV="1">
            <a:off x="6005455" y="2208351"/>
            <a:ext cx="545497" cy="172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Nuvola 9"/>
          <p:cNvSpPr/>
          <p:nvPr/>
        </p:nvSpPr>
        <p:spPr>
          <a:xfrm>
            <a:off x="1839236" y="1869534"/>
            <a:ext cx="1254434" cy="70433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Network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65013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057003" y="114207"/>
            <a:ext cx="276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2.2 Component </a:t>
            </a:r>
            <a:r>
              <a:rPr lang="it-IT" sz="2400" dirty="0" err="1" smtClean="0"/>
              <a:t>view</a:t>
            </a:r>
            <a:endParaRPr lang="it-IT" sz="2400" dirty="0"/>
          </a:p>
        </p:txBody>
      </p:sp>
      <p:cxnSp>
        <p:nvCxnSpPr>
          <p:cNvPr id="10" name="Connettore 1 9"/>
          <p:cNvCxnSpPr/>
          <p:nvPr/>
        </p:nvCxnSpPr>
        <p:spPr>
          <a:xfrm flipV="1">
            <a:off x="0" y="3190674"/>
            <a:ext cx="7505834" cy="128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/>
          <p:cNvSpPr txBox="1"/>
          <p:nvPr/>
        </p:nvSpPr>
        <p:spPr>
          <a:xfrm>
            <a:off x="7862146" y="709417"/>
            <a:ext cx="4681153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Interaction</a:t>
            </a:r>
            <a:r>
              <a:rPr lang="it-IT" sz="1400" dirty="0" smtClean="0"/>
              <a:t> </a:t>
            </a:r>
            <a:r>
              <a:rPr lang="it-IT" sz="1400" dirty="0" err="1" smtClean="0"/>
              <a:t>among</a:t>
            </a:r>
            <a:r>
              <a:rPr lang="it-IT" sz="1400" dirty="0" smtClean="0"/>
              <a:t> </a:t>
            </a:r>
            <a:r>
              <a:rPr lang="it-IT" sz="1400" dirty="0" err="1" smtClean="0"/>
              <a:t>architectural</a:t>
            </a:r>
            <a:r>
              <a:rPr lang="it-IT" sz="1400" dirty="0" smtClean="0"/>
              <a:t> component</a:t>
            </a:r>
          </a:p>
          <a:p>
            <a:r>
              <a:rPr lang="it-IT" sz="1400" dirty="0" err="1" smtClean="0"/>
              <a:t>is</a:t>
            </a:r>
            <a:r>
              <a:rPr lang="it-IT" sz="1400" dirty="0" smtClean="0"/>
              <a:t> so </a:t>
            </a:r>
            <a:r>
              <a:rPr lang="it-IT" sz="1400" dirty="0" err="1" smtClean="0"/>
              <a:t>defined</a:t>
            </a:r>
            <a:r>
              <a:rPr lang="it-IT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The </a:t>
            </a:r>
            <a:r>
              <a:rPr lang="it-IT" sz="1400" dirty="0" err="1" smtClean="0"/>
              <a:t>subsystem</a:t>
            </a:r>
            <a:r>
              <a:rPr lang="it-IT" sz="1400" dirty="0" smtClean="0"/>
              <a:t> ‘</a:t>
            </a:r>
            <a:r>
              <a:rPr lang="it-IT" sz="1400" dirty="0" err="1" smtClean="0"/>
              <a:t>Calendare</a:t>
            </a:r>
            <a:r>
              <a:rPr lang="it-IT" sz="1400" dirty="0" smtClean="0"/>
              <a:t> Services’ </a:t>
            </a:r>
            <a:r>
              <a:rPr lang="it-IT" sz="1400" dirty="0" err="1" smtClean="0"/>
              <a:t>requires</a:t>
            </a:r>
            <a:endParaRPr lang="it-IT" sz="1400" dirty="0" smtClean="0"/>
          </a:p>
          <a:p>
            <a:pPr lvl="1"/>
            <a:r>
              <a:rPr lang="it-IT" sz="1400" dirty="0"/>
              <a:t>t</a:t>
            </a:r>
            <a:r>
              <a:rPr lang="it-IT" sz="1400" dirty="0" smtClean="0"/>
              <a:t>he </a:t>
            </a:r>
            <a:r>
              <a:rPr lang="it-IT" sz="1400" dirty="0" err="1" smtClean="0"/>
              <a:t>interface</a:t>
            </a:r>
            <a:r>
              <a:rPr lang="it-IT" sz="1400" dirty="0" smtClean="0"/>
              <a:t> from DBMS, </a:t>
            </a:r>
            <a:r>
              <a:rPr lang="it-IT" sz="1400" dirty="0" err="1" smtClean="0"/>
              <a:t>which</a:t>
            </a:r>
            <a:r>
              <a:rPr lang="it-IT" sz="1400" dirty="0" smtClean="0"/>
              <a:t> </a:t>
            </a:r>
            <a:r>
              <a:rPr lang="it-IT" sz="1400" dirty="0" err="1" smtClean="0"/>
              <a:t>provides</a:t>
            </a:r>
            <a:r>
              <a:rPr lang="it-IT" sz="1400" dirty="0" smtClean="0"/>
              <a:t> </a:t>
            </a:r>
          </a:p>
          <a:p>
            <a:pPr lvl="1"/>
            <a:r>
              <a:rPr lang="it-IT" sz="1400" dirty="0" smtClean="0"/>
              <a:t>information </a:t>
            </a:r>
            <a:r>
              <a:rPr lang="it-IT" sz="1400" dirty="0" err="1" smtClean="0"/>
              <a:t>stored</a:t>
            </a:r>
            <a:r>
              <a:rPr lang="it-IT" sz="1400" dirty="0" smtClean="0"/>
              <a:t> inside </a:t>
            </a:r>
            <a:r>
              <a:rPr lang="it-IT" sz="1400" dirty="0" err="1" smtClean="0"/>
              <a:t>travlendar</a:t>
            </a:r>
            <a:r>
              <a:rPr lang="it-IT" sz="1400" dirty="0" smtClean="0"/>
              <a:t>+ database</a:t>
            </a:r>
          </a:p>
          <a:p>
            <a:pPr lvl="1"/>
            <a:r>
              <a:rPr lang="it-IT" sz="1400" dirty="0" smtClean="0"/>
              <a:t>or </a:t>
            </a:r>
            <a:r>
              <a:rPr lang="it-IT" sz="1400" dirty="0" err="1" smtClean="0"/>
              <a:t>external</a:t>
            </a:r>
            <a:r>
              <a:rPr lang="it-IT" sz="1400" dirty="0" smtClean="0"/>
              <a:t> database, and the </a:t>
            </a:r>
            <a:r>
              <a:rPr lang="it-IT" sz="1400" dirty="0" err="1" smtClean="0"/>
              <a:t>interface</a:t>
            </a:r>
            <a:r>
              <a:rPr lang="it-IT" sz="1400" dirty="0" smtClean="0"/>
              <a:t> of </a:t>
            </a:r>
            <a:r>
              <a:rPr lang="it-IT" sz="1400" dirty="0" err="1" smtClean="0"/>
              <a:t>external</a:t>
            </a:r>
            <a:r>
              <a:rPr lang="it-IT" sz="1400" dirty="0" smtClean="0"/>
              <a:t> API, </a:t>
            </a:r>
          </a:p>
          <a:p>
            <a:pPr lvl="1"/>
            <a:r>
              <a:rPr lang="it-IT" sz="1400" dirty="0" err="1"/>
              <a:t>w</a:t>
            </a:r>
            <a:r>
              <a:rPr lang="it-IT" sz="1400" dirty="0" err="1" smtClean="0"/>
              <a:t>hich</a:t>
            </a:r>
            <a:r>
              <a:rPr lang="it-IT" sz="1400" dirty="0" smtClean="0"/>
              <a:t> </a:t>
            </a:r>
            <a:r>
              <a:rPr lang="it-IT" sz="1400" dirty="0" err="1" smtClean="0"/>
              <a:t>provides</a:t>
            </a:r>
            <a:r>
              <a:rPr lang="it-IT" sz="1400" dirty="0" smtClean="0"/>
              <a:t> </a:t>
            </a:r>
            <a:r>
              <a:rPr lang="it-IT" sz="1400" dirty="0" err="1" smtClean="0"/>
              <a:t>travel</a:t>
            </a:r>
            <a:r>
              <a:rPr lang="it-IT" sz="1400" dirty="0" smtClean="0"/>
              <a:t> information to compute</a:t>
            </a:r>
          </a:p>
          <a:p>
            <a:pPr lvl="1"/>
            <a:r>
              <a:rPr lang="it-IT" sz="1400" dirty="0" smtClean="0"/>
              <a:t>Best </a:t>
            </a:r>
            <a:r>
              <a:rPr lang="it-IT" sz="1400" dirty="0" err="1" smtClean="0"/>
              <a:t>travel</a:t>
            </a:r>
            <a:r>
              <a:rPr lang="it-IT" sz="1400" dirty="0" smtClean="0"/>
              <a:t> for </a:t>
            </a:r>
            <a:r>
              <a:rPr lang="it-IT" sz="1400" dirty="0" err="1" smtClean="0"/>
              <a:t>user</a:t>
            </a:r>
            <a:r>
              <a:rPr lang="it-IT" sz="1400" dirty="0" smtClean="0"/>
              <a:t>. </a:t>
            </a:r>
            <a:r>
              <a:rPr lang="it-IT" sz="1400" dirty="0" err="1" smtClean="0"/>
              <a:t>Instead</a:t>
            </a:r>
            <a:r>
              <a:rPr lang="it-IT" sz="1400" dirty="0" smtClean="0"/>
              <a:t> </a:t>
            </a:r>
            <a:r>
              <a:rPr lang="it-IT" sz="1400" dirty="0" err="1" smtClean="0"/>
              <a:t>it</a:t>
            </a:r>
            <a:r>
              <a:rPr lang="it-IT" sz="1400" dirty="0" smtClean="0"/>
              <a:t> </a:t>
            </a:r>
            <a:r>
              <a:rPr lang="it-IT" sz="1400" dirty="0" err="1" smtClean="0"/>
              <a:t>provides</a:t>
            </a:r>
            <a:r>
              <a:rPr lang="it-IT" sz="1400" dirty="0" smtClean="0"/>
              <a:t>  </a:t>
            </a:r>
          </a:p>
          <a:p>
            <a:pPr lvl="1"/>
            <a:r>
              <a:rPr lang="it-IT" sz="1400" dirty="0" err="1" smtClean="0"/>
              <a:t>interface</a:t>
            </a:r>
            <a:r>
              <a:rPr lang="it-IT" sz="1400" dirty="0" smtClean="0"/>
              <a:t> for the </a:t>
            </a:r>
            <a:r>
              <a:rPr lang="it-IT" sz="1400" dirty="0" err="1" smtClean="0"/>
              <a:t>user</a:t>
            </a:r>
            <a:r>
              <a:rPr lang="it-IT" sz="1400" dirty="0" smtClean="0"/>
              <a:t> </a:t>
            </a:r>
            <a:r>
              <a:rPr lang="it-IT" sz="1400" dirty="0" err="1" smtClean="0"/>
              <a:t>app</a:t>
            </a:r>
            <a:r>
              <a:rPr lang="it-IT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The ‘</a:t>
            </a:r>
            <a:r>
              <a:rPr lang="it-IT" sz="1400" dirty="0" err="1" smtClean="0"/>
              <a:t>Payment</a:t>
            </a:r>
            <a:r>
              <a:rPr lang="it-IT" sz="1400" dirty="0" smtClean="0"/>
              <a:t> Manager’ </a:t>
            </a:r>
            <a:r>
              <a:rPr lang="it-IT" sz="1400" dirty="0" err="1" smtClean="0"/>
              <a:t>require</a:t>
            </a:r>
            <a:r>
              <a:rPr lang="it-IT" sz="1400" dirty="0" smtClean="0"/>
              <a:t> the </a:t>
            </a:r>
            <a:r>
              <a:rPr lang="it-IT" sz="1400" dirty="0" err="1" smtClean="0"/>
              <a:t>interface</a:t>
            </a:r>
            <a:r>
              <a:rPr lang="it-IT" sz="1400" dirty="0" smtClean="0"/>
              <a:t> of</a:t>
            </a:r>
          </a:p>
          <a:p>
            <a:pPr lvl="1"/>
            <a:r>
              <a:rPr lang="it-IT" sz="1400" dirty="0" smtClean="0"/>
              <a:t>A </a:t>
            </a:r>
            <a:r>
              <a:rPr lang="it-IT" sz="1400" dirty="0" err="1" smtClean="0"/>
              <a:t>payment</a:t>
            </a:r>
            <a:r>
              <a:rPr lang="it-IT" sz="1400" dirty="0" smtClean="0"/>
              <a:t> gateway, </a:t>
            </a:r>
            <a:r>
              <a:rPr lang="it-IT" sz="1400" dirty="0" err="1" smtClean="0"/>
              <a:t>which</a:t>
            </a:r>
            <a:r>
              <a:rPr lang="it-IT" sz="1400" dirty="0" smtClean="0"/>
              <a:t> </a:t>
            </a:r>
            <a:r>
              <a:rPr lang="it-IT" sz="1400" dirty="0" err="1" smtClean="0"/>
              <a:t>permits</a:t>
            </a:r>
            <a:r>
              <a:rPr lang="it-IT" sz="1400" dirty="0" smtClean="0"/>
              <a:t> to </a:t>
            </a:r>
            <a:r>
              <a:rPr lang="it-IT" sz="1400" dirty="0" err="1" smtClean="0"/>
              <a:t>execute</a:t>
            </a:r>
            <a:endParaRPr lang="it-IT" sz="1400" dirty="0" smtClean="0"/>
          </a:p>
          <a:p>
            <a:pPr lvl="1"/>
            <a:r>
              <a:rPr lang="it-IT" sz="1400" dirty="0" err="1" smtClean="0"/>
              <a:t>Payments</a:t>
            </a:r>
            <a:r>
              <a:rPr lang="it-IT" sz="1400" dirty="0" smtClean="0"/>
              <a:t>, and </a:t>
            </a:r>
            <a:r>
              <a:rPr lang="it-IT" sz="1400" dirty="0" err="1" smtClean="0"/>
              <a:t>requires</a:t>
            </a:r>
            <a:r>
              <a:rPr lang="it-IT" sz="1400" dirty="0" smtClean="0"/>
              <a:t> the </a:t>
            </a:r>
            <a:r>
              <a:rPr lang="it-IT" sz="1400" dirty="0" err="1" smtClean="0"/>
              <a:t>interface</a:t>
            </a:r>
            <a:r>
              <a:rPr lang="it-IT" sz="1400" dirty="0" smtClean="0"/>
              <a:t> of </a:t>
            </a:r>
          </a:p>
          <a:p>
            <a:pPr lvl="1"/>
            <a:r>
              <a:rPr lang="it-IT" sz="1400" dirty="0" err="1" smtClean="0"/>
              <a:t>user</a:t>
            </a:r>
            <a:r>
              <a:rPr lang="it-IT" sz="1400" dirty="0" smtClean="0"/>
              <a:t> account to take information</a:t>
            </a:r>
          </a:p>
          <a:p>
            <a:pPr lvl="1"/>
            <a:r>
              <a:rPr lang="it-IT" sz="1400" dirty="0" err="1" smtClean="0"/>
              <a:t>About</a:t>
            </a:r>
            <a:r>
              <a:rPr lang="it-IT" sz="1400" dirty="0" smtClean="0"/>
              <a:t> account </a:t>
            </a:r>
            <a:r>
              <a:rPr lang="it-IT" sz="1400" dirty="0" err="1" smtClean="0"/>
              <a:t>details</a:t>
            </a:r>
            <a:endParaRPr lang="it-IT" sz="1400" dirty="0" smtClean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r>
              <a:rPr lang="it-IT" dirty="0" smtClean="0"/>
              <a:t>	 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" y="3255069"/>
            <a:ext cx="7477906" cy="3429583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09" y="924535"/>
            <a:ext cx="72104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1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bo 8"/>
          <p:cNvSpPr/>
          <p:nvPr/>
        </p:nvSpPr>
        <p:spPr>
          <a:xfrm>
            <a:off x="5122719" y="2184410"/>
            <a:ext cx="1338872" cy="1567810"/>
          </a:xfrm>
          <a:prstGeom prst="cube">
            <a:avLst>
              <a:gd name="adj" fmla="val 10830"/>
            </a:avLst>
          </a:prstGeom>
          <a:solidFill>
            <a:srgbClr val="FF66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&lt;&lt;</a:t>
            </a:r>
            <a:r>
              <a:rPr lang="it-IT" sz="1200" dirty="0" err="1" smtClean="0">
                <a:solidFill>
                  <a:schemeClr val="tx1"/>
                </a:solidFill>
              </a:rPr>
              <a:t>device</a:t>
            </a:r>
            <a:r>
              <a:rPr lang="it-IT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it-IT" sz="1200" b="1" u="sng" dirty="0" smtClean="0">
                <a:solidFill>
                  <a:schemeClr val="tx1"/>
                </a:solidFill>
              </a:rPr>
              <a:t>Firewall</a:t>
            </a:r>
            <a:endParaRPr lang="it-IT" sz="1200" b="1" u="sng" dirty="0">
              <a:solidFill>
                <a:schemeClr val="tx1"/>
              </a:solidFill>
            </a:endParaRPr>
          </a:p>
        </p:txBody>
      </p:sp>
      <p:sp>
        <p:nvSpPr>
          <p:cNvPr id="5" name="Cubo 4"/>
          <p:cNvSpPr/>
          <p:nvPr/>
        </p:nvSpPr>
        <p:spPr>
          <a:xfrm>
            <a:off x="2211563" y="1491980"/>
            <a:ext cx="1815920" cy="2730320"/>
          </a:xfrm>
          <a:prstGeom prst="cube">
            <a:avLst>
              <a:gd name="adj" fmla="val 12754"/>
            </a:avLst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&lt;&lt;</a:t>
            </a:r>
            <a:r>
              <a:rPr lang="it-IT" sz="1200" dirty="0" err="1" smtClean="0">
                <a:solidFill>
                  <a:schemeClr val="tx1"/>
                </a:solidFill>
              </a:rPr>
              <a:t>device</a:t>
            </a:r>
            <a:r>
              <a:rPr lang="it-IT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it-IT" sz="1200" b="1" u="sng" dirty="0" smtClean="0">
                <a:solidFill>
                  <a:schemeClr val="tx1"/>
                </a:solidFill>
              </a:rPr>
              <a:t>Mobile Smartphone</a:t>
            </a:r>
            <a:endParaRPr lang="it-IT" sz="1200" b="1" u="sng" dirty="0">
              <a:solidFill>
                <a:schemeClr val="tx1"/>
              </a:solidFill>
            </a:endParaRPr>
          </a:p>
        </p:txBody>
      </p:sp>
      <p:sp>
        <p:nvSpPr>
          <p:cNvPr id="6" name="Cubo 5"/>
          <p:cNvSpPr/>
          <p:nvPr/>
        </p:nvSpPr>
        <p:spPr>
          <a:xfrm>
            <a:off x="2575425" y="2219653"/>
            <a:ext cx="914400" cy="631065"/>
          </a:xfrm>
          <a:prstGeom prst="cube">
            <a:avLst>
              <a:gd name="adj" fmla="val 1479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smtClean="0"/>
              <a:t>Mobile Interface</a:t>
            </a:r>
            <a:endParaRPr lang="it-IT" sz="105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446" y="2815292"/>
            <a:ext cx="591565" cy="748037"/>
          </a:xfrm>
          <a:prstGeom prst="rect">
            <a:avLst/>
          </a:prstGeom>
        </p:spPr>
      </p:pic>
      <p:sp>
        <p:nvSpPr>
          <p:cNvPr id="11" name="Cubo 10"/>
          <p:cNvSpPr/>
          <p:nvPr/>
        </p:nvSpPr>
        <p:spPr>
          <a:xfrm>
            <a:off x="2575425" y="3262858"/>
            <a:ext cx="914400" cy="631065"/>
          </a:xfrm>
          <a:prstGeom prst="cube">
            <a:avLst>
              <a:gd name="adj" fmla="val 1479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smtClean="0"/>
              <a:t>Application</a:t>
            </a:r>
          </a:p>
          <a:p>
            <a:pPr algn="ctr"/>
            <a:r>
              <a:rPr lang="it-IT" sz="1050" dirty="0" err="1" smtClean="0"/>
              <a:t>Logic</a:t>
            </a:r>
            <a:endParaRPr lang="it-IT" sz="1050" dirty="0"/>
          </a:p>
        </p:txBody>
      </p:sp>
      <p:cxnSp>
        <p:nvCxnSpPr>
          <p:cNvPr id="13" name="Connettore 2 12"/>
          <p:cNvCxnSpPr>
            <a:endCxn id="9" idx="2"/>
          </p:cNvCxnSpPr>
          <p:nvPr/>
        </p:nvCxnSpPr>
        <p:spPr>
          <a:xfrm flipV="1">
            <a:off x="3956119" y="3040815"/>
            <a:ext cx="1166600" cy="1081"/>
          </a:xfrm>
          <a:prstGeom prst="straightConnector1">
            <a:avLst/>
          </a:prstGeom>
          <a:ln w="15875">
            <a:prstDash val="soli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4143832" y="3347950"/>
            <a:ext cx="743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JDBC</a:t>
            </a:r>
            <a:endParaRPr lang="it-IT" sz="1000" b="1" dirty="0"/>
          </a:p>
        </p:txBody>
      </p:sp>
      <p:cxnSp>
        <p:nvCxnSpPr>
          <p:cNvPr id="20" name="Connettore 2 19"/>
          <p:cNvCxnSpPr/>
          <p:nvPr/>
        </p:nvCxnSpPr>
        <p:spPr>
          <a:xfrm>
            <a:off x="6474470" y="3035013"/>
            <a:ext cx="1288419" cy="2901"/>
          </a:xfrm>
          <a:prstGeom prst="straightConnector1">
            <a:avLst/>
          </a:prstGeom>
          <a:ln w="15875">
            <a:prstDash val="soli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ubo 21"/>
          <p:cNvSpPr/>
          <p:nvPr/>
        </p:nvSpPr>
        <p:spPr>
          <a:xfrm>
            <a:off x="7775767" y="1598052"/>
            <a:ext cx="2044915" cy="2679994"/>
          </a:xfrm>
          <a:prstGeom prst="cube">
            <a:avLst>
              <a:gd name="adj" fmla="val 10865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&lt;&lt;</a:t>
            </a:r>
            <a:r>
              <a:rPr lang="it-IT" sz="1200" dirty="0" err="1" smtClean="0">
                <a:solidFill>
                  <a:schemeClr val="tx1"/>
                </a:solidFill>
              </a:rPr>
              <a:t>device</a:t>
            </a:r>
            <a:r>
              <a:rPr lang="it-IT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it-IT" sz="1200" b="1" u="sng" dirty="0" smtClean="0">
                <a:solidFill>
                  <a:schemeClr val="tx1"/>
                </a:solidFill>
              </a:rPr>
              <a:t>Database Server</a:t>
            </a:r>
            <a:endParaRPr lang="it-IT" sz="1200" b="1" u="sng" dirty="0">
              <a:solidFill>
                <a:schemeClr val="tx1"/>
              </a:solidFill>
            </a:endParaRPr>
          </a:p>
        </p:txBody>
      </p:sp>
      <p:cxnSp>
        <p:nvCxnSpPr>
          <p:cNvPr id="23" name="Connettore 2 22"/>
          <p:cNvCxnSpPr>
            <a:stCxn id="6" idx="3"/>
          </p:cNvCxnSpPr>
          <p:nvPr/>
        </p:nvCxnSpPr>
        <p:spPr>
          <a:xfrm>
            <a:off x="2985939" y="2850718"/>
            <a:ext cx="0" cy="463759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/>
          <p:cNvCxnSpPr/>
          <p:nvPr/>
        </p:nvCxnSpPr>
        <p:spPr>
          <a:xfrm>
            <a:off x="3431378" y="3587868"/>
            <a:ext cx="1678462" cy="0"/>
          </a:xfrm>
          <a:prstGeom prst="straightConnector1">
            <a:avLst/>
          </a:prstGeom>
          <a:ln w="28575" cmpd="dbl">
            <a:solidFill>
              <a:schemeClr val="tx2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ubo 29"/>
          <p:cNvSpPr/>
          <p:nvPr/>
        </p:nvSpPr>
        <p:spPr>
          <a:xfrm>
            <a:off x="8278358" y="2535185"/>
            <a:ext cx="914400" cy="631065"/>
          </a:xfrm>
          <a:prstGeom prst="cube">
            <a:avLst>
              <a:gd name="adj" fmla="val 14796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smtClean="0"/>
              <a:t>Oracle </a:t>
            </a:r>
            <a:r>
              <a:rPr lang="it-IT" sz="1050" dirty="0" err="1" smtClean="0"/>
              <a:t>MySQL</a:t>
            </a:r>
            <a:r>
              <a:rPr lang="it-IT" sz="1050" dirty="0" smtClean="0"/>
              <a:t> Database</a:t>
            </a:r>
            <a:endParaRPr lang="it-IT" sz="1050" dirty="0"/>
          </a:p>
        </p:txBody>
      </p:sp>
      <p:sp>
        <p:nvSpPr>
          <p:cNvPr id="31" name="Cubo 30"/>
          <p:cNvSpPr/>
          <p:nvPr/>
        </p:nvSpPr>
        <p:spPr>
          <a:xfrm>
            <a:off x="8278358" y="3392917"/>
            <a:ext cx="914400" cy="631065"/>
          </a:xfrm>
          <a:prstGeom prst="cube">
            <a:avLst>
              <a:gd name="adj" fmla="val 14796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err="1" smtClean="0"/>
              <a:t>External</a:t>
            </a:r>
            <a:r>
              <a:rPr lang="it-IT" sz="1050" dirty="0" smtClean="0"/>
              <a:t> Database</a:t>
            </a:r>
            <a:endParaRPr lang="it-IT" sz="1050" dirty="0"/>
          </a:p>
        </p:txBody>
      </p:sp>
      <p:cxnSp>
        <p:nvCxnSpPr>
          <p:cNvPr id="39" name="Connettore 4 38"/>
          <p:cNvCxnSpPr>
            <a:endCxn id="30" idx="2"/>
          </p:cNvCxnSpPr>
          <p:nvPr/>
        </p:nvCxnSpPr>
        <p:spPr>
          <a:xfrm flipV="1">
            <a:off x="6369050" y="2897404"/>
            <a:ext cx="1909308" cy="690464"/>
          </a:xfrm>
          <a:prstGeom prst="bentConnector3">
            <a:avLst>
              <a:gd name="adj1" fmla="val 84090"/>
            </a:avLst>
          </a:prstGeom>
          <a:ln w="25400" cmpd="dbl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4 43"/>
          <p:cNvCxnSpPr>
            <a:endCxn id="31" idx="2"/>
          </p:cNvCxnSpPr>
          <p:nvPr/>
        </p:nvCxnSpPr>
        <p:spPr>
          <a:xfrm>
            <a:off x="6369050" y="3587868"/>
            <a:ext cx="1909308" cy="167268"/>
          </a:xfrm>
          <a:prstGeom prst="bentConnector3">
            <a:avLst>
              <a:gd name="adj1" fmla="val 84090"/>
            </a:avLst>
          </a:prstGeom>
          <a:ln w="25400" cmpd="dbl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>
            <a:off x="6827623" y="3347950"/>
            <a:ext cx="743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JDBC</a:t>
            </a:r>
            <a:endParaRPr lang="it-IT" sz="1000" b="1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4702238" y="508103"/>
            <a:ext cx="2828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2.2 Deployment </a:t>
            </a:r>
            <a:r>
              <a:rPr lang="it-IT" sz="2400" dirty="0" err="1" smtClean="0"/>
              <a:t>view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45759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057003" y="114207"/>
            <a:ext cx="4680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2.6 </a:t>
            </a:r>
            <a:r>
              <a:rPr lang="it-IT" sz="2400" dirty="0" err="1" smtClean="0"/>
              <a:t>Architectural</a:t>
            </a:r>
            <a:r>
              <a:rPr lang="it-IT" sz="2400" dirty="0" smtClean="0"/>
              <a:t> </a:t>
            </a:r>
            <a:r>
              <a:rPr lang="it-IT" sz="2400" dirty="0" err="1" smtClean="0"/>
              <a:t>styles</a:t>
            </a:r>
            <a:r>
              <a:rPr lang="it-IT" sz="2400" dirty="0" smtClean="0"/>
              <a:t> and </a:t>
            </a:r>
            <a:r>
              <a:rPr lang="it-IT" sz="2400" dirty="0" err="1" smtClean="0"/>
              <a:t>patterns</a:t>
            </a:r>
            <a:endParaRPr lang="it-IT" sz="24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67796" y="852635"/>
            <a:ext cx="260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u="sng" dirty="0" smtClean="0"/>
              <a:t>3-tier Client-Server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332862" y="852636"/>
            <a:ext cx="2528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Architectural</a:t>
            </a:r>
            <a:r>
              <a:rPr lang="it-IT" sz="2400" dirty="0" smtClean="0"/>
              <a:t> style:</a:t>
            </a:r>
            <a:endParaRPr lang="it-IT" sz="2400" dirty="0"/>
          </a:p>
        </p:txBody>
      </p:sp>
      <p:sp>
        <p:nvSpPr>
          <p:cNvPr id="5" name="Rettangolo arrotondato 4"/>
          <p:cNvSpPr/>
          <p:nvPr/>
        </p:nvSpPr>
        <p:spPr>
          <a:xfrm>
            <a:off x="8190564" y="1813360"/>
            <a:ext cx="3750215" cy="18760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1003">
            <a:schemeClr val="lt2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0499074" y="1972501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Dbms</a:t>
            </a:r>
            <a:endParaRPr lang="it-IT" sz="2400" dirty="0" smtClean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546" y="2796235"/>
            <a:ext cx="507936" cy="507936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10583379" y="2876219"/>
            <a:ext cx="1293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Travlendar</a:t>
            </a:r>
            <a:r>
              <a:rPr lang="it-IT" sz="1400" dirty="0" smtClean="0"/>
              <a:t>+ DB</a:t>
            </a:r>
            <a:endParaRPr lang="it-IT" sz="14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8531332" y="2087536"/>
            <a:ext cx="959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Database</a:t>
            </a:r>
          </a:p>
          <a:p>
            <a:r>
              <a:rPr lang="it-IT" sz="1600" dirty="0" smtClean="0"/>
              <a:t>   Server</a:t>
            </a: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753" y="2735196"/>
            <a:ext cx="615543" cy="615543"/>
          </a:xfrm>
          <a:prstGeom prst="rect">
            <a:avLst/>
          </a:prstGeom>
        </p:spPr>
      </p:pic>
      <p:sp>
        <p:nvSpPr>
          <p:cNvPr id="14" name="Rettangolo arrotondato 13"/>
          <p:cNvSpPr/>
          <p:nvPr/>
        </p:nvSpPr>
        <p:spPr>
          <a:xfrm>
            <a:off x="462688" y="2105553"/>
            <a:ext cx="1904172" cy="158383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618650" y="1497667"/>
            <a:ext cx="92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Client</a:t>
            </a:r>
          </a:p>
        </p:txBody>
      </p:sp>
      <p:sp>
        <p:nvSpPr>
          <p:cNvPr id="16" name="Rettangolo 15"/>
          <p:cNvSpPr/>
          <p:nvPr/>
        </p:nvSpPr>
        <p:spPr>
          <a:xfrm>
            <a:off x="622079" y="2351723"/>
            <a:ext cx="1549715" cy="1067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Mobile Interface</a:t>
            </a:r>
            <a:endParaRPr lang="it-IT" dirty="0"/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21" y="1474531"/>
            <a:ext cx="507936" cy="507936"/>
          </a:xfrm>
          <a:prstGeom prst="rect">
            <a:avLst/>
          </a:prstGeom>
        </p:spPr>
      </p:pic>
      <p:sp>
        <p:nvSpPr>
          <p:cNvPr id="18" name="Rettangolo arrotondato 17"/>
          <p:cNvSpPr/>
          <p:nvPr/>
        </p:nvSpPr>
        <p:spPr>
          <a:xfrm>
            <a:off x="5818041" y="2260640"/>
            <a:ext cx="1977527" cy="128260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6045020" y="2530103"/>
            <a:ext cx="1549715" cy="7542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Application</a:t>
            </a:r>
          </a:p>
          <a:p>
            <a:pPr algn="ctr"/>
            <a:r>
              <a:rPr lang="it-IT" dirty="0" smtClean="0"/>
              <a:t>Server</a:t>
            </a:r>
            <a:endParaRPr lang="it-IT" dirty="0"/>
          </a:p>
        </p:txBody>
      </p:sp>
      <p:sp>
        <p:nvSpPr>
          <p:cNvPr id="20" name="Nuvola 19"/>
          <p:cNvSpPr/>
          <p:nvPr/>
        </p:nvSpPr>
        <p:spPr>
          <a:xfrm>
            <a:off x="2952819" y="2358788"/>
            <a:ext cx="2451831" cy="1208708"/>
          </a:xfrm>
          <a:prstGeom prst="clou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Network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9714372" y="1314300"/>
            <a:ext cx="7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Data</a:t>
            </a:r>
          </a:p>
        </p:txBody>
      </p:sp>
      <p:cxnSp>
        <p:nvCxnSpPr>
          <p:cNvPr id="23" name="Connettore 2 22"/>
          <p:cNvCxnSpPr>
            <a:stCxn id="12" idx="3"/>
            <a:endCxn id="8" idx="1"/>
          </p:cNvCxnSpPr>
          <p:nvPr/>
        </p:nvCxnSpPr>
        <p:spPr>
          <a:xfrm>
            <a:off x="9364296" y="3042968"/>
            <a:ext cx="709250" cy="7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magin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98" y="2490476"/>
            <a:ext cx="844639" cy="844639"/>
          </a:xfrm>
          <a:prstGeom prst="rect">
            <a:avLst/>
          </a:prstGeom>
        </p:spPr>
      </p:pic>
      <p:sp>
        <p:nvSpPr>
          <p:cNvPr id="34" name="Freccia bidirezionale orizzontale 33"/>
          <p:cNvSpPr/>
          <p:nvPr/>
        </p:nvSpPr>
        <p:spPr>
          <a:xfrm>
            <a:off x="2357262" y="2824624"/>
            <a:ext cx="580747" cy="1313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Freccia bidirezionale orizzontale 34"/>
          <p:cNvSpPr/>
          <p:nvPr/>
        </p:nvSpPr>
        <p:spPr>
          <a:xfrm>
            <a:off x="5412355" y="2831794"/>
            <a:ext cx="397981" cy="1313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Freccia bidirezionale orizzontale 35"/>
          <p:cNvSpPr/>
          <p:nvPr/>
        </p:nvSpPr>
        <p:spPr>
          <a:xfrm>
            <a:off x="7820067" y="2831794"/>
            <a:ext cx="370497" cy="12417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9" name="Immagine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535" y="3072619"/>
            <a:ext cx="304142" cy="304142"/>
          </a:xfrm>
          <a:prstGeom prst="rect">
            <a:avLst/>
          </a:prstGeom>
        </p:spPr>
      </p:pic>
      <p:pic>
        <p:nvPicPr>
          <p:cNvPr id="30" name="Immagin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5" y="1366057"/>
            <a:ext cx="843103" cy="843103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6033659" y="1493948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Server</a:t>
            </a:r>
          </a:p>
        </p:txBody>
      </p:sp>
      <p:sp>
        <p:nvSpPr>
          <p:cNvPr id="37" name="CasellaDiTesto 36"/>
          <p:cNvSpPr txBox="1"/>
          <p:nvPr/>
        </p:nvSpPr>
        <p:spPr>
          <a:xfrm>
            <a:off x="462687" y="3928168"/>
            <a:ext cx="126357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Travlendar</a:t>
            </a:r>
            <a:r>
              <a:rPr lang="it-IT" dirty="0" smtClean="0"/>
              <a:t>+ </a:t>
            </a:r>
            <a:r>
              <a:rPr lang="it-IT" dirty="0" err="1" smtClean="0"/>
              <a:t>provides</a:t>
            </a:r>
            <a:r>
              <a:rPr lang="it-IT" dirty="0" smtClean="0"/>
              <a:t> an </a:t>
            </a:r>
            <a:r>
              <a:rPr lang="it-IT" dirty="0" err="1" smtClean="0"/>
              <a:t>client-server</a:t>
            </a:r>
            <a:r>
              <a:rPr lang="it-IT" dirty="0" smtClean="0"/>
              <a:t> </a:t>
            </a:r>
            <a:r>
              <a:rPr lang="it-IT" dirty="0" err="1" smtClean="0"/>
              <a:t>structure</a:t>
            </a:r>
            <a:r>
              <a:rPr lang="it-IT" dirty="0" smtClean="0"/>
              <a:t>…***da cambiare( in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logic</a:t>
            </a:r>
            <a:r>
              <a:rPr lang="it-IT" dirty="0" smtClean="0"/>
              <a:t>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takes</a:t>
            </a:r>
            <a:r>
              <a:rPr lang="it-IT" dirty="0" smtClean="0"/>
              <a:t> </a:t>
            </a:r>
            <a:r>
              <a:rPr lang="it-IT" dirty="0" err="1" smtClean="0"/>
              <a:t>place</a:t>
            </a:r>
            <a:r>
              <a:rPr lang="it-IT" dirty="0" smtClean="0"/>
              <a:t> in the client part, </a:t>
            </a:r>
            <a:r>
              <a:rPr lang="it-IT" dirty="0" err="1" smtClean="0"/>
              <a:t>because</a:t>
            </a:r>
            <a:r>
              <a:rPr lang="it-IT" dirty="0" smtClean="0"/>
              <a:t> the </a:t>
            </a:r>
          </a:p>
          <a:p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contains</a:t>
            </a:r>
            <a:r>
              <a:rPr lang="it-IT" dirty="0" smtClean="0"/>
              <a:t> </a:t>
            </a:r>
            <a:r>
              <a:rPr lang="it-IT" dirty="0" err="1" smtClean="0"/>
              <a:t>functionalities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doesn’t</a:t>
            </a:r>
            <a:r>
              <a:rPr lang="it-IT" dirty="0" smtClean="0"/>
              <a:t> </a:t>
            </a:r>
            <a:r>
              <a:rPr lang="it-IT" dirty="0" err="1" smtClean="0"/>
              <a:t>depend</a:t>
            </a:r>
            <a:r>
              <a:rPr lang="it-IT" dirty="0" smtClean="0"/>
              <a:t> on internet service, so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consider</a:t>
            </a:r>
            <a:r>
              <a:rPr lang="it-IT" dirty="0" smtClean="0"/>
              <a:t> </a:t>
            </a:r>
            <a:r>
              <a:rPr lang="it-IT" dirty="0" err="1" smtClean="0"/>
              <a:t>usefull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the </a:t>
            </a:r>
            <a:r>
              <a:rPr lang="it-IT" dirty="0" err="1" smtClean="0"/>
              <a:t>user</a:t>
            </a:r>
            <a:r>
              <a:rPr lang="it-IT" dirty="0" smtClean="0"/>
              <a:t> can use </a:t>
            </a:r>
          </a:p>
          <a:p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functionalities</a:t>
            </a:r>
            <a:r>
              <a:rPr lang="it-IT" dirty="0" smtClean="0"/>
              <a:t> </a:t>
            </a:r>
            <a:r>
              <a:rPr lang="it-IT" dirty="0" err="1" smtClean="0"/>
              <a:t>without</a:t>
            </a:r>
            <a:r>
              <a:rPr lang="it-IT" dirty="0" smtClean="0"/>
              <a:t> </a:t>
            </a:r>
            <a:r>
              <a:rPr lang="it-IT" dirty="0" err="1" smtClean="0"/>
              <a:t>connecting</a:t>
            </a:r>
            <a:r>
              <a:rPr lang="it-IT" dirty="0" smtClean="0"/>
              <a:t> to the server. For the </a:t>
            </a:r>
            <a:r>
              <a:rPr lang="it-IT" dirty="0" err="1" smtClean="0"/>
              <a:t>rest</a:t>
            </a:r>
            <a:r>
              <a:rPr lang="it-IT" dirty="0" smtClean="0"/>
              <a:t> of </a:t>
            </a:r>
            <a:r>
              <a:rPr lang="it-IT" dirty="0" err="1" smtClean="0"/>
              <a:t>functionalities</a:t>
            </a:r>
            <a:r>
              <a:rPr lang="it-IT" dirty="0" smtClean="0"/>
              <a:t>, network, and so internet service,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fundamental</a:t>
            </a:r>
            <a:r>
              <a:rPr lang="it-IT" dirty="0"/>
              <a:t> </a:t>
            </a:r>
            <a:r>
              <a:rPr lang="it-IT" dirty="0" smtClean="0"/>
              <a:t>to </a:t>
            </a:r>
            <a:r>
              <a:rPr lang="it-IT" dirty="0" err="1" smtClean="0"/>
              <a:t>guarantee</a:t>
            </a:r>
            <a:r>
              <a:rPr lang="it-IT" dirty="0" smtClean="0"/>
              <a:t> the complete use of </a:t>
            </a:r>
            <a:r>
              <a:rPr lang="it-IT" dirty="0" err="1" smtClean="0"/>
              <a:t>Travlendar</a:t>
            </a:r>
            <a:r>
              <a:rPr lang="it-IT" dirty="0" smtClean="0"/>
              <a:t>+. To do </a:t>
            </a:r>
            <a:r>
              <a:rPr lang="it-IT" dirty="0" err="1" smtClean="0"/>
              <a:t>this</a:t>
            </a:r>
            <a:r>
              <a:rPr lang="it-IT" dirty="0" smtClean="0"/>
              <a:t>, the </a:t>
            </a:r>
            <a:r>
              <a:rPr lang="it-IT" dirty="0" err="1" smtClean="0"/>
              <a:t>app</a:t>
            </a:r>
            <a:r>
              <a:rPr lang="it-IT" dirty="0" smtClean="0"/>
              <a:t> </a:t>
            </a:r>
            <a:r>
              <a:rPr lang="it-IT" dirty="0" err="1" smtClean="0"/>
              <a:t>requires</a:t>
            </a:r>
            <a:r>
              <a:rPr lang="it-IT" dirty="0" smtClean="0"/>
              <a:t> data from DBMS </a:t>
            </a:r>
            <a:r>
              <a:rPr lang="it-IT" dirty="0" err="1" smtClean="0"/>
              <a:t>through</a:t>
            </a:r>
            <a:r>
              <a:rPr lang="it-IT" dirty="0" smtClean="0"/>
              <a:t> the</a:t>
            </a:r>
          </a:p>
          <a:p>
            <a:r>
              <a:rPr lang="it-IT" dirty="0" smtClean="0"/>
              <a:t>database server and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connected</a:t>
            </a:r>
            <a:r>
              <a:rPr lang="it-IT" dirty="0" smtClean="0"/>
              <a:t> to the client </a:t>
            </a:r>
            <a:r>
              <a:rPr lang="it-IT" dirty="0" err="1" smtClean="0"/>
              <a:t>through</a:t>
            </a:r>
            <a:r>
              <a:rPr lang="it-IT" dirty="0" smtClean="0"/>
              <a:t> </a:t>
            </a:r>
            <a:r>
              <a:rPr lang="it-IT" smtClean="0"/>
              <a:t>the network)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32420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057003" y="114207"/>
            <a:ext cx="4680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2.6 </a:t>
            </a:r>
            <a:r>
              <a:rPr lang="it-IT" sz="2400" dirty="0" err="1" smtClean="0"/>
              <a:t>Architectural</a:t>
            </a:r>
            <a:r>
              <a:rPr lang="it-IT" sz="2400" dirty="0" smtClean="0"/>
              <a:t> </a:t>
            </a:r>
            <a:r>
              <a:rPr lang="it-IT" sz="2400" dirty="0" err="1" smtClean="0"/>
              <a:t>styles</a:t>
            </a:r>
            <a:r>
              <a:rPr lang="it-IT" sz="2400" dirty="0" smtClean="0"/>
              <a:t> and </a:t>
            </a:r>
            <a:r>
              <a:rPr lang="it-IT" sz="2400" dirty="0" err="1" smtClean="0"/>
              <a:t>patterns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636873" y="852635"/>
            <a:ext cx="2386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u="sng" dirty="0" smtClean="0"/>
              <a:t>State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u="sng" dirty="0" smtClean="0"/>
              <a:t>Visitor pattern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32862" y="852636"/>
            <a:ext cx="1304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Patterns</a:t>
            </a:r>
            <a:r>
              <a:rPr lang="it-IT" sz="2400" dirty="0" smtClean="0"/>
              <a:t>: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88429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365</Words>
  <Application>Microsoft Office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Moltisanti</dc:creator>
  <cp:lastModifiedBy>Daniele Moltisanti</cp:lastModifiedBy>
  <cp:revision>47</cp:revision>
  <dcterms:created xsi:type="dcterms:W3CDTF">2017-11-09T10:55:10Z</dcterms:created>
  <dcterms:modified xsi:type="dcterms:W3CDTF">2017-11-20T22:51:25Z</dcterms:modified>
</cp:coreProperties>
</file>