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7AD9"/>
    <a:srgbClr val="878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63D1D-5109-41B1-9F81-0029C37C6D1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305C-9C59-4A2D-AA16-D4776184018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Dentro de estos objetivos</a:t>
            </a:r>
            <a:r>
              <a:rPr lang="es-ES" baseline="0" dirty="0" smtClean="0"/>
              <a:t> existen otros objetivos a cumplir.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63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73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4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96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132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75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7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6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420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07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58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79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1085-4F02-4A41-AA8B-F5EF4F7D2CDA}" type="datetimeFigureOut">
              <a:rPr lang="es-ES" smtClean="0"/>
              <a:t>19/05/2021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917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>
            <a:extLst>
              <a:ext uri="{FF2B5EF4-FFF2-40B4-BE49-F238E27FC236}">
                <a16:creationId xmlns:a16="http://schemas.microsoft.com/office/drawing/2014/main" xmlns="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40">
            <a:extLst>
              <a:ext uri="{FF2B5EF4-FFF2-40B4-BE49-F238E27FC236}">
                <a16:creationId xmlns:a16="http://schemas.microsoft.com/office/drawing/2014/main" xmlns="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Oval 42">
            <a:extLst>
              <a:ext uri="{FF2B5EF4-FFF2-40B4-BE49-F238E27FC236}">
                <a16:creationId xmlns:a16="http://schemas.microsoft.com/office/drawing/2014/main" xmlns="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96" y="2079735"/>
            <a:ext cx="2351080" cy="2351080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38200" y="812800"/>
            <a:ext cx="6114462" cy="240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4800" b="1" dirty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A</a:t>
            </a: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pli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cación para la </a:t>
            </a:r>
          </a:p>
          <a:p>
            <a:pPr algn="just">
              <a:lnSpc>
                <a:spcPct val="100000"/>
              </a:lnSpc>
            </a:pP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G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estión </a:t>
            </a: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A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limentaria</a:t>
            </a:r>
          </a:p>
          <a:p>
            <a:pPr algn="just">
              <a:lnSpc>
                <a:spcPct val="100000"/>
              </a:lnSpc>
            </a:pP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del </a:t>
            </a: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H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ogar</a:t>
            </a:r>
            <a:endParaRPr lang="es-ES" sz="48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455000" y="5630749"/>
            <a:ext cx="1919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AGAH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38200" y="4430815"/>
            <a:ext cx="574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Autoras: Leidy Alejandra Cortés González y </a:t>
            </a:r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Andrea 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Méndez Sanz</a:t>
            </a: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Tutor: Mario Marugán Cancio</a:t>
            </a:r>
          </a:p>
        </p:txBody>
      </p:sp>
    </p:spTree>
    <p:extLst>
      <p:ext uri="{BB962C8B-B14F-4D97-AF65-F5344CB8AC3E}">
        <p14:creationId xmlns:p14="http://schemas.microsoft.com/office/powerpoint/2010/main" val="16995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 a solucionar con esta 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xmlns="" id="{2A8CF0C8-3F80-45E0-9FDD-A4A612D3CE15}"/>
              </a:ext>
            </a:extLst>
          </p:cNvPr>
          <p:cNvGrpSpPr/>
          <p:nvPr/>
        </p:nvGrpSpPr>
        <p:grpSpPr>
          <a:xfrm>
            <a:off x="7994116" y="2649295"/>
            <a:ext cx="2261288" cy="2261288"/>
            <a:chOff x="4328982" y="2168610"/>
            <a:chExt cx="2261288" cy="2261288"/>
          </a:xfrm>
        </p:grpSpPr>
        <p:sp>
          <p:nvSpPr>
            <p:cNvPr id="5" name="Circle: Hollow 64">
              <a:extLst>
                <a:ext uri="{FF2B5EF4-FFF2-40B4-BE49-F238E27FC236}">
                  <a16:creationId xmlns:a16="http://schemas.microsoft.com/office/drawing/2014/main" xmlns="" id="{FA4439F6-E358-4717-9FD6-C2CBE86F65D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Freeform: Shape 65">
              <a:extLst>
                <a:ext uri="{FF2B5EF4-FFF2-40B4-BE49-F238E27FC236}">
                  <a16:creationId xmlns:a16="http://schemas.microsoft.com/office/drawing/2014/main" xmlns="" id="{F8D383C7-7019-439C-8C84-CF6B6621ABA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Rectangle 66">
            <a:extLst>
              <a:ext uri="{FF2B5EF4-FFF2-40B4-BE49-F238E27FC236}">
                <a16:creationId xmlns:a16="http://schemas.microsoft.com/office/drawing/2014/main" xmlns="" id="{4E99712C-3B27-4D47-BDB9-4581834A9CEC}"/>
              </a:ext>
            </a:extLst>
          </p:cNvPr>
          <p:cNvSpPr/>
          <p:nvPr/>
        </p:nvSpPr>
        <p:spPr>
          <a:xfrm>
            <a:off x="7679019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7" name="Group 67">
            <a:extLst>
              <a:ext uri="{FF2B5EF4-FFF2-40B4-BE49-F238E27FC236}">
                <a16:creationId xmlns:a16="http://schemas.microsoft.com/office/drawing/2014/main" xmlns="" id="{429473DA-7604-4FD6-ACB5-49E1199542C1}"/>
              </a:ext>
            </a:extLst>
          </p:cNvPr>
          <p:cNvGrpSpPr/>
          <p:nvPr/>
        </p:nvGrpSpPr>
        <p:grpSpPr>
          <a:xfrm>
            <a:off x="7324427" y="3450317"/>
            <a:ext cx="3600661" cy="1003065"/>
            <a:chOff x="-71494" y="3099378"/>
            <a:chExt cx="3600661" cy="1003065"/>
          </a:xfrm>
        </p:grpSpPr>
        <p:sp>
          <p:nvSpPr>
            <p:cNvPr id="8" name="TextBox 68">
              <a:extLst>
                <a:ext uri="{FF2B5EF4-FFF2-40B4-BE49-F238E27FC236}">
                  <a16:creationId xmlns:a16="http://schemas.microsoft.com/office/drawing/2014/main" xmlns="" id="{97D6244A-3AB2-4C7C-A20B-C007D0104570}"/>
                </a:ext>
              </a:extLst>
            </p:cNvPr>
            <p:cNvSpPr txBox="1"/>
            <p:nvPr/>
          </p:nvSpPr>
          <p:spPr>
            <a:xfrm>
              <a:off x="1077056" y="3099378"/>
              <a:ext cx="1303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9188E5"/>
                  </a:solidFill>
                  <a:latin typeface="+mj-lt"/>
                </a:rPr>
                <a:t>81.5</a:t>
              </a:r>
              <a:r>
                <a:rPr lang="en-US" sz="3600" b="1" dirty="0" smtClean="0">
                  <a:solidFill>
                    <a:srgbClr val="9188E5"/>
                  </a:solidFill>
                  <a:latin typeface="+mj-lt"/>
                </a:rPr>
                <a:t>%</a:t>
              </a:r>
              <a:endParaRPr lang="en-US" sz="3600" b="1" dirty="0">
                <a:solidFill>
                  <a:srgbClr val="9188E5"/>
                </a:solidFill>
                <a:latin typeface="+mj-lt"/>
              </a:endParaRPr>
            </a:p>
          </p:txBody>
        </p:sp>
        <p:sp>
          <p:nvSpPr>
            <p:cNvPr id="10" name="TextBox 70">
              <a:extLst>
                <a:ext uri="{FF2B5EF4-FFF2-40B4-BE49-F238E27FC236}">
                  <a16:creationId xmlns:a16="http://schemas.microsoft.com/office/drawing/2014/main" xmlns="" id="{D92D8BB4-740A-446B-9699-7E5B1BC7A09B}"/>
                </a:ext>
              </a:extLst>
            </p:cNvPr>
            <p:cNvSpPr txBox="1"/>
            <p:nvPr/>
          </p:nvSpPr>
          <p:spPr>
            <a:xfrm>
              <a:off x="-71494" y="3702333"/>
              <a:ext cx="3600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De las personas tiran comida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1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84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/>
          <a:lstStyle/>
          <a:p>
            <a:r>
              <a:rPr lang="es-ES" dirty="0" smtClean="0"/>
              <a:t>Nuestros objetivos</a:t>
            </a:r>
            <a:endParaRPr lang="es-ES" dirty="0"/>
          </a:p>
        </p:txBody>
      </p:sp>
      <p:cxnSp>
        <p:nvCxnSpPr>
          <p:cNvPr id="4" name="Straight Connector 57">
            <a:extLst>
              <a:ext uri="{FF2B5EF4-FFF2-40B4-BE49-F238E27FC236}">
                <a16:creationId xmlns:a16="http://schemas.microsoft.com/office/drawing/2014/main" xmlns="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967740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58">
            <a:extLst>
              <a:ext uri="{FF2B5EF4-FFF2-40B4-BE49-F238E27FC236}">
                <a16:creationId xmlns:a16="http://schemas.microsoft.com/office/drawing/2014/main" xmlns="" id="{9EE65680-0676-4143-A7B0-2D4EAB86F045}"/>
              </a:ext>
            </a:extLst>
          </p:cNvPr>
          <p:cNvSpPr/>
          <p:nvPr/>
        </p:nvSpPr>
        <p:spPr>
          <a:xfrm>
            <a:off x="924877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xmlns="" id="{773873ED-590E-4DA5-B6E1-EADA9EFB5458}"/>
              </a:ext>
            </a:extLst>
          </p:cNvPr>
          <p:cNvSpPr/>
          <p:nvPr/>
        </p:nvSpPr>
        <p:spPr>
          <a:xfrm>
            <a:off x="838200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7" name="Straight Connector 60">
            <a:extLst>
              <a:ext uri="{FF2B5EF4-FFF2-40B4-BE49-F238E27FC236}">
                <a16:creationId xmlns:a16="http://schemas.microsoft.com/office/drawing/2014/main" xmlns="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967740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1">
            <a:extLst>
              <a:ext uri="{FF2B5EF4-FFF2-40B4-BE49-F238E27FC236}">
                <a16:creationId xmlns:a16="http://schemas.microsoft.com/office/drawing/2014/main" xmlns="" id="{4281584A-BE79-4EC0-BA31-AD1D89869FB6}"/>
              </a:ext>
            </a:extLst>
          </p:cNvPr>
          <p:cNvGrpSpPr/>
          <p:nvPr/>
        </p:nvGrpSpPr>
        <p:grpSpPr>
          <a:xfrm>
            <a:off x="1214992" y="1886930"/>
            <a:ext cx="4159637" cy="702629"/>
            <a:chOff x="6681901" y="1442950"/>
            <a:chExt cx="4159637" cy="702629"/>
          </a:xfrm>
        </p:grpSpPr>
        <p:sp>
          <p:nvSpPr>
            <p:cNvPr id="9" name="TextBox 62">
              <a:extLst>
                <a:ext uri="{FF2B5EF4-FFF2-40B4-BE49-F238E27FC236}">
                  <a16:creationId xmlns:a16="http://schemas.microsoft.com/office/drawing/2014/main" xmlns="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89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Análisis de la idea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TextBox 63">
              <a:extLst>
                <a:ext uri="{FF2B5EF4-FFF2-40B4-BE49-F238E27FC236}">
                  <a16:creationId xmlns:a16="http://schemas.microsoft.com/office/drawing/2014/main" xmlns="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Oval 64">
            <a:extLst>
              <a:ext uri="{FF2B5EF4-FFF2-40B4-BE49-F238E27FC236}">
                <a16:creationId xmlns:a16="http://schemas.microsoft.com/office/drawing/2014/main" xmlns="" id="{7D0BE69C-AF71-4CA9-A7FC-0D145B9B2F20}"/>
              </a:ext>
            </a:extLst>
          </p:cNvPr>
          <p:cNvSpPr/>
          <p:nvPr/>
        </p:nvSpPr>
        <p:spPr>
          <a:xfrm>
            <a:off x="924877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Oval 65">
            <a:extLst>
              <a:ext uri="{FF2B5EF4-FFF2-40B4-BE49-F238E27FC236}">
                <a16:creationId xmlns:a16="http://schemas.microsoft.com/office/drawing/2014/main" xmlns="" id="{734BAEAE-2A34-401F-B4F8-174F79D6B1AC}"/>
              </a:ext>
            </a:extLst>
          </p:cNvPr>
          <p:cNvSpPr/>
          <p:nvPr/>
        </p:nvSpPr>
        <p:spPr>
          <a:xfrm>
            <a:off x="838200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66">
            <a:extLst>
              <a:ext uri="{FF2B5EF4-FFF2-40B4-BE49-F238E27FC236}">
                <a16:creationId xmlns:a16="http://schemas.microsoft.com/office/drawing/2014/main" xmlns="" id="{430B1F8B-CDAA-4278-8B32-22F216DBF922}"/>
              </a:ext>
            </a:extLst>
          </p:cNvPr>
          <p:cNvGrpSpPr/>
          <p:nvPr/>
        </p:nvGrpSpPr>
        <p:grpSpPr>
          <a:xfrm>
            <a:off x="1214992" y="3265571"/>
            <a:ext cx="4159637" cy="830997"/>
            <a:chOff x="6681901" y="1442950"/>
            <a:chExt cx="4159637" cy="830997"/>
          </a:xfrm>
        </p:grpSpPr>
        <p:sp>
          <p:nvSpPr>
            <p:cNvPr id="14" name="TextBox 67">
              <a:extLst>
                <a:ext uri="{FF2B5EF4-FFF2-40B4-BE49-F238E27FC236}">
                  <a16:creationId xmlns:a16="http://schemas.microsoft.com/office/drawing/2014/main" xmlns="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492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Comparativa con el mercado.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TextBox 68">
              <a:extLst>
                <a:ext uri="{FF2B5EF4-FFF2-40B4-BE49-F238E27FC236}">
                  <a16:creationId xmlns:a16="http://schemas.microsoft.com/office/drawing/2014/main" xmlns="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6" name="Oval 69">
            <a:extLst>
              <a:ext uri="{FF2B5EF4-FFF2-40B4-BE49-F238E27FC236}">
                <a16:creationId xmlns:a16="http://schemas.microsoft.com/office/drawing/2014/main" xmlns="" id="{9E144A1C-9ABC-4646-894E-A57E1D8722AF}"/>
              </a:ext>
            </a:extLst>
          </p:cNvPr>
          <p:cNvSpPr/>
          <p:nvPr/>
        </p:nvSpPr>
        <p:spPr>
          <a:xfrm>
            <a:off x="924877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Oval 70">
            <a:extLst>
              <a:ext uri="{FF2B5EF4-FFF2-40B4-BE49-F238E27FC236}">
                <a16:creationId xmlns:a16="http://schemas.microsoft.com/office/drawing/2014/main" xmlns="" id="{A131F1EB-021F-4CEF-8516-446E8142C991}"/>
              </a:ext>
            </a:extLst>
          </p:cNvPr>
          <p:cNvSpPr/>
          <p:nvPr/>
        </p:nvSpPr>
        <p:spPr>
          <a:xfrm>
            <a:off x="838200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18" name="Group 71">
            <a:extLst>
              <a:ext uri="{FF2B5EF4-FFF2-40B4-BE49-F238E27FC236}">
                <a16:creationId xmlns:a16="http://schemas.microsoft.com/office/drawing/2014/main" xmlns="" id="{F1718DCE-59AE-46B7-8656-CE8048F71718}"/>
              </a:ext>
            </a:extLst>
          </p:cNvPr>
          <p:cNvGrpSpPr/>
          <p:nvPr/>
        </p:nvGrpSpPr>
        <p:grpSpPr>
          <a:xfrm>
            <a:off x="1214992" y="4618399"/>
            <a:ext cx="4159637" cy="702629"/>
            <a:chOff x="6681901" y="1442950"/>
            <a:chExt cx="4159637" cy="702629"/>
          </a:xfrm>
        </p:grpSpPr>
        <p:sp>
          <p:nvSpPr>
            <p:cNvPr id="19" name="TextBox 72">
              <a:extLst>
                <a:ext uri="{FF2B5EF4-FFF2-40B4-BE49-F238E27FC236}">
                  <a16:creationId xmlns:a16="http://schemas.microsoft.com/office/drawing/2014/main" xmlns="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922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Creación del diseño.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73">
              <a:extLst>
                <a:ext uri="{FF2B5EF4-FFF2-40B4-BE49-F238E27FC236}">
                  <a16:creationId xmlns:a16="http://schemas.microsoft.com/office/drawing/2014/main" xmlns="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cxnSp>
        <p:nvCxnSpPr>
          <p:cNvPr id="55" name="Straight Connector 57">
            <a:extLst>
              <a:ext uri="{FF2B5EF4-FFF2-40B4-BE49-F238E27FC236}">
                <a16:creationId xmlns:a16="http://schemas.microsoft.com/office/drawing/2014/main" xmlns="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6911340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8">
            <a:extLst>
              <a:ext uri="{FF2B5EF4-FFF2-40B4-BE49-F238E27FC236}">
                <a16:creationId xmlns:a16="http://schemas.microsoft.com/office/drawing/2014/main" xmlns="" id="{9EE65680-0676-4143-A7B0-2D4EAB86F045}"/>
              </a:ext>
            </a:extLst>
          </p:cNvPr>
          <p:cNvSpPr/>
          <p:nvPr/>
        </p:nvSpPr>
        <p:spPr>
          <a:xfrm>
            <a:off x="6868477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xmlns="" id="{773873ED-590E-4DA5-B6E1-EADA9EFB5458}"/>
              </a:ext>
            </a:extLst>
          </p:cNvPr>
          <p:cNvSpPr/>
          <p:nvPr/>
        </p:nvSpPr>
        <p:spPr>
          <a:xfrm>
            <a:off x="6781800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58" name="Straight Connector 60">
            <a:extLst>
              <a:ext uri="{FF2B5EF4-FFF2-40B4-BE49-F238E27FC236}">
                <a16:creationId xmlns:a16="http://schemas.microsoft.com/office/drawing/2014/main" xmlns="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6911340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61">
            <a:extLst>
              <a:ext uri="{FF2B5EF4-FFF2-40B4-BE49-F238E27FC236}">
                <a16:creationId xmlns:a16="http://schemas.microsoft.com/office/drawing/2014/main" xmlns="" id="{4281584A-BE79-4EC0-BA31-AD1D89869FB6}"/>
              </a:ext>
            </a:extLst>
          </p:cNvPr>
          <p:cNvGrpSpPr/>
          <p:nvPr/>
        </p:nvGrpSpPr>
        <p:grpSpPr>
          <a:xfrm>
            <a:off x="7158592" y="1886930"/>
            <a:ext cx="4159637" cy="830997"/>
            <a:chOff x="6681901" y="1442950"/>
            <a:chExt cx="4159637" cy="830997"/>
          </a:xfrm>
        </p:grpSpPr>
        <p:sp>
          <p:nvSpPr>
            <p:cNvPr id="60" name="TextBox 62">
              <a:extLst>
                <a:ext uri="{FF2B5EF4-FFF2-40B4-BE49-F238E27FC236}">
                  <a16:creationId xmlns:a16="http://schemas.microsoft.com/office/drawing/2014/main" xmlns="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Realización de la BBDD.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1" name="TextBox 63">
              <a:extLst>
                <a:ext uri="{FF2B5EF4-FFF2-40B4-BE49-F238E27FC236}">
                  <a16:creationId xmlns:a16="http://schemas.microsoft.com/office/drawing/2014/main" xmlns="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2" name="Oval 64">
            <a:extLst>
              <a:ext uri="{FF2B5EF4-FFF2-40B4-BE49-F238E27FC236}">
                <a16:creationId xmlns:a16="http://schemas.microsoft.com/office/drawing/2014/main" xmlns="" id="{7D0BE69C-AF71-4CA9-A7FC-0D145B9B2F20}"/>
              </a:ext>
            </a:extLst>
          </p:cNvPr>
          <p:cNvSpPr/>
          <p:nvPr/>
        </p:nvSpPr>
        <p:spPr>
          <a:xfrm>
            <a:off x="6868477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3" name="Oval 65">
            <a:extLst>
              <a:ext uri="{FF2B5EF4-FFF2-40B4-BE49-F238E27FC236}">
                <a16:creationId xmlns:a16="http://schemas.microsoft.com/office/drawing/2014/main" xmlns="" id="{734BAEAE-2A34-401F-B4F8-174F79D6B1AC}"/>
              </a:ext>
            </a:extLst>
          </p:cNvPr>
          <p:cNvSpPr/>
          <p:nvPr/>
        </p:nvSpPr>
        <p:spPr>
          <a:xfrm>
            <a:off x="6781800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4" name="Group 66">
            <a:extLst>
              <a:ext uri="{FF2B5EF4-FFF2-40B4-BE49-F238E27FC236}">
                <a16:creationId xmlns:a16="http://schemas.microsoft.com/office/drawing/2014/main" xmlns="" id="{430B1F8B-CDAA-4278-8B32-22F216DBF922}"/>
              </a:ext>
            </a:extLst>
          </p:cNvPr>
          <p:cNvGrpSpPr/>
          <p:nvPr/>
        </p:nvGrpSpPr>
        <p:grpSpPr>
          <a:xfrm>
            <a:off x="7158592" y="3265571"/>
            <a:ext cx="4159637" cy="830997"/>
            <a:chOff x="6681901" y="1442950"/>
            <a:chExt cx="4159637" cy="830997"/>
          </a:xfrm>
        </p:grpSpPr>
        <p:sp>
          <p:nvSpPr>
            <p:cNvPr id="65" name="TextBox 67">
              <a:extLst>
                <a:ext uri="{FF2B5EF4-FFF2-40B4-BE49-F238E27FC236}">
                  <a16:creationId xmlns:a16="http://schemas.microsoft.com/office/drawing/2014/main" xmlns="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227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Aprendizaje de Java.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6" name="TextBox 68">
              <a:extLst>
                <a:ext uri="{FF2B5EF4-FFF2-40B4-BE49-F238E27FC236}">
                  <a16:creationId xmlns:a16="http://schemas.microsoft.com/office/drawing/2014/main" xmlns="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7" name="Oval 69">
            <a:extLst>
              <a:ext uri="{FF2B5EF4-FFF2-40B4-BE49-F238E27FC236}">
                <a16:creationId xmlns:a16="http://schemas.microsoft.com/office/drawing/2014/main" xmlns="" id="{9E144A1C-9ABC-4646-894E-A57E1D8722AF}"/>
              </a:ext>
            </a:extLst>
          </p:cNvPr>
          <p:cNvSpPr/>
          <p:nvPr/>
        </p:nvSpPr>
        <p:spPr>
          <a:xfrm>
            <a:off x="6868477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8" name="Oval 70">
            <a:extLst>
              <a:ext uri="{FF2B5EF4-FFF2-40B4-BE49-F238E27FC236}">
                <a16:creationId xmlns:a16="http://schemas.microsoft.com/office/drawing/2014/main" xmlns="" id="{A131F1EB-021F-4CEF-8516-446E8142C991}"/>
              </a:ext>
            </a:extLst>
          </p:cNvPr>
          <p:cNvSpPr/>
          <p:nvPr/>
        </p:nvSpPr>
        <p:spPr>
          <a:xfrm>
            <a:off x="6781800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9" name="Group 71">
            <a:extLst>
              <a:ext uri="{FF2B5EF4-FFF2-40B4-BE49-F238E27FC236}">
                <a16:creationId xmlns:a16="http://schemas.microsoft.com/office/drawing/2014/main" xmlns="" id="{F1718DCE-59AE-46B7-8656-CE8048F71718}"/>
              </a:ext>
            </a:extLst>
          </p:cNvPr>
          <p:cNvGrpSpPr/>
          <p:nvPr/>
        </p:nvGrpSpPr>
        <p:grpSpPr>
          <a:xfrm>
            <a:off x="7158592" y="4618399"/>
            <a:ext cx="4159637" cy="830997"/>
            <a:chOff x="6681901" y="1442950"/>
            <a:chExt cx="4159637" cy="830997"/>
          </a:xfrm>
        </p:grpSpPr>
        <p:sp>
          <p:nvSpPr>
            <p:cNvPr id="70" name="TextBox 72">
              <a:extLst>
                <a:ext uri="{FF2B5EF4-FFF2-40B4-BE49-F238E27FC236}">
                  <a16:creationId xmlns:a16="http://schemas.microsoft.com/office/drawing/2014/main" xmlns="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Desarrollo de la aplicación.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1" name="TextBox 73">
              <a:extLst>
                <a:ext uri="{FF2B5EF4-FFF2-40B4-BE49-F238E27FC236}">
                  <a16:creationId xmlns:a16="http://schemas.microsoft.com/office/drawing/2014/main" xmlns="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98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6" grpId="0" animBg="1"/>
      <p:bldP spid="17" grpId="0" animBg="1"/>
      <p:bldP spid="56" grpId="0" animBg="1"/>
      <p:bldP spid="57" grpId="0" animBg="1"/>
      <p:bldP spid="62" grpId="0" animBg="1"/>
      <p:bldP spid="63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Objetivos principales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74A7C4BF-5323-4932-9992-7E6D75854A96}"/>
              </a:ext>
            </a:extLst>
          </p:cNvPr>
          <p:cNvGrpSpPr/>
          <p:nvPr/>
        </p:nvGrpSpPr>
        <p:grpSpPr>
          <a:xfrm>
            <a:off x="1847880" y="2341058"/>
            <a:ext cx="1805441" cy="1866900"/>
            <a:chOff x="6381341" y="2209800"/>
            <a:chExt cx="1805441" cy="1866900"/>
          </a:xfrm>
        </p:grpSpPr>
        <p:sp>
          <p:nvSpPr>
            <p:cNvPr id="5" name="Rectangle: Top Corners Rounded 18">
              <a:extLst>
                <a:ext uri="{FF2B5EF4-FFF2-40B4-BE49-F238E27FC236}">
                  <a16:creationId xmlns:a16="http://schemas.microsoft.com/office/drawing/2014/main" xmlns="" id="{AF6F85B8-6E44-4B92-AA2E-3C99067DE46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6" name="TextBox 19">
              <a:extLst>
                <a:ext uri="{FF2B5EF4-FFF2-40B4-BE49-F238E27FC236}">
                  <a16:creationId xmlns:a16="http://schemas.microsoft.com/office/drawing/2014/main" xmlns="" id="{F02C0A1B-0CD9-4261-9860-704E9F5B6409}"/>
                </a:ext>
              </a:extLst>
            </p:cNvPr>
            <p:cNvSpPr txBox="1"/>
            <p:nvPr/>
          </p:nvSpPr>
          <p:spPr>
            <a:xfrm>
              <a:off x="6381341" y="2314565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2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xmlns="" id="{7BCBFA64-ED33-403E-BC7D-AD57A9C339D3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1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21">
            <a:extLst>
              <a:ext uri="{FF2B5EF4-FFF2-40B4-BE49-F238E27FC236}">
                <a16:creationId xmlns:a16="http://schemas.microsoft.com/office/drawing/2014/main" xmlns="" id="{4C3D830E-AEFC-4625-AC8C-FF09098F51B7}"/>
              </a:ext>
            </a:extLst>
          </p:cNvPr>
          <p:cNvSpPr/>
          <p:nvPr/>
        </p:nvSpPr>
        <p:spPr>
          <a:xfrm flipV="1">
            <a:off x="1954811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xmlns="" id="{DB932EEF-412F-4485-8D85-4D78BD6566C7}"/>
              </a:ext>
            </a:extLst>
          </p:cNvPr>
          <p:cNvGrpSpPr/>
          <p:nvPr/>
        </p:nvGrpSpPr>
        <p:grpSpPr>
          <a:xfrm>
            <a:off x="1954811" y="3936950"/>
            <a:ext cx="1591582" cy="821850"/>
            <a:chOff x="6488272" y="3805692"/>
            <a:chExt cx="1591582" cy="821850"/>
          </a:xfrm>
        </p:grpSpPr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xmlns="" id="{66431667-FB0F-4112-B8ED-8F839BD705A8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Diseño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xmlns="" id="{4D8FC72A-5721-45EA-8BEC-41FF8E2AE29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Enfocado a ser intuitivo 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:a16="http://schemas.microsoft.com/office/drawing/2014/main" xmlns="" id="{951AB3B8-5419-4D79-AD3A-B26EC0F7713D}"/>
              </a:ext>
            </a:extLst>
          </p:cNvPr>
          <p:cNvGrpSpPr/>
          <p:nvPr/>
        </p:nvGrpSpPr>
        <p:grpSpPr>
          <a:xfrm>
            <a:off x="2382822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3" name="Circle: Hollow 29">
              <a:extLst>
                <a:ext uri="{FF2B5EF4-FFF2-40B4-BE49-F238E27FC236}">
                  <a16:creationId xmlns:a16="http://schemas.microsoft.com/office/drawing/2014/main" xmlns="" id="{22B8D1D9-4EBA-4501-8D63-C51952710B4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xmlns="" id="{E36A4757-C488-450A-B923-825EBB027FF4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5" name="Rectangle: Rounded Corners 32">
                <a:extLst>
                  <a:ext uri="{FF2B5EF4-FFF2-40B4-BE49-F238E27FC236}">
                    <a16:creationId xmlns:a16="http://schemas.microsoft.com/office/drawing/2014/main" xmlns="" id="{79CFBC5F-2681-4733-8CDC-4A2BC8F342B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: Rounded Corners 33">
                <a:extLst>
                  <a:ext uri="{FF2B5EF4-FFF2-40B4-BE49-F238E27FC236}">
                    <a16:creationId xmlns:a16="http://schemas.microsoft.com/office/drawing/2014/main" xmlns="" id="{F4BDB8DB-A29A-4AA5-B684-539F48FF508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7" name="Group 37">
            <a:extLst>
              <a:ext uri="{FF2B5EF4-FFF2-40B4-BE49-F238E27FC236}">
                <a16:creationId xmlns:a16="http://schemas.microsoft.com/office/drawing/2014/main" xmlns="" id="{572C022E-1395-46A9-81AD-F018F866CFD0}"/>
              </a:ext>
            </a:extLst>
          </p:cNvPr>
          <p:cNvGrpSpPr/>
          <p:nvPr/>
        </p:nvGrpSpPr>
        <p:grpSpPr>
          <a:xfrm>
            <a:off x="5180294" y="2341058"/>
            <a:ext cx="1805441" cy="1866900"/>
            <a:chOff x="6381342" y="2209800"/>
            <a:chExt cx="1805441" cy="1866900"/>
          </a:xfrm>
        </p:grpSpPr>
        <p:sp>
          <p:nvSpPr>
            <p:cNvPr id="18" name="Rectangle: Top Corners Rounded 38">
              <a:extLst>
                <a:ext uri="{FF2B5EF4-FFF2-40B4-BE49-F238E27FC236}">
                  <a16:creationId xmlns:a16="http://schemas.microsoft.com/office/drawing/2014/main" xmlns="" id="{608FDDCE-B905-463D-A61A-4099F6BAF99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E0BEBD9B-8005-4A8F-A92F-D444B03F0A5C}"/>
                </a:ext>
              </a:extLst>
            </p:cNvPr>
            <p:cNvSpPr txBox="1"/>
            <p:nvPr/>
          </p:nvSpPr>
          <p:spPr>
            <a:xfrm>
              <a:off x="6381342" y="2314565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32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41">
              <a:extLst>
                <a:ext uri="{FF2B5EF4-FFF2-40B4-BE49-F238E27FC236}">
                  <a16:creationId xmlns:a16="http://schemas.microsoft.com/office/drawing/2014/main" xmlns="" id="{A5CFB830-DBD3-4BEC-A468-6619C78318EC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2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1" name="Freeform: Shape 44">
            <a:extLst>
              <a:ext uri="{FF2B5EF4-FFF2-40B4-BE49-F238E27FC236}">
                <a16:creationId xmlns:a16="http://schemas.microsoft.com/office/drawing/2014/main" xmlns="" id="{B000DE12-E539-4EE7-98E9-27B65DF5E056}"/>
              </a:ext>
            </a:extLst>
          </p:cNvPr>
          <p:cNvSpPr/>
          <p:nvPr/>
        </p:nvSpPr>
        <p:spPr>
          <a:xfrm flipV="1">
            <a:off x="5287224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22" name="Group 46">
            <a:extLst>
              <a:ext uri="{FF2B5EF4-FFF2-40B4-BE49-F238E27FC236}">
                <a16:creationId xmlns:a16="http://schemas.microsoft.com/office/drawing/2014/main" xmlns="" id="{895B4BE6-D639-4DBA-B47D-2673C4E376A8}"/>
              </a:ext>
            </a:extLst>
          </p:cNvPr>
          <p:cNvGrpSpPr/>
          <p:nvPr/>
        </p:nvGrpSpPr>
        <p:grpSpPr>
          <a:xfrm>
            <a:off x="5287224" y="3879516"/>
            <a:ext cx="1591582" cy="1440431"/>
            <a:chOff x="6488272" y="3805692"/>
            <a:chExt cx="1591582" cy="821850"/>
          </a:xfrm>
        </p:grpSpPr>
        <p:sp>
          <p:nvSpPr>
            <p:cNvPr id="23" name="TextBox 47">
              <a:extLst>
                <a:ext uri="{FF2B5EF4-FFF2-40B4-BE49-F238E27FC236}">
                  <a16:creationId xmlns:a16="http://schemas.microsoft.com/office/drawing/2014/main" xmlns="" id="{B6FCC4A9-C847-4E4D-9883-0CF878B6835D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Base de datos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4" name="TextBox 48">
              <a:extLst>
                <a:ext uri="{FF2B5EF4-FFF2-40B4-BE49-F238E27FC236}">
                  <a16:creationId xmlns:a16="http://schemas.microsoft.com/office/drawing/2014/main" xmlns="" id="{3C2209B6-2D55-4979-97D9-CCA07D41305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Realización de la misma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5" name="Group 49">
            <a:extLst>
              <a:ext uri="{FF2B5EF4-FFF2-40B4-BE49-F238E27FC236}">
                <a16:creationId xmlns:a16="http://schemas.microsoft.com/office/drawing/2014/main" xmlns="" id="{C01D1E2B-3837-4063-8AE7-043E65E87843}"/>
              </a:ext>
            </a:extLst>
          </p:cNvPr>
          <p:cNvGrpSpPr/>
          <p:nvPr/>
        </p:nvGrpSpPr>
        <p:grpSpPr>
          <a:xfrm>
            <a:off x="5715235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26" name="Circle: Hollow 50">
              <a:extLst>
                <a:ext uri="{FF2B5EF4-FFF2-40B4-BE49-F238E27FC236}">
                  <a16:creationId xmlns:a16="http://schemas.microsoft.com/office/drawing/2014/main" xmlns="" id="{845208D7-0558-49D4-8AD3-CE2544B22510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27" name="Group 51">
              <a:extLst>
                <a:ext uri="{FF2B5EF4-FFF2-40B4-BE49-F238E27FC236}">
                  <a16:creationId xmlns:a16="http://schemas.microsoft.com/office/drawing/2014/main" xmlns="" id="{F36E4F73-6658-4B4F-8BE0-0EF10B90ED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28" name="Rectangle: Rounded Corners 52">
                <a:extLst>
                  <a:ext uri="{FF2B5EF4-FFF2-40B4-BE49-F238E27FC236}">
                    <a16:creationId xmlns:a16="http://schemas.microsoft.com/office/drawing/2014/main" xmlns="" id="{BE93E3AC-0439-45AE-8681-2752C51E4C6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Rectangle: Rounded Corners 57">
                <a:extLst>
                  <a:ext uri="{FF2B5EF4-FFF2-40B4-BE49-F238E27FC236}">
                    <a16:creationId xmlns:a16="http://schemas.microsoft.com/office/drawing/2014/main" xmlns="" id="{39FE0C18-8ACA-453B-B4F9-C7B1858B704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30" name="Group 58">
            <a:extLst>
              <a:ext uri="{FF2B5EF4-FFF2-40B4-BE49-F238E27FC236}">
                <a16:creationId xmlns:a16="http://schemas.microsoft.com/office/drawing/2014/main" xmlns="" id="{134D9950-E9D0-42F0-A5E4-A4D011A29799}"/>
              </a:ext>
            </a:extLst>
          </p:cNvPr>
          <p:cNvGrpSpPr/>
          <p:nvPr/>
        </p:nvGrpSpPr>
        <p:grpSpPr>
          <a:xfrm>
            <a:off x="8512708" y="2341058"/>
            <a:ext cx="1805441" cy="1866900"/>
            <a:chOff x="6381343" y="2209800"/>
            <a:chExt cx="1805441" cy="1866900"/>
          </a:xfrm>
        </p:grpSpPr>
        <p:sp>
          <p:nvSpPr>
            <p:cNvPr id="31" name="Rectangle: Top Corners Rounded 59">
              <a:extLst>
                <a:ext uri="{FF2B5EF4-FFF2-40B4-BE49-F238E27FC236}">
                  <a16:creationId xmlns:a16="http://schemas.microsoft.com/office/drawing/2014/main" xmlns="" id="{908C8188-8A3F-44E5-9CF3-92DA5FE8FA9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60">
              <a:extLst>
                <a:ext uri="{FF2B5EF4-FFF2-40B4-BE49-F238E27FC236}">
                  <a16:creationId xmlns:a16="http://schemas.microsoft.com/office/drawing/2014/main" xmlns="" id="{48A31306-C3CA-4694-BD88-D32AEEAB7F72}"/>
                </a:ext>
              </a:extLst>
            </p:cNvPr>
            <p:cNvSpPr txBox="1"/>
            <p:nvPr/>
          </p:nvSpPr>
          <p:spPr>
            <a:xfrm>
              <a:off x="6381343" y="2320579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32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TextBox 61">
              <a:extLst>
                <a:ext uri="{FF2B5EF4-FFF2-40B4-BE49-F238E27FC236}">
                  <a16:creationId xmlns:a16="http://schemas.microsoft.com/office/drawing/2014/main" xmlns="" id="{150F0FB1-EFCB-44EB-AA69-B652AA96A644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3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4" name="Freeform: Shape 62">
            <a:extLst>
              <a:ext uri="{FF2B5EF4-FFF2-40B4-BE49-F238E27FC236}">
                <a16:creationId xmlns:a16="http://schemas.microsoft.com/office/drawing/2014/main" xmlns="" id="{BC82C9F8-2D78-4AD0-A79B-83040BECBE29}"/>
              </a:ext>
            </a:extLst>
          </p:cNvPr>
          <p:cNvSpPr/>
          <p:nvPr/>
        </p:nvSpPr>
        <p:spPr>
          <a:xfrm flipV="1">
            <a:off x="8619637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35" name="Group 63">
            <a:extLst>
              <a:ext uri="{FF2B5EF4-FFF2-40B4-BE49-F238E27FC236}">
                <a16:creationId xmlns:a16="http://schemas.microsoft.com/office/drawing/2014/main" xmlns="" id="{B5775606-1608-4AC1-957A-FD09D937861B}"/>
              </a:ext>
            </a:extLst>
          </p:cNvPr>
          <p:cNvGrpSpPr/>
          <p:nvPr/>
        </p:nvGrpSpPr>
        <p:grpSpPr>
          <a:xfrm>
            <a:off x="8546011" y="3936950"/>
            <a:ext cx="1772138" cy="821850"/>
            <a:chOff x="6414646" y="3805692"/>
            <a:chExt cx="1772138" cy="821850"/>
          </a:xfrm>
        </p:grpSpPr>
        <p:sp>
          <p:nvSpPr>
            <p:cNvPr id="36" name="TextBox 64">
              <a:extLst>
                <a:ext uri="{FF2B5EF4-FFF2-40B4-BE49-F238E27FC236}">
                  <a16:creationId xmlns:a16="http://schemas.microsoft.com/office/drawing/2014/main" xmlns="" id="{00B2493F-2990-4AB2-8CC7-F7E5EA7BB18F}"/>
                </a:ext>
              </a:extLst>
            </p:cNvPr>
            <p:cNvSpPr txBox="1"/>
            <p:nvPr/>
          </p:nvSpPr>
          <p:spPr>
            <a:xfrm>
              <a:off x="6414646" y="3805692"/>
              <a:ext cx="1772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Desarrollo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7" name="TextBox 65">
              <a:extLst>
                <a:ext uri="{FF2B5EF4-FFF2-40B4-BE49-F238E27FC236}">
                  <a16:creationId xmlns:a16="http://schemas.microsoft.com/office/drawing/2014/main" xmlns="" id="{50BC0120-80FB-415D-ABAE-61E3638694F2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Para solventar el problema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8" name="Group 66">
            <a:extLst>
              <a:ext uri="{FF2B5EF4-FFF2-40B4-BE49-F238E27FC236}">
                <a16:creationId xmlns:a16="http://schemas.microsoft.com/office/drawing/2014/main" xmlns="" id="{28378CB2-81A9-4CFE-AEEE-8C2E294A1E63}"/>
              </a:ext>
            </a:extLst>
          </p:cNvPr>
          <p:cNvGrpSpPr/>
          <p:nvPr/>
        </p:nvGrpSpPr>
        <p:grpSpPr>
          <a:xfrm>
            <a:off x="9047648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39" name="Circle: Hollow 67">
              <a:extLst>
                <a:ext uri="{FF2B5EF4-FFF2-40B4-BE49-F238E27FC236}">
                  <a16:creationId xmlns:a16="http://schemas.microsoft.com/office/drawing/2014/main" xmlns="" id="{197E3403-1D86-42FA-98D5-5FB8C96CCB99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40" name="Group 68">
              <a:extLst>
                <a:ext uri="{FF2B5EF4-FFF2-40B4-BE49-F238E27FC236}">
                  <a16:creationId xmlns:a16="http://schemas.microsoft.com/office/drawing/2014/main" xmlns="" id="{46916A69-6E7C-4D3A-830D-366FC84C222E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41" name="Rectangle: Rounded Corners 69">
                <a:extLst>
                  <a:ext uri="{FF2B5EF4-FFF2-40B4-BE49-F238E27FC236}">
                    <a16:creationId xmlns:a16="http://schemas.microsoft.com/office/drawing/2014/main" xmlns="" id="{68674B5B-62E3-401E-88B1-9BF5A285598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" name="Rectangle: Rounded Corners 70">
                <a:extLst>
                  <a:ext uri="{FF2B5EF4-FFF2-40B4-BE49-F238E27FC236}">
                    <a16:creationId xmlns:a16="http://schemas.microsoft.com/office/drawing/2014/main" xmlns="" id="{F52445C3-B576-4191-91B5-E29422743F1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09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AC6F7D1-0F7E-4B00-8530-BE8008F0D8B4}"/>
              </a:ext>
            </a:extLst>
          </p:cNvPr>
          <p:cNvGrpSpPr/>
          <p:nvPr/>
        </p:nvGrpSpPr>
        <p:grpSpPr>
          <a:xfrm>
            <a:off x="6096000" y="509193"/>
            <a:ext cx="6577398" cy="1371600"/>
            <a:chOff x="6096000" y="509193"/>
            <a:chExt cx="6577398" cy="1371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A9EBB9C-B9AB-457B-B632-3A13ADA4111F}"/>
                </a:ext>
              </a:extLst>
            </p:cNvPr>
            <p:cNvSpPr/>
            <p:nvPr/>
          </p:nvSpPr>
          <p:spPr>
            <a:xfrm>
              <a:off x="6096000" y="509193"/>
              <a:ext cx="6096000" cy="1371600"/>
            </a:xfrm>
            <a:custGeom>
              <a:avLst/>
              <a:gdLst>
                <a:gd name="connsiteX0" fmla="*/ 0 w 5638800"/>
                <a:gd name="connsiteY0" fmla="*/ 0 h 1371600"/>
                <a:gd name="connsiteX1" fmla="*/ 5638800 w 5638800"/>
                <a:gd name="connsiteY1" fmla="*/ 0 h 1371600"/>
                <a:gd name="connsiteX2" fmla="*/ 5638800 w 5638800"/>
                <a:gd name="connsiteY2" fmla="*/ 479422 h 1371600"/>
                <a:gd name="connsiteX3" fmla="*/ 5635266 w 5638800"/>
                <a:gd name="connsiteY3" fmla="*/ 479066 h 1371600"/>
                <a:gd name="connsiteX4" fmla="*/ 5428532 w 5638800"/>
                <a:gd name="connsiteY4" fmla="*/ 685800 h 1371600"/>
                <a:gd name="connsiteX5" fmla="*/ 5635266 w 5638800"/>
                <a:gd name="connsiteY5" fmla="*/ 892534 h 1371600"/>
                <a:gd name="connsiteX6" fmla="*/ 5638800 w 5638800"/>
                <a:gd name="connsiteY6" fmla="*/ 892178 h 1371600"/>
                <a:gd name="connsiteX7" fmla="*/ 5638800 w 5638800"/>
                <a:gd name="connsiteY7" fmla="*/ 1371600 h 1371600"/>
                <a:gd name="connsiteX8" fmla="*/ 0 w 5638800"/>
                <a:gd name="connsiteY8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0" h="1371600">
                  <a:moveTo>
                    <a:pt x="0" y="0"/>
                  </a:moveTo>
                  <a:lnTo>
                    <a:pt x="5638800" y="0"/>
                  </a:lnTo>
                  <a:lnTo>
                    <a:pt x="5638800" y="479422"/>
                  </a:lnTo>
                  <a:lnTo>
                    <a:pt x="5635266" y="479066"/>
                  </a:lnTo>
                  <a:cubicBezTo>
                    <a:pt x="5521090" y="479066"/>
                    <a:pt x="5428532" y="571624"/>
                    <a:pt x="5428532" y="685800"/>
                  </a:cubicBezTo>
                  <a:cubicBezTo>
                    <a:pt x="5428532" y="799976"/>
                    <a:pt x="5521090" y="892534"/>
                    <a:pt x="5635266" y="892534"/>
                  </a:cubicBezTo>
                  <a:lnTo>
                    <a:pt x="5638800" y="892178"/>
                  </a:lnTo>
                  <a:lnTo>
                    <a:pt x="5638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0BC10E3C-F700-4013-B472-EE2F36D77D65}"/>
                </a:ext>
              </a:extLst>
            </p:cNvPr>
            <p:cNvSpPr/>
            <p:nvPr/>
          </p:nvSpPr>
          <p:spPr>
            <a:xfrm>
              <a:off x="12079777" y="1104872"/>
              <a:ext cx="180242" cy="180242"/>
            </a:xfrm>
            <a:prstGeom prst="ellipse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729897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Out of Milk</a:t>
              </a:r>
              <a:endParaRPr lang="es-ES" sz="32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Puede escanear códigos de barras, tiene un libro de recetas…</a:t>
              </a:r>
              <a:endParaRPr lang="es-ES" sz="1600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rgbClr val="837AD9"/>
                  </a:solidFill>
                  <a:latin typeface="+mj-lt"/>
                </a:rPr>
                <a:t>Bring!</a:t>
              </a:r>
              <a:endParaRPr lang="es-E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La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característica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principal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es su vinculación con los asistentes de voz 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de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Google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o Amazon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rgbClr val="837AD9"/>
                  </a:solidFill>
                  <a:latin typeface="+mj-lt"/>
                </a:rPr>
                <a:t>Listonic</a:t>
              </a:r>
              <a:endParaRPr lang="es-E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rgbClr val="837AD9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39" name="Imagen 38" descr="https://lh3.googleusercontent.com/dppzMX2YSi-ARY80uHZYod3CgpVJvLa9Kc9WlUhizNWEkUfVlmIu1DNmn6UqyT1kDoQJkssYgLE0NjeaK7HEsIMXY2PaMVvNCkFvgIlwj-WhrvpyirXciZh1sZDK3A2EH5-2__Z_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" y="1491311"/>
            <a:ext cx="2136304" cy="37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46" name="Imagen 4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4" cy="3788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14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E8FD397-591E-42CB-9002-E19A79A27170}"/>
              </a:ext>
            </a:extLst>
          </p:cNvPr>
          <p:cNvGrpSpPr/>
          <p:nvPr/>
        </p:nvGrpSpPr>
        <p:grpSpPr>
          <a:xfrm>
            <a:off x="6089391" y="2022302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1905DAE-F547-4BF4-8F65-23EF22C6D7D6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98861D75-5F4B-4D2C-83A8-857834DFC3B8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82EEFEB3-915B-4482-B35D-C4314B37662E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8B7F22D5-3E55-4BCD-954C-F98A327BA79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Out of Milk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Puede escanear códigos de barras, tiene un libro de recetas…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Bring!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La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característica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principal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es su vinculación con los asistentes de voz 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de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Google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 o Amazon.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Listonic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rgbClr val="837AD9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48" name="Imagen 4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52" y="1491311"/>
            <a:ext cx="2129984" cy="37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50" name="Imagen 4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4" cy="37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2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CA5E52E-EA52-444E-9C8E-76ADEE21D645}"/>
              </a:ext>
            </a:extLst>
          </p:cNvPr>
          <p:cNvGrpSpPr/>
          <p:nvPr/>
        </p:nvGrpSpPr>
        <p:grpSpPr>
          <a:xfrm>
            <a:off x="6089391" y="3533725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61EB159-D56C-419F-AEB7-8D02089B9B88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C65753CE-8378-476B-9519-36861B847F85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88EB7438-3656-4D3E-AE0E-27C58266BABF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E34EC61A-F0B2-4908-A970-E54107E29A2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:a16="http://schemas.microsoft.com/office/drawing/2014/main" xmlns="" id="{B048233E-ED67-467E-B679-D72F76F02C2E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Out of Milk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Puede escanear códigos de barras, tiene un libro de recetas…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solidFill>
                    <a:srgbClr val="837AD9"/>
                  </a:solidFill>
                </a:rPr>
                <a:t>Bring!</a:t>
              </a:r>
              <a:endParaRPr lang="es-ES" sz="3200" dirty="0">
                <a:solidFill>
                  <a:srgbClr val="837AD9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</a:rPr>
                <a:t>La </a:t>
              </a:r>
              <a:r>
                <a:rPr lang="es-ES" sz="1600" dirty="0">
                  <a:solidFill>
                    <a:srgbClr val="837AD9"/>
                  </a:solidFill>
                </a:rPr>
                <a:t>característica</a:t>
              </a:r>
              <a:r>
                <a:rPr lang="en-US" sz="1600" dirty="0">
                  <a:solidFill>
                    <a:srgbClr val="837AD9"/>
                  </a:solidFill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</a:rPr>
                <a:t>principal</a:t>
              </a:r>
              <a:r>
                <a:rPr lang="en-US" sz="1600" dirty="0">
                  <a:solidFill>
                    <a:srgbClr val="837AD9"/>
                  </a:solidFill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</a:rPr>
                <a:t>es su vinculación con los asistentes de voz </a:t>
              </a:r>
              <a:r>
                <a:rPr lang="en-US" sz="1600" dirty="0">
                  <a:solidFill>
                    <a:srgbClr val="837AD9"/>
                  </a:solidFill>
                </a:rPr>
                <a:t>de </a:t>
              </a:r>
              <a:r>
                <a:rPr lang="es-ES" sz="1600" dirty="0">
                  <a:solidFill>
                    <a:srgbClr val="837AD9"/>
                  </a:solidFill>
                </a:rPr>
                <a:t>Google</a:t>
              </a:r>
              <a:r>
                <a:rPr lang="en-US" sz="1600" dirty="0">
                  <a:solidFill>
                    <a:srgbClr val="837AD9"/>
                  </a:solidFill>
                </a:rPr>
                <a:t> o Amazon</a:t>
              </a:r>
              <a:r>
                <a:rPr lang="en-US" sz="1600" dirty="0" smtClean="0">
                  <a:solidFill>
                    <a:schemeClr val="bg1"/>
                  </a:solidFill>
                </a:rPr>
                <a:t>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Listonic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49" name="Imagen 4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52" y="1491311"/>
            <a:ext cx="2129984" cy="378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51" name="Imagen 5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3" cy="37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5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214</Words>
  <Application>Microsoft Office PowerPoint</Application>
  <PresentationFormat>Panorámica</PresentationFormat>
  <Paragraphs>52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Tw Cen MT</vt:lpstr>
      <vt:lpstr>Tema de Office</vt:lpstr>
      <vt:lpstr>Presentación de PowerPoint</vt:lpstr>
      <vt:lpstr>Problemática a solucionar con esta app</vt:lpstr>
      <vt:lpstr>Nuestros objetivos</vt:lpstr>
      <vt:lpstr>Objetivos principales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Mendez</dc:creator>
  <cp:lastModifiedBy>Andrea Mendez</cp:lastModifiedBy>
  <cp:revision>11</cp:revision>
  <dcterms:created xsi:type="dcterms:W3CDTF">2021-05-19T18:37:51Z</dcterms:created>
  <dcterms:modified xsi:type="dcterms:W3CDTF">2021-05-19T20:22:19Z</dcterms:modified>
</cp:coreProperties>
</file>