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6" r:id="rId2"/>
    <p:sldId id="259" r:id="rId3"/>
    <p:sldId id="266" r:id="rId4"/>
    <p:sldId id="257" r:id="rId5"/>
    <p:sldId id="260" r:id="rId6"/>
    <p:sldId id="26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1B8"/>
    <a:srgbClr val="F2F2F2"/>
    <a:srgbClr val="EE717B"/>
    <a:srgbClr val="837AD9"/>
    <a:srgbClr val="FFC000"/>
    <a:srgbClr val="273445"/>
    <a:srgbClr val="878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2" autoAdjust="0"/>
    <p:restoredTop sz="93211" autoAdjust="0"/>
  </p:normalViewPr>
  <p:slideViewPr>
    <p:cSldViewPr snapToGrid="0">
      <p:cViewPr varScale="1">
        <p:scale>
          <a:sx n="72" d="100"/>
          <a:sy n="72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837AD9"/>
            </a:solidFill>
            <a:ln>
              <a:solidFill>
                <a:schemeClr val="tx1"/>
              </a:solidFill>
            </a:ln>
          </c:spPr>
          <c:explosion val="4"/>
          <c:dPt>
            <c:idx val="0"/>
            <c:bubble3D val="0"/>
            <c:spPr>
              <a:solidFill>
                <a:srgbClr val="837AD9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/>
            </c:spPr>
          </c:dPt>
          <c:cat>
            <c:strRef>
              <c:f>Hoja1!$A$2:$A$4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72</c:v>
                </c:pt>
                <c:pt idx="1">
                  <c:v>27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3D1D-5109-41B1-9F81-0029C37C6D1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305C-9C59-4A2D-AA16-D477618401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05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6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Dentro de estos objetivos</a:t>
            </a:r>
            <a:r>
              <a:rPr lang="es-ES" baseline="0" dirty="0" smtClean="0"/>
              <a:t> existen otros objetivos a cumplir.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63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296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73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20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48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2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2BEDC4-12F2-4B4E-8317-0802C04F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1563" y="1371600"/>
            <a:ext cx="3557588" cy="3557588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2"/>
                </a:solidFill>
                <a:latin typeface="DM Sans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8BA7D31F-9CE2-A046-ABD5-B35080993F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86325" y="1371600"/>
            <a:ext cx="3557588" cy="3557588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2"/>
                </a:solidFill>
                <a:latin typeface="DM Sans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78256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96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0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4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8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5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85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1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2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>
            <a:extLst>
              <a:ext uri="{FF2B5EF4-FFF2-40B4-BE49-F238E27FC236}">
                <a16:creationId xmlns=""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40">
            <a:extLst>
              <a:ext uri="{FF2B5EF4-FFF2-40B4-BE49-F238E27FC236}">
                <a16:creationId xmlns=""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18" y="2198949"/>
            <a:ext cx="2217976" cy="2217976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38200" y="812800"/>
            <a:ext cx="6114462" cy="240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4800" b="1" dirty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pli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cación para la 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G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estión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limentaria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del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H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ogar</a:t>
            </a:r>
            <a:endParaRPr lang="es-ES" sz="48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455000" y="5630749"/>
            <a:ext cx="1919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AGAH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38200" y="4430815"/>
            <a:ext cx="574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Autoras: Leidy Alejandra Cortés González y </a:t>
            </a:r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Andrea 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Méndez Sanz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Tutor: Mario Marugán Cancio</a:t>
            </a:r>
          </a:p>
        </p:txBody>
      </p:sp>
    </p:spTree>
    <p:extLst>
      <p:ext uri="{BB962C8B-B14F-4D97-AF65-F5344CB8AC3E}">
        <p14:creationId xmlns:p14="http://schemas.microsoft.com/office/powerpoint/2010/main" val="16995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0700" cy="1325563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Nuestros</a:t>
            </a:r>
            <a:r>
              <a:rPr lang="es-ES" dirty="0" smtClean="0"/>
              <a:t> </a:t>
            </a:r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objetivos</a:t>
            </a:r>
          </a:p>
        </p:txBody>
      </p:sp>
      <p:cxnSp>
        <p:nvCxnSpPr>
          <p:cNvPr id="4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9677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9248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8382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7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9677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1214992" y="1886930"/>
            <a:ext cx="4159637" cy="702629"/>
            <a:chOff x="6681901" y="1442950"/>
            <a:chExt cx="4159637" cy="702629"/>
          </a:xfrm>
        </p:grpSpPr>
        <p:sp>
          <p:nvSpPr>
            <p:cNvPr id="9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89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Análisis de la idea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9248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8382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1214992" y="3265571"/>
            <a:ext cx="4159637" cy="830997"/>
            <a:chOff x="6681901" y="1442950"/>
            <a:chExt cx="4159637" cy="830997"/>
          </a:xfrm>
        </p:grpSpPr>
        <p:sp>
          <p:nvSpPr>
            <p:cNvPr id="14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492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Comparativa con el mercado.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6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9248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8382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8" name="Group 71">
            <a:extLst>
              <a:ext uri="{FF2B5EF4-FFF2-40B4-BE49-F238E27FC236}">
                <a16:creationId xmlns=""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1214992" y="4618399"/>
            <a:ext cx="4159637" cy="702629"/>
            <a:chOff x="6681901" y="1442950"/>
            <a:chExt cx="4159637" cy="702629"/>
          </a:xfrm>
        </p:grpSpPr>
        <p:sp>
          <p:nvSpPr>
            <p:cNvPr id="19" name="TextBox 72">
              <a:extLst>
                <a:ext uri="{FF2B5EF4-FFF2-40B4-BE49-F238E27FC236}">
                  <a16:creationId xmlns=""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922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Creación del diseño.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73">
              <a:extLst>
                <a:ext uri="{FF2B5EF4-FFF2-40B4-BE49-F238E27FC236}">
                  <a16:creationId xmlns=""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cxnSp>
        <p:nvCxnSpPr>
          <p:cNvPr id="55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69113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68684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67818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58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69113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158592" y="1886930"/>
            <a:ext cx="4159637" cy="830997"/>
            <a:chOff x="6681901" y="1442950"/>
            <a:chExt cx="4159637" cy="830997"/>
          </a:xfrm>
        </p:grpSpPr>
        <p:sp>
          <p:nvSpPr>
            <p:cNvPr id="60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Realización de la BBDD.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1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68684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3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67818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4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158592" y="3265571"/>
            <a:ext cx="4159637" cy="830997"/>
            <a:chOff x="6681901" y="1442950"/>
            <a:chExt cx="4159637" cy="830997"/>
          </a:xfrm>
        </p:grpSpPr>
        <p:sp>
          <p:nvSpPr>
            <p:cNvPr id="65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227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Aprendizaje de Java.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7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68684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67818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9" name="Group 71">
            <a:extLst>
              <a:ext uri="{FF2B5EF4-FFF2-40B4-BE49-F238E27FC236}">
                <a16:creationId xmlns=""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158592" y="4618399"/>
            <a:ext cx="4159637" cy="830997"/>
            <a:chOff x="6681901" y="1442950"/>
            <a:chExt cx="4159637" cy="830997"/>
          </a:xfrm>
        </p:grpSpPr>
        <p:sp>
          <p:nvSpPr>
            <p:cNvPr id="70" name="TextBox 72">
              <a:extLst>
                <a:ext uri="{FF2B5EF4-FFF2-40B4-BE49-F238E27FC236}">
                  <a16:creationId xmlns=""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Desarrollo de la aplicación.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1" name="TextBox 73">
              <a:extLst>
                <a:ext uri="{FF2B5EF4-FFF2-40B4-BE49-F238E27FC236}">
                  <a16:creationId xmlns=""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6" grpId="0" animBg="1"/>
      <p:bldP spid="17" grpId="0" animBg="1"/>
      <p:bldP spid="56" grpId="0" animBg="1"/>
      <p:bldP spid="57" grpId="0" animBg="1"/>
      <p:bldP spid="62" grpId="0" animBg="1"/>
      <p:bldP spid="63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38900" cy="1325563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Datos de 2020</a:t>
            </a:r>
          </a:p>
        </p:txBody>
      </p:sp>
      <p:graphicFrame>
        <p:nvGraphicFramePr>
          <p:cNvPr id="72" name="Gráfico 71"/>
          <p:cNvGraphicFramePr/>
          <p:nvPr>
            <p:extLst>
              <p:ext uri="{D42A27DB-BD31-4B8C-83A1-F6EECF244321}">
                <p14:modId xmlns:p14="http://schemas.microsoft.com/office/powerpoint/2010/main" val="847444914"/>
              </p:ext>
            </p:extLst>
          </p:nvPr>
        </p:nvGraphicFramePr>
        <p:xfrm>
          <a:off x="4458176" y="1785637"/>
          <a:ext cx="3704045" cy="371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60">
            <a:extLst>
              <a:ext uri="{FF2B5EF4-FFF2-40B4-BE49-F238E27FC236}">
                <a16:creationId xmlns="" xmlns:a16="http://schemas.microsoft.com/office/drawing/2014/main" id="{BA65A351-22A2-4407-8834-C52E5BDFC38A}"/>
              </a:ext>
            </a:extLst>
          </p:cNvPr>
          <p:cNvSpPr/>
          <p:nvPr/>
        </p:nvSpPr>
        <p:spPr>
          <a:xfrm>
            <a:off x="-1" y="1471826"/>
            <a:ext cx="777805" cy="482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1">
            <a:extLst>
              <a:ext uri="{FF2B5EF4-FFF2-40B4-BE49-F238E27FC236}">
                <a16:creationId xmlns="" xmlns:a16="http://schemas.microsoft.com/office/drawing/2014/main" id="{44F3A2A2-7CDC-4DDE-9618-DBD61640FD3E}"/>
              </a:ext>
            </a:extLst>
          </p:cNvPr>
          <p:cNvSpPr/>
          <p:nvPr/>
        </p:nvSpPr>
        <p:spPr>
          <a:xfrm>
            <a:off x="11469526" y="1471826"/>
            <a:ext cx="722474" cy="482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5">
            <a:extLst>
              <a:ext uri="{FF2B5EF4-FFF2-40B4-BE49-F238E27FC236}">
                <a16:creationId xmlns:a16="http://schemas.microsoft.com/office/drawing/2014/main" xmlns="" id="{29C98FC0-CB6A-42AD-B5C1-67EDD8E7E69B}"/>
              </a:ext>
            </a:extLst>
          </p:cNvPr>
          <p:cNvGrpSpPr/>
          <p:nvPr/>
        </p:nvGrpSpPr>
        <p:grpSpPr>
          <a:xfrm>
            <a:off x="7490542" y="4581689"/>
            <a:ext cx="253284" cy="253284"/>
            <a:chOff x="7395291" y="4338802"/>
            <a:chExt cx="253284" cy="253284"/>
          </a:xfrm>
          <a:solidFill>
            <a:srgbClr val="00C1B8"/>
          </a:solidFill>
        </p:grpSpPr>
        <p:sp>
          <p:nvSpPr>
            <p:cNvPr id="30" name="Oval 23">
              <a:extLst>
                <a:ext uri="{FF2B5EF4-FFF2-40B4-BE49-F238E27FC236}">
                  <a16:creationId xmlns:a16="http://schemas.microsoft.com/office/drawing/2014/main" xmlns="" id="{FA18AA53-B61B-42C7-83A5-28E4BCA85BE8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solidFill>
                <a:srgbClr val="00C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24">
              <a:extLst>
                <a:ext uri="{FF2B5EF4-FFF2-40B4-BE49-F238E27FC236}">
                  <a16:creationId xmlns:a16="http://schemas.microsoft.com/office/drawing/2014/main" xmlns="" id="{DBB167A7-8700-462F-979D-2F1FD08BA591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solidFill>
                <a:srgbClr val="00C1B8"/>
              </a:solidFill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xmlns="" id="{1338BC98-706F-46A1-921C-AC02F0A5261F}"/>
              </a:ext>
            </a:extLst>
          </p:cNvPr>
          <p:cNvCxnSpPr>
            <a:cxnSpLocks/>
          </p:cNvCxnSpPr>
          <p:nvPr/>
        </p:nvCxnSpPr>
        <p:spPr>
          <a:xfrm flipV="1">
            <a:off x="7707071" y="3966537"/>
            <a:ext cx="968709" cy="694876"/>
          </a:xfrm>
          <a:prstGeom prst="line">
            <a:avLst/>
          </a:prstGeom>
          <a:ln w="19050">
            <a:solidFill>
              <a:srgbClr val="00C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47">
            <a:extLst>
              <a:ext uri="{FF2B5EF4-FFF2-40B4-BE49-F238E27FC236}">
                <a16:creationId xmlns:a16="http://schemas.microsoft.com/office/drawing/2014/main" xmlns="" id="{D9DB59B6-B344-4245-BF27-EA19CF3E1E8B}"/>
              </a:ext>
            </a:extLst>
          </p:cNvPr>
          <p:cNvGrpSpPr/>
          <p:nvPr/>
        </p:nvGrpSpPr>
        <p:grpSpPr>
          <a:xfrm>
            <a:off x="8675780" y="2828835"/>
            <a:ext cx="3316195" cy="1438374"/>
            <a:chOff x="6638875" y="4129537"/>
            <a:chExt cx="3316195" cy="1438374"/>
          </a:xfrm>
        </p:grpSpPr>
        <p:sp>
          <p:nvSpPr>
            <p:cNvPr id="34" name="TextBox 48">
              <a:extLst>
                <a:ext uri="{FF2B5EF4-FFF2-40B4-BE49-F238E27FC236}">
                  <a16:creationId xmlns:a16="http://schemas.microsoft.com/office/drawing/2014/main" xmlns="" id="{FC7A320D-4FBD-4E81-906C-5C537BC4C66F}"/>
                </a:ext>
              </a:extLst>
            </p:cNvPr>
            <p:cNvSpPr txBox="1"/>
            <p:nvPr/>
          </p:nvSpPr>
          <p:spPr>
            <a:xfrm>
              <a:off x="6638875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404040"/>
                  </a:solidFill>
                </a:rPr>
                <a:t>27</a:t>
              </a:r>
              <a:r>
                <a:rPr lang="en-US" sz="4400" b="1" dirty="0" smtClean="0">
                  <a:solidFill>
                    <a:srgbClr val="404040"/>
                  </a:solidFill>
                </a:rPr>
                <a:t>%</a:t>
              </a:r>
              <a:endParaRPr lang="en-US" sz="3200" b="1" dirty="0">
                <a:solidFill>
                  <a:srgbClr val="404040"/>
                </a:solidFill>
              </a:endParaRPr>
            </a:p>
          </p:txBody>
        </p: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xmlns="" id="{C70293C3-A6EA-480A-8C11-5827122EB7E6}"/>
                </a:ext>
              </a:extLst>
            </p:cNvPr>
            <p:cNvSpPr txBox="1"/>
            <p:nvPr/>
          </p:nvSpPr>
          <p:spPr>
            <a:xfrm>
              <a:off x="6638875" y="5167801"/>
              <a:ext cx="292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De </a:t>
              </a:r>
              <a:r>
                <a:rPr lang="en-US" sz="2000" dirty="0" err="1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dispositivos</a:t>
              </a:r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 IOS</a:t>
              </a:r>
              <a:endParaRPr lang="en-US" sz="2000" dirty="0">
                <a:solidFill>
                  <a:srgbClr val="40404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40">
            <a:extLst>
              <a:ext uri="{FF2B5EF4-FFF2-40B4-BE49-F238E27FC236}">
                <a16:creationId xmlns:a16="http://schemas.microsoft.com/office/drawing/2014/main" xmlns="" id="{B7AD63D6-FB6E-4A86-8770-AA9052B1F288}"/>
              </a:ext>
            </a:extLst>
          </p:cNvPr>
          <p:cNvGrpSpPr/>
          <p:nvPr/>
        </p:nvGrpSpPr>
        <p:grpSpPr>
          <a:xfrm>
            <a:off x="4645382" y="2959494"/>
            <a:ext cx="253284" cy="253284"/>
            <a:chOff x="7395291" y="4338802"/>
            <a:chExt cx="253284" cy="253284"/>
          </a:xfrm>
          <a:solidFill>
            <a:srgbClr val="273445"/>
          </a:solidFill>
        </p:grpSpPr>
        <p:sp>
          <p:nvSpPr>
            <p:cNvPr id="37" name="Oval 41">
              <a:extLst>
                <a:ext uri="{FF2B5EF4-FFF2-40B4-BE49-F238E27FC236}">
                  <a16:creationId xmlns:a16="http://schemas.microsoft.com/office/drawing/2014/main" xmlns="" id="{ADEB1A0C-0BFE-4D3F-9530-88DB9B65475B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42">
              <a:extLst>
                <a:ext uri="{FF2B5EF4-FFF2-40B4-BE49-F238E27FC236}">
                  <a16:creationId xmlns:a16="http://schemas.microsoft.com/office/drawing/2014/main" xmlns="" id="{A486B1A5-71EF-4C98-BEB4-349480391ABC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Connector 43">
            <a:extLst>
              <a:ext uri="{FF2B5EF4-FFF2-40B4-BE49-F238E27FC236}">
                <a16:creationId xmlns:a16="http://schemas.microsoft.com/office/drawing/2014/main" xmlns="" id="{2304D783-6896-4707-8CC6-FE3868F06C6D}"/>
              </a:ext>
            </a:extLst>
          </p:cNvPr>
          <p:cNvCxnSpPr>
            <a:cxnSpLocks/>
          </p:cNvCxnSpPr>
          <p:nvPr/>
        </p:nvCxnSpPr>
        <p:spPr>
          <a:xfrm flipH="1">
            <a:off x="3649649" y="3121535"/>
            <a:ext cx="1032489" cy="745564"/>
          </a:xfrm>
          <a:prstGeom prst="line">
            <a:avLst/>
          </a:prstGeom>
          <a:ln w="19050">
            <a:solidFill>
              <a:srgbClr val="273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7">
            <a:extLst>
              <a:ext uri="{FF2B5EF4-FFF2-40B4-BE49-F238E27FC236}">
                <a16:creationId xmlns:a16="http://schemas.microsoft.com/office/drawing/2014/main" xmlns="" id="{282C7B31-F33A-4F94-B9E5-CCA557FFCCCE}"/>
              </a:ext>
            </a:extLst>
          </p:cNvPr>
          <p:cNvGrpSpPr/>
          <p:nvPr/>
        </p:nvGrpSpPr>
        <p:grpSpPr>
          <a:xfrm>
            <a:off x="286968" y="2848312"/>
            <a:ext cx="3316195" cy="1746150"/>
            <a:chOff x="6291946" y="4129537"/>
            <a:chExt cx="3316195" cy="1746150"/>
          </a:xfrm>
        </p:grpSpPr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xmlns="" id="{69B2D161-8E3E-4A19-A8C5-ADD877B81B37}"/>
                </a:ext>
              </a:extLst>
            </p:cNvPr>
            <p:cNvSpPr txBox="1"/>
            <p:nvPr/>
          </p:nvSpPr>
          <p:spPr>
            <a:xfrm>
              <a:off x="6291946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 smtClean="0">
                  <a:solidFill>
                    <a:srgbClr val="404040"/>
                  </a:solidFill>
                </a:rPr>
                <a:t>72</a:t>
              </a:r>
              <a:r>
                <a:rPr lang="en-US" sz="4400" b="1" dirty="0" smtClean="0">
                  <a:solidFill>
                    <a:srgbClr val="404040"/>
                  </a:solidFill>
                </a:rPr>
                <a:t>%</a:t>
              </a:r>
              <a:endParaRPr lang="en-US" sz="3200" b="1" dirty="0">
                <a:solidFill>
                  <a:srgbClr val="404040"/>
                </a:solidFill>
              </a:endParaRPr>
            </a:p>
          </p:txBody>
        </p:sp>
        <p:sp>
          <p:nvSpPr>
            <p:cNvPr id="58" name="TextBox 59">
              <a:extLst>
                <a:ext uri="{FF2B5EF4-FFF2-40B4-BE49-F238E27FC236}">
                  <a16:creationId xmlns:a16="http://schemas.microsoft.com/office/drawing/2014/main" xmlns="" id="{68139C6F-4C49-40DE-A499-2D3D5BEC95EE}"/>
                </a:ext>
              </a:extLst>
            </p:cNvPr>
            <p:cNvSpPr txBox="1"/>
            <p:nvPr/>
          </p:nvSpPr>
          <p:spPr>
            <a:xfrm>
              <a:off x="6664275" y="5167801"/>
              <a:ext cx="29271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De </a:t>
              </a:r>
              <a:r>
                <a:rPr lang="en-US" sz="2000" dirty="0" err="1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dispositivos</a:t>
              </a:r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 Android</a:t>
              </a:r>
              <a:endParaRPr lang="en-US" sz="2000" dirty="0">
                <a:solidFill>
                  <a:srgbClr val="40404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2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 a solucionar con esta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4" name="Group 63">
            <a:extLst>
              <a:ext uri="{FF2B5EF4-FFF2-40B4-BE49-F238E27FC236}">
                <a16:creationId xmlns="" xmlns:a16="http://schemas.microsoft.com/office/drawing/2014/main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5" name="Circle: Hollow 64">
              <a:extLst>
                <a:ext uri="{FF2B5EF4-FFF2-40B4-BE49-F238E27FC236}">
                  <a16:creationId xmlns="" xmlns:a16="http://schemas.microsoft.com/office/drawing/2014/main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Freeform: Shape 65">
              <a:extLst>
                <a:ext uri="{FF2B5EF4-FFF2-40B4-BE49-F238E27FC236}">
                  <a16:creationId xmlns="" xmlns:a16="http://schemas.microsoft.com/office/drawing/2014/main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Rectangle 66">
            <a:extLst>
              <a:ext uri="{FF2B5EF4-FFF2-40B4-BE49-F238E27FC236}">
                <a16:creationId xmlns="" xmlns:a16="http://schemas.microsoft.com/office/drawing/2014/main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67">
            <a:extLst>
              <a:ext uri="{FF2B5EF4-FFF2-40B4-BE49-F238E27FC236}">
                <a16:creationId xmlns="" xmlns:a16="http://schemas.microsoft.com/office/drawing/2014/main" id="{429473DA-7604-4FD6-ACB5-49E1199542C1}"/>
              </a:ext>
            </a:extLst>
          </p:cNvPr>
          <p:cNvGrpSpPr/>
          <p:nvPr/>
        </p:nvGrpSpPr>
        <p:grpSpPr>
          <a:xfrm>
            <a:off x="7324427" y="3450317"/>
            <a:ext cx="3600661" cy="1003065"/>
            <a:chOff x="-71494" y="3099378"/>
            <a:chExt cx="3600661" cy="1003065"/>
          </a:xfrm>
        </p:grpSpPr>
        <p:sp>
          <p:nvSpPr>
            <p:cNvPr id="8" name="TextBox 68">
              <a:extLst>
                <a:ext uri="{FF2B5EF4-FFF2-40B4-BE49-F238E27FC236}">
                  <a16:creationId xmlns="" xmlns:a16="http://schemas.microsoft.com/office/drawing/2014/main" id="{97D6244A-3AB2-4C7C-A20B-C007D0104570}"/>
                </a:ext>
              </a:extLst>
            </p:cNvPr>
            <p:cNvSpPr txBox="1"/>
            <p:nvPr/>
          </p:nvSpPr>
          <p:spPr>
            <a:xfrm>
              <a:off x="1077056" y="3099378"/>
              <a:ext cx="1303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9188E5"/>
                  </a:solidFill>
                  <a:latin typeface="+mj-lt"/>
                </a:rPr>
                <a:t>81.5%</a:t>
              </a:r>
              <a:endParaRPr lang="en-US" sz="3600" b="1" dirty="0">
                <a:solidFill>
                  <a:srgbClr val="9188E5"/>
                </a:solidFill>
                <a:latin typeface="+mj-lt"/>
              </a:endParaRPr>
            </a:p>
          </p:txBody>
        </p:sp>
        <p:sp>
          <p:nvSpPr>
            <p:cNvPr id="10" name="TextBox 70">
              <a:extLst>
                <a:ext uri="{FF2B5EF4-FFF2-40B4-BE49-F238E27FC236}">
                  <a16:creationId xmlns="" xmlns:a16="http://schemas.microsoft.com/office/drawing/2014/main" id="{D92D8BB4-740A-446B-9699-7E5B1BC7A09B}"/>
                </a:ext>
              </a:extLst>
            </p:cNvPr>
            <p:cNvSpPr txBox="1"/>
            <p:nvPr/>
          </p:nvSpPr>
          <p:spPr>
            <a:xfrm>
              <a:off x="-71494" y="3702333"/>
              <a:ext cx="3600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De las personas tiran comida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1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84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F2F2F2"/>
                </a:solidFill>
                <a:latin typeface="Tw Cen MT" panose="020B0602020104020603" pitchFamily="34" charset="0"/>
                <a:ea typeface="+mn-ea"/>
                <a:cs typeface="+mn-cs"/>
              </a:rPr>
              <a:t>Objetivos</a:t>
            </a:r>
            <a:r>
              <a:rPr lang="es-E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 principales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="" xmlns:a16="http://schemas.microsoft.com/office/drawing/2014/main" id="{74A7C4BF-5323-4932-9992-7E6D75854A96}"/>
              </a:ext>
            </a:extLst>
          </p:cNvPr>
          <p:cNvGrpSpPr/>
          <p:nvPr/>
        </p:nvGrpSpPr>
        <p:grpSpPr>
          <a:xfrm>
            <a:off x="1847880" y="2341058"/>
            <a:ext cx="1805441" cy="1866900"/>
            <a:chOff x="6381341" y="2209800"/>
            <a:chExt cx="1805441" cy="1866900"/>
          </a:xfrm>
        </p:grpSpPr>
        <p:sp>
          <p:nvSpPr>
            <p:cNvPr id="5" name="Rectangle: Top Corners Rounded 18">
              <a:extLst>
                <a:ext uri="{FF2B5EF4-FFF2-40B4-BE49-F238E27FC236}">
                  <a16:creationId xmlns="" xmlns:a16="http://schemas.microsoft.com/office/drawing/2014/main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6" name="TextBox 19">
              <a:extLst>
                <a:ext uri="{FF2B5EF4-FFF2-40B4-BE49-F238E27FC236}">
                  <a16:creationId xmlns="" xmlns:a16="http://schemas.microsoft.com/office/drawing/2014/main" id="{F02C0A1B-0CD9-4261-9860-704E9F5B6409}"/>
                </a:ext>
              </a:extLst>
            </p:cNvPr>
            <p:cNvSpPr txBox="1"/>
            <p:nvPr/>
          </p:nvSpPr>
          <p:spPr>
            <a:xfrm>
              <a:off x="6381341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2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="" xmlns:a16="http://schemas.microsoft.com/office/drawing/2014/main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21">
            <a:extLst>
              <a:ext uri="{FF2B5EF4-FFF2-40B4-BE49-F238E27FC236}">
                <a16:creationId xmlns="" xmlns:a16="http://schemas.microsoft.com/office/drawing/2014/main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="" xmlns:a16="http://schemas.microsoft.com/office/drawing/2014/main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10" name="TextBox 26">
              <a:extLst>
                <a:ext uri="{FF2B5EF4-FFF2-40B4-BE49-F238E27FC236}">
                  <a16:creationId xmlns="" xmlns:a16="http://schemas.microsoft.com/office/drawing/2014/main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Diseño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="" xmlns:a16="http://schemas.microsoft.com/office/drawing/2014/main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Enfocado a ser intuitivo 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="" xmlns:a16="http://schemas.microsoft.com/office/drawing/2014/main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3" name="Circle: Hollow 29">
              <a:extLst>
                <a:ext uri="{FF2B5EF4-FFF2-40B4-BE49-F238E27FC236}">
                  <a16:creationId xmlns="" xmlns:a16="http://schemas.microsoft.com/office/drawing/2014/main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4" name="Group 30">
              <a:extLst>
                <a:ext uri="{FF2B5EF4-FFF2-40B4-BE49-F238E27FC236}">
                  <a16:creationId xmlns="" xmlns:a16="http://schemas.microsoft.com/office/drawing/2014/main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5" name="Rectangle: Rounded Corners 32">
                <a:extLst>
                  <a:ext uri="{FF2B5EF4-FFF2-40B4-BE49-F238E27FC236}">
                    <a16:creationId xmlns="" xmlns:a16="http://schemas.microsoft.com/office/drawing/2014/main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: Rounded Corners 33">
                <a:extLst>
                  <a:ext uri="{FF2B5EF4-FFF2-40B4-BE49-F238E27FC236}">
                    <a16:creationId xmlns="" xmlns:a16="http://schemas.microsoft.com/office/drawing/2014/main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7" name="Group 37">
            <a:extLst>
              <a:ext uri="{FF2B5EF4-FFF2-40B4-BE49-F238E27FC236}">
                <a16:creationId xmlns="" xmlns:a16="http://schemas.microsoft.com/office/drawing/2014/main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18" name="Rectangle: Top Corners Rounded 38">
              <a:extLst>
                <a:ext uri="{FF2B5EF4-FFF2-40B4-BE49-F238E27FC236}">
                  <a16:creationId xmlns="" xmlns:a16="http://schemas.microsoft.com/office/drawing/2014/main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19" name="TextBox 39">
              <a:extLst>
                <a:ext uri="{FF2B5EF4-FFF2-40B4-BE49-F238E27FC236}">
                  <a16:creationId xmlns="" xmlns:a16="http://schemas.microsoft.com/office/drawing/2014/main" id="{E0BEBD9B-8005-4A8F-A92F-D444B03F0A5C}"/>
                </a:ext>
              </a:extLst>
            </p:cNvPr>
            <p:cNvSpPr txBox="1"/>
            <p:nvPr/>
          </p:nvSpPr>
          <p:spPr>
            <a:xfrm>
              <a:off x="6381342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41">
              <a:extLst>
                <a:ext uri="{FF2B5EF4-FFF2-40B4-BE49-F238E27FC236}">
                  <a16:creationId xmlns="" xmlns:a16="http://schemas.microsoft.com/office/drawing/2014/main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1" name="Freeform: Shape 44">
            <a:extLst>
              <a:ext uri="{FF2B5EF4-FFF2-40B4-BE49-F238E27FC236}">
                <a16:creationId xmlns="" xmlns:a16="http://schemas.microsoft.com/office/drawing/2014/main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22" name="Group 46">
            <a:extLst>
              <a:ext uri="{FF2B5EF4-FFF2-40B4-BE49-F238E27FC236}">
                <a16:creationId xmlns="" xmlns:a16="http://schemas.microsoft.com/office/drawing/2014/main" id="{895B4BE6-D639-4DBA-B47D-2673C4E376A8}"/>
              </a:ext>
            </a:extLst>
          </p:cNvPr>
          <p:cNvGrpSpPr/>
          <p:nvPr/>
        </p:nvGrpSpPr>
        <p:grpSpPr>
          <a:xfrm>
            <a:off x="5287224" y="3879516"/>
            <a:ext cx="1591582" cy="1440431"/>
            <a:chOff x="6488272" y="3805692"/>
            <a:chExt cx="1591582" cy="821850"/>
          </a:xfrm>
        </p:grpSpPr>
        <p:sp>
          <p:nvSpPr>
            <p:cNvPr id="23" name="TextBox 47">
              <a:extLst>
                <a:ext uri="{FF2B5EF4-FFF2-40B4-BE49-F238E27FC236}">
                  <a16:creationId xmlns="" xmlns:a16="http://schemas.microsoft.com/office/drawing/2014/main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Base de datos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4" name="TextBox 48">
              <a:extLst>
                <a:ext uri="{FF2B5EF4-FFF2-40B4-BE49-F238E27FC236}">
                  <a16:creationId xmlns="" xmlns:a16="http://schemas.microsoft.com/office/drawing/2014/main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Realización de la misma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="" xmlns:a16="http://schemas.microsoft.com/office/drawing/2014/main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26" name="Circle: Hollow 50">
              <a:extLst>
                <a:ext uri="{FF2B5EF4-FFF2-40B4-BE49-F238E27FC236}">
                  <a16:creationId xmlns="" xmlns:a16="http://schemas.microsoft.com/office/drawing/2014/main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7" name="Group 51">
              <a:extLst>
                <a:ext uri="{FF2B5EF4-FFF2-40B4-BE49-F238E27FC236}">
                  <a16:creationId xmlns="" xmlns:a16="http://schemas.microsoft.com/office/drawing/2014/main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28" name="Rectangle: Rounded Corners 52">
                <a:extLst>
                  <a:ext uri="{FF2B5EF4-FFF2-40B4-BE49-F238E27FC236}">
                    <a16:creationId xmlns="" xmlns:a16="http://schemas.microsoft.com/office/drawing/2014/main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Rectangle: Rounded Corners 57">
                <a:extLst>
                  <a:ext uri="{FF2B5EF4-FFF2-40B4-BE49-F238E27FC236}">
                    <a16:creationId xmlns="" xmlns:a16="http://schemas.microsoft.com/office/drawing/2014/main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0" name="Group 58">
            <a:extLst>
              <a:ext uri="{FF2B5EF4-FFF2-40B4-BE49-F238E27FC236}">
                <a16:creationId xmlns="" xmlns:a16="http://schemas.microsoft.com/office/drawing/2014/main" id="{134D9950-E9D0-42F0-A5E4-A4D011A29799}"/>
              </a:ext>
            </a:extLst>
          </p:cNvPr>
          <p:cNvGrpSpPr/>
          <p:nvPr/>
        </p:nvGrpSpPr>
        <p:grpSpPr>
          <a:xfrm>
            <a:off x="8512708" y="2341058"/>
            <a:ext cx="1805441" cy="1866900"/>
            <a:chOff x="6381343" y="2209800"/>
            <a:chExt cx="1805441" cy="1866900"/>
          </a:xfrm>
        </p:grpSpPr>
        <p:sp>
          <p:nvSpPr>
            <p:cNvPr id="31" name="Rectangle: Top Corners Rounded 59">
              <a:extLst>
                <a:ext uri="{FF2B5EF4-FFF2-40B4-BE49-F238E27FC236}">
                  <a16:creationId xmlns="" xmlns:a16="http://schemas.microsoft.com/office/drawing/2014/main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60">
              <a:extLst>
                <a:ext uri="{FF2B5EF4-FFF2-40B4-BE49-F238E27FC236}">
                  <a16:creationId xmlns="" xmlns:a16="http://schemas.microsoft.com/office/drawing/2014/main" id="{48A31306-C3CA-4694-BD88-D32AEEAB7F72}"/>
                </a:ext>
              </a:extLst>
            </p:cNvPr>
            <p:cNvSpPr txBox="1"/>
            <p:nvPr/>
          </p:nvSpPr>
          <p:spPr>
            <a:xfrm>
              <a:off x="6381343" y="2320579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TextBox 61">
              <a:extLst>
                <a:ext uri="{FF2B5EF4-FFF2-40B4-BE49-F238E27FC236}">
                  <a16:creationId xmlns="" xmlns:a16="http://schemas.microsoft.com/office/drawing/2014/main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4" name="Freeform: Shape 62">
            <a:extLst>
              <a:ext uri="{FF2B5EF4-FFF2-40B4-BE49-F238E27FC236}">
                <a16:creationId xmlns="" xmlns:a16="http://schemas.microsoft.com/office/drawing/2014/main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35" name="Group 63">
            <a:extLst>
              <a:ext uri="{FF2B5EF4-FFF2-40B4-BE49-F238E27FC236}">
                <a16:creationId xmlns="" xmlns:a16="http://schemas.microsoft.com/office/drawing/2014/main" id="{B5775606-1608-4AC1-957A-FD09D937861B}"/>
              </a:ext>
            </a:extLst>
          </p:cNvPr>
          <p:cNvGrpSpPr/>
          <p:nvPr/>
        </p:nvGrpSpPr>
        <p:grpSpPr>
          <a:xfrm>
            <a:off x="8546011" y="3936950"/>
            <a:ext cx="1772138" cy="821850"/>
            <a:chOff x="6414646" y="3805692"/>
            <a:chExt cx="1772138" cy="821850"/>
          </a:xfrm>
        </p:grpSpPr>
        <p:sp>
          <p:nvSpPr>
            <p:cNvPr id="36" name="TextBox 64">
              <a:extLst>
                <a:ext uri="{FF2B5EF4-FFF2-40B4-BE49-F238E27FC236}">
                  <a16:creationId xmlns="" xmlns:a16="http://schemas.microsoft.com/office/drawing/2014/main" id="{00B2493F-2990-4AB2-8CC7-F7E5EA7BB18F}"/>
                </a:ext>
              </a:extLst>
            </p:cNvPr>
            <p:cNvSpPr txBox="1"/>
            <p:nvPr/>
          </p:nvSpPr>
          <p:spPr>
            <a:xfrm>
              <a:off x="6414646" y="3805692"/>
              <a:ext cx="1772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Desarrollo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TextBox 65">
              <a:extLst>
                <a:ext uri="{FF2B5EF4-FFF2-40B4-BE49-F238E27FC236}">
                  <a16:creationId xmlns="" xmlns:a16="http://schemas.microsoft.com/office/drawing/2014/main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Para solventar el problema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8" name="Group 66">
            <a:extLst>
              <a:ext uri="{FF2B5EF4-FFF2-40B4-BE49-F238E27FC236}">
                <a16:creationId xmlns="" xmlns:a16="http://schemas.microsoft.com/office/drawing/2014/main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9" name="Circle: Hollow 67">
              <a:extLst>
                <a:ext uri="{FF2B5EF4-FFF2-40B4-BE49-F238E27FC236}">
                  <a16:creationId xmlns="" xmlns:a16="http://schemas.microsoft.com/office/drawing/2014/main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0" name="Group 68">
              <a:extLst>
                <a:ext uri="{FF2B5EF4-FFF2-40B4-BE49-F238E27FC236}">
                  <a16:creationId xmlns="" xmlns:a16="http://schemas.microsoft.com/office/drawing/2014/main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41" name="Rectangle: Rounded Corners 69">
                <a:extLst>
                  <a:ext uri="{FF2B5EF4-FFF2-40B4-BE49-F238E27FC236}">
                    <a16:creationId xmlns="" xmlns:a16="http://schemas.microsoft.com/office/drawing/2014/main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" name="Rectangle: Rounded Corners 70">
                <a:extLst>
                  <a:ext uri="{FF2B5EF4-FFF2-40B4-BE49-F238E27FC236}">
                    <a16:creationId xmlns="" xmlns:a16="http://schemas.microsoft.com/office/drawing/2014/main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0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roup"/>
          <p:cNvGrpSpPr/>
          <p:nvPr/>
        </p:nvGrpSpPr>
        <p:grpSpPr>
          <a:xfrm>
            <a:off x="1107226" y="1882866"/>
            <a:ext cx="9970645" cy="4092708"/>
            <a:chOff x="7427" y="1691315"/>
            <a:chExt cx="19941288" cy="8185414"/>
          </a:xfrm>
        </p:grpSpPr>
        <p:sp>
          <p:nvSpPr>
            <p:cNvPr id="1205" name="Rounded Rectangle"/>
            <p:cNvSpPr/>
            <p:nvPr/>
          </p:nvSpPr>
          <p:spPr>
            <a:xfrm>
              <a:off x="771852" y="2474521"/>
              <a:ext cx="6354820" cy="7402208"/>
            </a:xfrm>
            <a:prstGeom prst="roundRect">
              <a:avLst>
                <a:gd name="adj" fmla="val 4801"/>
              </a:avLst>
            </a:prstGeom>
            <a:solidFill>
              <a:srgbClr val="EE717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6" name="Rounded Rectangle"/>
            <p:cNvSpPr/>
            <p:nvPr/>
          </p:nvSpPr>
          <p:spPr>
            <a:xfrm>
              <a:off x="7182873" y="2474521"/>
              <a:ext cx="6354820" cy="7402208"/>
            </a:xfrm>
            <a:prstGeom prst="roundRect">
              <a:avLst>
                <a:gd name="adj" fmla="val 4801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7" name="Rounded Rectangle"/>
            <p:cNvSpPr/>
            <p:nvPr/>
          </p:nvSpPr>
          <p:spPr>
            <a:xfrm>
              <a:off x="13593895" y="2474521"/>
              <a:ext cx="6354820" cy="7402208"/>
            </a:xfrm>
            <a:prstGeom prst="roundRect">
              <a:avLst>
                <a:gd name="adj" fmla="val 4938"/>
              </a:avLst>
            </a:prstGeom>
            <a:solidFill>
              <a:srgbClr val="837A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8" name="To Do"/>
            <p:cNvSpPr txBox="1"/>
            <p:nvPr/>
          </p:nvSpPr>
          <p:spPr>
            <a:xfrm>
              <a:off x="2587493" y="1691315"/>
              <a:ext cx="2723538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Pendientes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09" name="In Progress"/>
            <p:cNvSpPr txBox="1"/>
            <p:nvPr/>
          </p:nvSpPr>
          <p:spPr>
            <a:xfrm>
              <a:off x="8998514" y="1691315"/>
              <a:ext cx="2723536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En curso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0" name="Done"/>
            <p:cNvSpPr txBox="1"/>
            <p:nvPr/>
          </p:nvSpPr>
          <p:spPr>
            <a:xfrm>
              <a:off x="15376735" y="1691315"/>
              <a:ext cx="2723536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Finalizadas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1" name="Marketing"/>
            <p:cNvSpPr txBox="1"/>
            <p:nvPr/>
          </p:nvSpPr>
          <p:spPr>
            <a:xfrm rot="16200000">
              <a:off x="-914273" y="3426609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Memoria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2" name="Design"/>
            <p:cNvSpPr txBox="1"/>
            <p:nvPr/>
          </p:nvSpPr>
          <p:spPr>
            <a:xfrm rot="16200000">
              <a:off x="-914273" y="5924274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Diseño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3" name="Development"/>
            <p:cNvSpPr txBox="1"/>
            <p:nvPr/>
          </p:nvSpPr>
          <p:spPr>
            <a:xfrm rot="16200000">
              <a:off x="-914273" y="8421941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Código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5" name="Line"/>
            <p:cNvSpPr/>
            <p:nvPr/>
          </p:nvSpPr>
          <p:spPr>
            <a:xfrm flipH="1" flipV="1">
              <a:off x="32709" y="4933983"/>
              <a:ext cx="19904533" cy="1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6" name="Line"/>
            <p:cNvSpPr/>
            <p:nvPr/>
          </p:nvSpPr>
          <p:spPr>
            <a:xfrm flipH="1" flipV="1">
              <a:off x="7427" y="7424459"/>
              <a:ext cx="19904534" cy="1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grpSp>
          <p:nvGrpSpPr>
            <p:cNvPr id="1224" name="Group"/>
            <p:cNvGrpSpPr/>
            <p:nvPr/>
          </p:nvGrpSpPr>
          <p:grpSpPr>
            <a:xfrm>
              <a:off x="933356" y="2626606"/>
              <a:ext cx="1995491" cy="2123285"/>
              <a:chOff x="0" y="0"/>
              <a:chExt cx="1995489" cy="2123283"/>
            </a:xfrm>
          </p:grpSpPr>
          <p:grpSp>
            <p:nvGrpSpPr>
              <p:cNvPr id="122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1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1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1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20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21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2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32" name="Group"/>
            <p:cNvGrpSpPr/>
            <p:nvPr/>
          </p:nvGrpSpPr>
          <p:grpSpPr>
            <a:xfrm>
              <a:off x="2953057" y="2626606"/>
              <a:ext cx="1995491" cy="2123285"/>
              <a:chOff x="0" y="0"/>
              <a:chExt cx="1995489" cy="2123283"/>
            </a:xfrm>
          </p:grpSpPr>
          <p:grpSp>
            <p:nvGrpSpPr>
              <p:cNvPr id="123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2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2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2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28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29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3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40" name="Group"/>
            <p:cNvGrpSpPr/>
            <p:nvPr/>
          </p:nvGrpSpPr>
          <p:grpSpPr>
            <a:xfrm>
              <a:off x="4972757" y="2626606"/>
              <a:ext cx="1995491" cy="2123285"/>
              <a:chOff x="0" y="0"/>
              <a:chExt cx="1995489" cy="2123283"/>
            </a:xfrm>
          </p:grpSpPr>
          <p:grpSp>
            <p:nvGrpSpPr>
              <p:cNvPr id="123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3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3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3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36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37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3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48" name="Group"/>
            <p:cNvGrpSpPr/>
            <p:nvPr/>
          </p:nvGrpSpPr>
          <p:grpSpPr>
            <a:xfrm>
              <a:off x="4971218" y="7611651"/>
              <a:ext cx="1995490" cy="2123284"/>
              <a:chOff x="0" y="0"/>
              <a:chExt cx="1995489" cy="2123283"/>
            </a:xfrm>
          </p:grpSpPr>
          <p:grpSp>
            <p:nvGrpSpPr>
              <p:cNvPr id="124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4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4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4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44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45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4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56" name="Group"/>
            <p:cNvGrpSpPr/>
            <p:nvPr/>
          </p:nvGrpSpPr>
          <p:grpSpPr>
            <a:xfrm>
              <a:off x="2951518" y="5130778"/>
              <a:ext cx="1995490" cy="2123284"/>
              <a:chOff x="0" y="0"/>
              <a:chExt cx="1995489" cy="2123283"/>
            </a:xfrm>
          </p:grpSpPr>
          <p:grpSp>
            <p:nvGrpSpPr>
              <p:cNvPr id="125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5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4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5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52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53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5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64" name="Group"/>
            <p:cNvGrpSpPr/>
            <p:nvPr/>
          </p:nvGrpSpPr>
          <p:grpSpPr>
            <a:xfrm>
              <a:off x="4971218" y="5130778"/>
              <a:ext cx="1995490" cy="2123284"/>
              <a:chOff x="0" y="0"/>
              <a:chExt cx="1995489" cy="2123283"/>
            </a:xfrm>
          </p:grpSpPr>
          <p:grpSp>
            <p:nvGrpSpPr>
              <p:cNvPr id="126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5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5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5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60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61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6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72" name="Group"/>
            <p:cNvGrpSpPr/>
            <p:nvPr/>
          </p:nvGrpSpPr>
          <p:grpSpPr>
            <a:xfrm>
              <a:off x="9351858" y="2621462"/>
              <a:ext cx="1995490" cy="2123284"/>
              <a:chOff x="0" y="0"/>
              <a:chExt cx="1995489" cy="2123283"/>
            </a:xfrm>
          </p:grpSpPr>
          <p:grpSp>
            <p:nvGrpSpPr>
              <p:cNvPr id="127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6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6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6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68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69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7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80" name="Group"/>
            <p:cNvGrpSpPr/>
            <p:nvPr/>
          </p:nvGrpSpPr>
          <p:grpSpPr>
            <a:xfrm>
              <a:off x="11371558" y="2621462"/>
              <a:ext cx="1995490" cy="2123284"/>
              <a:chOff x="0" y="0"/>
              <a:chExt cx="1995489" cy="2123283"/>
            </a:xfrm>
          </p:grpSpPr>
          <p:grpSp>
            <p:nvGrpSpPr>
              <p:cNvPr id="127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7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7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7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76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77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7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7330617" y="7606506"/>
              <a:ext cx="1995491" cy="2123285"/>
              <a:chOff x="0" y="0"/>
              <a:chExt cx="1995489" cy="2123283"/>
            </a:xfrm>
          </p:grpSpPr>
          <p:grpSp>
            <p:nvGrpSpPr>
              <p:cNvPr id="128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8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8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8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84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85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8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96" name="Group"/>
            <p:cNvGrpSpPr/>
            <p:nvPr/>
          </p:nvGrpSpPr>
          <p:grpSpPr>
            <a:xfrm>
              <a:off x="9350318" y="7606506"/>
              <a:ext cx="1995491" cy="2123285"/>
              <a:chOff x="0" y="0"/>
              <a:chExt cx="1995489" cy="2123283"/>
            </a:xfrm>
          </p:grpSpPr>
          <p:grpSp>
            <p:nvGrpSpPr>
              <p:cNvPr id="129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9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8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9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92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93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9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04" name="Group"/>
            <p:cNvGrpSpPr/>
            <p:nvPr/>
          </p:nvGrpSpPr>
          <p:grpSpPr>
            <a:xfrm>
              <a:off x="11370018" y="5125633"/>
              <a:ext cx="1995491" cy="2123284"/>
              <a:chOff x="0" y="0"/>
              <a:chExt cx="1995489" cy="2123283"/>
            </a:xfrm>
          </p:grpSpPr>
          <p:grpSp>
            <p:nvGrpSpPr>
              <p:cNvPr id="130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9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9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9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00" name="Type your text here"/>
                <p:cNvSpPr txBox="1"/>
                <p:nvPr/>
              </p:nvSpPr>
              <p:spPr>
                <a:xfrm>
                  <a:off x="304871" y="899239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01" name="Title Text"/>
                <p:cNvSpPr txBox="1"/>
                <p:nvPr/>
              </p:nvSpPr>
              <p:spPr>
                <a:xfrm>
                  <a:off x="173954" y="495028"/>
                  <a:ext cx="1647447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0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12" name="Group"/>
            <p:cNvGrpSpPr/>
            <p:nvPr/>
          </p:nvGrpSpPr>
          <p:grpSpPr>
            <a:xfrm>
              <a:off x="15782363" y="2621462"/>
              <a:ext cx="1995490" cy="2123284"/>
              <a:chOff x="0" y="0"/>
              <a:chExt cx="1995489" cy="2123283"/>
            </a:xfrm>
          </p:grpSpPr>
          <p:grpSp>
            <p:nvGrpSpPr>
              <p:cNvPr id="131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0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0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0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08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09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1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20" name="Group"/>
            <p:cNvGrpSpPr/>
            <p:nvPr/>
          </p:nvGrpSpPr>
          <p:grpSpPr>
            <a:xfrm>
              <a:off x="17802063" y="2621462"/>
              <a:ext cx="1995490" cy="2123284"/>
              <a:chOff x="0" y="0"/>
              <a:chExt cx="1995489" cy="2123283"/>
            </a:xfrm>
          </p:grpSpPr>
          <p:grpSp>
            <p:nvGrpSpPr>
              <p:cNvPr id="131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1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1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1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16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17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1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28" name="Group"/>
            <p:cNvGrpSpPr/>
            <p:nvPr/>
          </p:nvGrpSpPr>
          <p:grpSpPr>
            <a:xfrm>
              <a:off x="13761123" y="7606506"/>
              <a:ext cx="1995491" cy="2123285"/>
              <a:chOff x="0" y="0"/>
              <a:chExt cx="1995489" cy="2123283"/>
            </a:xfrm>
          </p:grpSpPr>
          <p:grpSp>
            <p:nvGrpSpPr>
              <p:cNvPr id="132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2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2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2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24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25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2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36" name="Group"/>
            <p:cNvGrpSpPr/>
            <p:nvPr/>
          </p:nvGrpSpPr>
          <p:grpSpPr>
            <a:xfrm>
              <a:off x="15780823" y="7606506"/>
              <a:ext cx="1995491" cy="2123285"/>
              <a:chOff x="0" y="0"/>
              <a:chExt cx="1995489" cy="2123283"/>
            </a:xfrm>
          </p:grpSpPr>
          <p:grpSp>
            <p:nvGrpSpPr>
              <p:cNvPr id="133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3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2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3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32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33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3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44" name="Group"/>
            <p:cNvGrpSpPr/>
            <p:nvPr/>
          </p:nvGrpSpPr>
          <p:grpSpPr>
            <a:xfrm>
              <a:off x="17800523" y="5125633"/>
              <a:ext cx="1995491" cy="2123284"/>
              <a:chOff x="0" y="0"/>
              <a:chExt cx="1995489" cy="2123283"/>
            </a:xfrm>
          </p:grpSpPr>
          <p:grpSp>
            <p:nvGrpSpPr>
              <p:cNvPr id="134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3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3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3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40" name="Type your text here"/>
                <p:cNvSpPr txBox="1"/>
                <p:nvPr/>
              </p:nvSpPr>
              <p:spPr>
                <a:xfrm>
                  <a:off x="304871" y="899239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41" name="Title Text"/>
                <p:cNvSpPr txBox="1"/>
                <p:nvPr/>
              </p:nvSpPr>
              <p:spPr>
                <a:xfrm>
                  <a:off x="173954" y="495028"/>
                  <a:ext cx="1647447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4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</p:grpSp>
      <p:sp>
        <p:nvSpPr>
          <p:cNvPr id="284" name="Título 1"/>
          <p:cNvSpPr txBox="1">
            <a:spLocks/>
          </p:cNvSpPr>
          <p:nvPr/>
        </p:nvSpPr>
        <p:spPr>
          <a:xfrm>
            <a:off x="838200" y="365125"/>
            <a:ext cx="64389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Metodología</a:t>
            </a:r>
            <a:endParaRPr lang="es-ES" sz="4800" dirty="0">
              <a:solidFill>
                <a:srgbClr val="404040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chemeClr val="bg1"/>
                  </a:solidFill>
                  <a:latin typeface="+mj-lt"/>
                </a:rPr>
                <a:t>Out of Milk</a:t>
              </a:r>
              <a:endParaRPr lang="es-E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Puede escanear códigos de barras, tiene un libro de recetas…</a:t>
              </a:r>
              <a:endParaRPr lang="es-E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Bring!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o Amazon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39" name="Imagen 38" descr="https://lh3.googleusercontent.com/dppzMX2YSi-ARY80uHZYod3CgpVJvLa9Kc9WlUhizNWEkUfVlmIu1DNmn6UqyT1kDoQJkssYgLE0NjeaK7HEsIMXY2PaMVvNCkFvgIlwj-WhrvpyirXciZh1sZDK3A2EH5-2__Z_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" y="1491311"/>
            <a:ext cx="213630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46" name="Imagen 4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1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Bring!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La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característica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principal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es su vinculación con los asistentes de voz 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de </a:t>
              </a:r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Google</a:t>
              </a:r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 o Amazon.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8" name="Imagen 4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0" name="Imagen 4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2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="" xmlns:a16="http://schemas.microsoft.com/office/drawing/2014/main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837AD9"/>
                  </a:solidFill>
                </a:rPr>
                <a:t>Bring!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</a:rPr>
                <a:t> o Amazon</a:t>
              </a:r>
              <a:r>
                <a:rPr lang="en-US" sz="1600" dirty="0" smtClean="0">
                  <a:solidFill>
                    <a:schemeClr val="bg1"/>
                  </a:solidFill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9" name="Imagen 4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1" name="Imagen 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3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335</Words>
  <Application>Microsoft Office PowerPoint</Application>
  <PresentationFormat>Panorámica</PresentationFormat>
  <Paragraphs>100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DM Sans</vt:lpstr>
      <vt:lpstr>DM Sans Medium</vt:lpstr>
      <vt:lpstr>DM Sans Regular</vt:lpstr>
      <vt:lpstr>Helvetica Neue Medium</vt:lpstr>
      <vt:lpstr>Montserrat</vt:lpstr>
      <vt:lpstr>Tw Cen MT</vt:lpstr>
      <vt:lpstr>Tema de Office</vt:lpstr>
      <vt:lpstr>Presentación de PowerPoint</vt:lpstr>
      <vt:lpstr>Nuestros objetivos</vt:lpstr>
      <vt:lpstr>Datos de 2020</vt:lpstr>
      <vt:lpstr>Problemática a solucionar con esta app</vt:lpstr>
      <vt:lpstr>Objetivos principales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26</cp:revision>
  <dcterms:created xsi:type="dcterms:W3CDTF">2021-05-19T18:37:51Z</dcterms:created>
  <dcterms:modified xsi:type="dcterms:W3CDTF">2021-05-20T16:20:20Z</dcterms:modified>
</cp:coreProperties>
</file>