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4"/>
  </p:normalViewPr>
  <p:slideViewPr>
    <p:cSldViewPr snapToGrid="0" snapToObjects="1">
      <p:cViewPr varScale="1">
        <p:scale>
          <a:sx n="76" d="100"/>
          <a:sy n="76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649E-3967-6946-A7B7-99D6DAEA8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3ADE-CC09-1F44-B702-309644FEF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AB548-3B44-E04B-9305-8F46A203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59CDA-EDE4-A948-A6AB-AAA121E2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8DE6D-DE1F-AE40-9AB8-BA662614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5249-706A-1640-981B-3FCB451B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BBEEB-DB62-8243-94F4-0186DB288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2A9F5-BC4D-1D4F-A1F9-51AE652A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794B-A70F-134F-A04D-F9FBD15A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B5202-6BBE-8046-BDA5-78A24529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07834-6451-C743-B608-7EF8B73E1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40F48-702B-1E4E-AC22-2E7C37FAC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604B-B96B-BA46-842E-9C5FEEC8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8221-308A-4A4E-BF33-7019A97A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350A4-1722-F546-87ED-940DF94A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4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7EC2-D828-CC42-AE2A-E0CAD92E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D4E2-017A-D247-A5F6-656BEDD5A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A3DC-216F-4942-833C-7D14AF16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CFAB-8A9C-3B47-9BD0-1AA37A7B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6508-E9FE-974A-9627-C132460F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3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3CBD-3196-234F-BE12-3467CC1B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01252-1E2D-4245-B56F-73A64C6AD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1580-65BD-5645-9DE0-636D1EE4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7FD09-3D6D-714B-9EDA-1171ECFE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98FC-E87E-8143-8779-57DBB5F9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6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E07F-2DA3-B348-A59E-005940D8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68DD-3235-D14B-8ECE-DCBABF8B7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FEC66-EF1B-5E4C-8B48-25A6B246C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B754B-C3EA-804B-9FF2-175FA6D0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77618-FF08-E741-A25E-4082755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8003E-982D-4A4F-B7AD-278DBDDE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0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2389-36E6-9640-92D1-DE08BDC2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33D77-0CCB-664C-94BF-AD4F184D6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CB022-0C96-5F49-9143-8837C9621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5CC71-EF97-2B4B-BD9D-A061364E5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44C3F-9392-7144-8CDB-13EAF0AE8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09154-6952-1645-AC3B-3906E330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6F693-D255-C945-B091-E955B966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DD116-41F6-FE4C-8B8E-0C28FECC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957E-E5FB-234D-A1C3-741FE418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89374-D066-4B42-A5E9-9BF4D332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4417D-7147-1043-B54D-10656F72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E3DBF-1E55-2A48-BA1F-0A09BCC9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43009-8D62-3B40-A3AE-66BF5EC1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FE5CD-166C-5A40-88F5-70DB2B4C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3F7D7-D678-034B-BAEC-81809696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E44F-5371-0F4D-B8EF-EE108F8D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6AED-1E29-A54D-AD71-E5AD0535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693FE-E7E3-4747-9F47-B94CCE3EA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7F586-4598-B748-AC3D-89A7C036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551DB-4371-0746-A34C-DF8389FF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EA71F-B19D-F740-9E0C-75A797C9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1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EEF4-71EB-4B4A-B531-1376C5AD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AE6A2-4745-AE45-B7DD-133003E4A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9E463-E82C-2547-A077-21DDD4766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EDB17-E387-554A-B898-3CD56AEC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55748-7D86-F44F-AE09-AA763DBE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3C1B7-9ED6-DE44-BD19-350A85A7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B8C66-66B5-7740-BBB6-68963B4F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3D913-2B7A-8043-8C48-1F3518A5D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CED14-15AA-E34B-B8A0-7BB74E731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9C7F-A723-3F4A-A812-218E200DE7B6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BA1C-1968-1A4C-BA3A-D44F9439E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C568-40A2-8940-9A38-9BB0E1C5A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2E65C-ABFD-304F-AB9F-D5F213EE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B72F-BC89-FD46-AAC1-FC378184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 Categories</a:t>
            </a:r>
            <a:br>
              <a:rPr lang="en-US" dirty="0"/>
            </a:br>
            <a:r>
              <a:rPr lang="en-US" sz="2000" dirty="0"/>
              <a:t>(who the victim was in relationship to the offender)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C5E639-B9D1-5649-BF63-89CEAC0F1F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637824"/>
              </p:ext>
            </p:extLst>
          </p:nvPr>
        </p:nvGraphicFramePr>
        <p:xfrm>
          <a:off x="838200" y="1825625"/>
          <a:ext cx="102257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936">
                  <a:extLst>
                    <a:ext uri="{9D8B030D-6E8A-4147-A177-3AD203B41FA5}">
                      <a16:colId xmlns:a16="http://schemas.microsoft.com/office/drawing/2014/main" val="2406616090"/>
                    </a:ext>
                  </a:extLst>
                </a:gridCol>
                <a:gridCol w="2834767">
                  <a:extLst>
                    <a:ext uri="{9D8B030D-6E8A-4147-A177-3AD203B41FA5}">
                      <a16:colId xmlns:a16="http://schemas.microsoft.com/office/drawing/2014/main" val="577016121"/>
                    </a:ext>
                  </a:extLst>
                </a:gridCol>
                <a:gridCol w="1500378">
                  <a:extLst>
                    <a:ext uri="{9D8B030D-6E8A-4147-A177-3AD203B41FA5}">
                      <a16:colId xmlns:a16="http://schemas.microsoft.com/office/drawing/2014/main" val="369446793"/>
                    </a:ext>
                  </a:extLst>
                </a:gridCol>
                <a:gridCol w="1390523">
                  <a:extLst>
                    <a:ext uri="{9D8B030D-6E8A-4147-A177-3AD203B41FA5}">
                      <a16:colId xmlns:a16="http://schemas.microsoft.com/office/drawing/2014/main" val="3312578482"/>
                    </a:ext>
                  </a:extLst>
                </a:gridCol>
                <a:gridCol w="1964140">
                  <a:extLst>
                    <a:ext uri="{9D8B030D-6E8A-4147-A177-3AD203B41FA5}">
                      <a16:colId xmlns:a16="http://schemas.microsoft.com/office/drawing/2014/main" val="2553650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Intimate Partner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0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0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Ex-Spouse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Acquaintance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29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Boyfriend/girlfriend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Step-child, -parent, -sibling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Babysittee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Otherwise 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8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 law spouse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 of boyfriend/girlfriend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95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Homosexual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Grand-child, -parent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1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4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family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3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88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10A3D-EAAB-AB42-BCE3-E0BAC8ED2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037" y="848518"/>
            <a:ext cx="10321926" cy="5160963"/>
          </a:xfrm>
        </p:spPr>
      </p:pic>
    </p:spTree>
    <p:extLst>
      <p:ext uri="{BB962C8B-B14F-4D97-AF65-F5344CB8AC3E}">
        <p14:creationId xmlns:p14="http://schemas.microsoft.com/office/powerpoint/2010/main" val="368934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B687-23AF-224C-8D90-F5546440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of Victim to Offender by State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3A5D6D-D1D7-174A-8E52-312E2A3E81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252827"/>
            <a:ext cx="11764370" cy="392145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BADA1-F7F8-0243-861E-57F0EAB87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051685"/>
            <a:ext cx="10926170" cy="1441190"/>
          </a:xfrm>
        </p:spPr>
        <p:txBody>
          <a:bodyPr>
            <a:normAutofit/>
          </a:bodyPr>
          <a:lstStyle/>
          <a:p>
            <a:r>
              <a:rPr lang="en-US" sz="2000" dirty="0"/>
              <a:t>This displays the percentage of people murdered in each state by each type of relationship category</a:t>
            </a:r>
          </a:p>
          <a:p>
            <a:r>
              <a:rPr lang="en-US" sz="2000" dirty="0"/>
              <a:t>Some of the largest categories appear to be acquaintance, stranger, or someone they knew outside of these categories</a:t>
            </a:r>
          </a:p>
        </p:txBody>
      </p:sp>
    </p:spTree>
    <p:extLst>
      <p:ext uri="{BB962C8B-B14F-4D97-AF65-F5344CB8AC3E}">
        <p14:creationId xmlns:p14="http://schemas.microsoft.com/office/powerpoint/2010/main" val="7650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7059-B722-2F42-8886-7CF00032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Homicides By Relationship (2007-2017)</a:t>
            </a:r>
            <a:br>
              <a:rPr lang="en-US" dirty="0"/>
            </a:br>
            <a:r>
              <a:rPr lang="en-US" sz="2000" dirty="0"/>
              <a:t>(All types)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E60E5-BE5E-A740-BD75-353DC8073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9158" y="1690687"/>
            <a:ext cx="2564642" cy="4486275"/>
          </a:xfrm>
        </p:spPr>
        <p:txBody>
          <a:bodyPr/>
          <a:lstStyle/>
          <a:p>
            <a:r>
              <a:rPr lang="en-US" dirty="0"/>
              <a:t>Top four:</a:t>
            </a:r>
          </a:p>
          <a:p>
            <a:pPr lvl="1"/>
            <a:r>
              <a:rPr lang="en-US" dirty="0"/>
              <a:t>Friend</a:t>
            </a:r>
          </a:p>
          <a:p>
            <a:pPr lvl="1"/>
            <a:r>
              <a:rPr lang="en-US" dirty="0"/>
              <a:t>Not related</a:t>
            </a:r>
          </a:p>
          <a:p>
            <a:pPr lvl="1"/>
            <a:r>
              <a:rPr lang="en-US" dirty="0"/>
              <a:t>Acquaintance</a:t>
            </a:r>
          </a:p>
          <a:p>
            <a:pPr lvl="1"/>
            <a:r>
              <a:rPr lang="en-US" dirty="0"/>
              <a:t>Stranger</a:t>
            </a:r>
          </a:p>
          <a:p>
            <a:r>
              <a:rPr lang="en-US" dirty="0"/>
              <a:t>Upward trend in friends and acquaintances since 2014</a:t>
            </a:r>
          </a:p>
          <a:p>
            <a:pPr lvl="1"/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C6B56F-7CCC-C940-B2B4-F56571B000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664355" cy="3832178"/>
          </a:xfrm>
        </p:spPr>
      </p:pic>
    </p:spTree>
    <p:extLst>
      <p:ext uri="{BB962C8B-B14F-4D97-AF65-F5344CB8AC3E}">
        <p14:creationId xmlns:p14="http://schemas.microsoft.com/office/powerpoint/2010/main" val="197447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7059-B722-2F42-8886-7CF00032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Homicides By Relationship (2007-2017)</a:t>
            </a:r>
            <a:br>
              <a:rPr lang="en-US" dirty="0"/>
            </a:br>
            <a:r>
              <a:rPr lang="en-US" sz="2000" dirty="0"/>
              <a:t>(Categories)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E60E5-BE5E-A740-BD75-353DC8073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9158" y="1690687"/>
            <a:ext cx="2564642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Friend and Not Related are the top two most common</a:t>
            </a:r>
          </a:p>
          <a:p>
            <a:r>
              <a:rPr lang="en-US" dirty="0"/>
              <a:t>Intimate Partners and Family are the next most common</a:t>
            </a:r>
          </a:p>
          <a:p>
            <a:r>
              <a:rPr lang="en-US" dirty="0"/>
              <a:t>Professional relationships are the least common</a:t>
            </a:r>
          </a:p>
          <a:p>
            <a:pPr lvl="1"/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C6B56F-7CCC-C940-B2B4-F56571B000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664355" cy="3832177"/>
          </a:xfrm>
        </p:spPr>
      </p:pic>
    </p:spTree>
    <p:extLst>
      <p:ext uri="{BB962C8B-B14F-4D97-AF65-F5344CB8AC3E}">
        <p14:creationId xmlns:p14="http://schemas.microsoft.com/office/powerpoint/2010/main" val="355677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C335-54C1-2349-83F8-C24FD9FA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Homicides by State (2007-2017)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7EED-55A7-314A-916A-87F1D002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five maps display the number of homicides from each of the five categories by state.</a:t>
            </a:r>
          </a:p>
          <a:p>
            <a:r>
              <a:rPr lang="en-US" dirty="0"/>
              <a:t>Choropleth maps are maps that show differences in values based on the shading of each state.</a:t>
            </a:r>
          </a:p>
          <a:p>
            <a:r>
              <a:rPr lang="en-US" dirty="0"/>
              <a:t>Some states have more agencies reporting data than others which skews some of the shading. For instance, 100% of Tennessee’s agencies report their homicide data which is why it is consistently on the darker end of the spectrum.</a:t>
            </a:r>
          </a:p>
        </p:txBody>
      </p:sp>
    </p:spTree>
    <p:extLst>
      <p:ext uri="{BB962C8B-B14F-4D97-AF65-F5344CB8AC3E}">
        <p14:creationId xmlns:p14="http://schemas.microsoft.com/office/powerpoint/2010/main" val="92546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10A3D-EAAB-AB42-BCE3-E0BAC8ED2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037" y="848518"/>
            <a:ext cx="10321926" cy="5160963"/>
          </a:xfrm>
        </p:spPr>
      </p:pic>
    </p:spTree>
    <p:extLst>
      <p:ext uri="{BB962C8B-B14F-4D97-AF65-F5344CB8AC3E}">
        <p14:creationId xmlns:p14="http://schemas.microsoft.com/office/powerpoint/2010/main" val="47342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10A3D-EAAB-AB42-BCE3-E0BAC8ED2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037" y="848518"/>
            <a:ext cx="10321926" cy="5160963"/>
          </a:xfrm>
        </p:spPr>
      </p:pic>
    </p:spTree>
    <p:extLst>
      <p:ext uri="{BB962C8B-B14F-4D97-AF65-F5344CB8AC3E}">
        <p14:creationId xmlns:p14="http://schemas.microsoft.com/office/powerpoint/2010/main" val="178072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10A3D-EAAB-AB42-BCE3-E0BAC8ED2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037" y="848518"/>
            <a:ext cx="10321926" cy="5160963"/>
          </a:xfrm>
        </p:spPr>
      </p:pic>
    </p:spTree>
    <p:extLst>
      <p:ext uri="{BB962C8B-B14F-4D97-AF65-F5344CB8AC3E}">
        <p14:creationId xmlns:p14="http://schemas.microsoft.com/office/powerpoint/2010/main" val="276755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10A3D-EAAB-AB42-BCE3-E0BAC8ED2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037" y="848518"/>
            <a:ext cx="10321926" cy="5160963"/>
          </a:xfrm>
        </p:spPr>
      </p:pic>
    </p:spTree>
    <p:extLst>
      <p:ext uri="{BB962C8B-B14F-4D97-AF65-F5344CB8AC3E}">
        <p14:creationId xmlns:p14="http://schemas.microsoft.com/office/powerpoint/2010/main" val="166390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234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Relationship Categories (who the victim was in relationship to the offender)</vt:lpstr>
      <vt:lpstr>Relationship of Victim to Offender by State</vt:lpstr>
      <vt:lpstr>Total Homicides By Relationship (2007-2017) (All types)</vt:lpstr>
      <vt:lpstr>Total Homicides By Relationship (2007-2017) (Categories)</vt:lpstr>
      <vt:lpstr>Number of Homicides by State (2007-2017)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of Victim to Offender by State</dc:title>
  <dc:creator>Microsoft Office User</dc:creator>
  <cp:lastModifiedBy>Microsoft Office User</cp:lastModifiedBy>
  <cp:revision>3</cp:revision>
  <dcterms:created xsi:type="dcterms:W3CDTF">2019-07-18T01:11:25Z</dcterms:created>
  <dcterms:modified xsi:type="dcterms:W3CDTF">2019-07-18T02:09:11Z</dcterms:modified>
</cp:coreProperties>
</file>