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0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3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3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plash">
            <a:extLst>
              <a:ext uri="{FF2B5EF4-FFF2-40B4-BE49-F238E27FC236}">
                <a16:creationId xmlns:a16="http://schemas.microsoft.com/office/drawing/2014/main" id="{F663B6D0-8EED-C141-B948-4B4364983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2759" y="-742300"/>
            <a:ext cx="7649663" cy="76496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D8D48E-141E-1D43-9E61-05D48319F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663" y="2429381"/>
            <a:ext cx="5303306" cy="2272513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HGGothicE" panose="020B0909000000000000" pitchFamily="49" charset="-128"/>
                <a:ea typeface="HGGothicE" panose="020B0909000000000000" pitchFamily="49" charset="-128"/>
                <a:cs typeface="Courier New" panose="02070309020205020404" pitchFamily="49" charset="0"/>
              </a:rPr>
              <a:t>H  MICIDE:</a:t>
            </a:r>
            <a:br>
              <a:rPr lang="en-US" b="1" dirty="0">
                <a:solidFill>
                  <a:schemeClr val="tx1"/>
                </a:solidFill>
                <a:latin typeface="HGGothicE" panose="020B0909000000000000" pitchFamily="49" charset="-128"/>
                <a:ea typeface="HGGothicE" panose="020B0909000000000000" pitchFamily="49" charset="-128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HGGothicE" panose="020B0909000000000000" pitchFamily="49" charset="-128"/>
                <a:ea typeface="HGGothicE" panose="020B0909000000000000" pitchFamily="49" charset="-128"/>
                <a:cs typeface="Courier New" panose="02070309020205020404" pitchFamily="49" charset="0"/>
              </a:rPr>
              <a:t>Part deux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2453E-9C5A-D341-A8DB-4BB65EC3C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663" y="4719923"/>
            <a:ext cx="9883302" cy="1851134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HGGothicE" panose="020B0909000000000000" pitchFamily="49" charset="-128"/>
                <a:ea typeface="HGGothicE" panose="020B0909000000000000" pitchFamily="49" charset="-128"/>
              </a:rPr>
              <a:t>PREDICTING CRIME TRENDS</a:t>
            </a:r>
          </a:p>
          <a:p>
            <a:pPr algn="l"/>
            <a:endParaRPr lang="en-US" dirty="0">
              <a:latin typeface="HGGothicE" panose="020B0909000000000000" pitchFamily="49" charset="-128"/>
              <a:ea typeface="HGGothicE" panose="020B0909000000000000" pitchFamily="49" charset="-128"/>
            </a:endParaRPr>
          </a:p>
          <a:p>
            <a:pPr algn="l"/>
            <a:r>
              <a:rPr lang="en-US" dirty="0">
                <a:latin typeface="HGGothicE" panose="020B0909000000000000" pitchFamily="49" charset="-128"/>
                <a:ea typeface="HGGothicE" panose="020B0909000000000000" pitchFamily="49" charset="-128"/>
              </a:rPr>
              <a:t>Karen McGee | Andrea Morgan | Stacey Smith </a:t>
            </a:r>
          </a:p>
        </p:txBody>
      </p:sp>
      <p:pic>
        <p:nvPicPr>
          <p:cNvPr id="7" name="Graphic 6" descr="Fingerprint">
            <a:extLst>
              <a:ext uri="{FF2B5EF4-FFF2-40B4-BE49-F238E27FC236}">
                <a16:creationId xmlns:a16="http://schemas.microsoft.com/office/drawing/2014/main" id="{667DA0EC-CDC0-E340-B1B4-4C5E0946B5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3523" y="27025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0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kull">
            <a:extLst>
              <a:ext uri="{FF2B5EF4-FFF2-40B4-BE49-F238E27FC236}">
                <a16:creationId xmlns:a16="http://schemas.microsoft.com/office/drawing/2014/main" id="{C709B821-9D42-7A49-BF75-2E73B6D3A1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4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56799" y="205486"/>
            <a:ext cx="6447938" cy="6447027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089C5C2-E254-1D49-A80F-C58AC7B1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11" y="283227"/>
            <a:ext cx="9612971" cy="2852737"/>
          </a:xfrm>
        </p:spPr>
        <p:txBody>
          <a:bodyPr>
            <a:normAutofit/>
          </a:bodyPr>
          <a:lstStyle/>
          <a:p>
            <a:r>
              <a:rPr lang="en-US" dirty="0">
                <a:latin typeface="HGGothicE" panose="020B0909000000000000" pitchFamily="49" charset="-128"/>
                <a:ea typeface="HGGothicE" panose="020B0909000000000000" pitchFamily="49" charset="-128"/>
              </a:rPr>
              <a:t>WE</a:t>
            </a:r>
            <a:r>
              <a:rPr lang="en-US" dirty="0">
                <a:latin typeface="Lucida Console" panose="020B0609040504020204" pitchFamily="49" charset="0"/>
                <a:ea typeface="GulimChe" panose="020B0609000101010101" pitchFamily="49" charset="-127"/>
              </a:rPr>
              <a:t>’</a:t>
            </a:r>
            <a:r>
              <a:rPr lang="en-US" dirty="0">
                <a:latin typeface="HGGothicE" panose="020B0909000000000000" pitchFamily="49" charset="-128"/>
                <a:ea typeface="HGGothicE" panose="020B0909000000000000" pitchFamily="49" charset="-128"/>
              </a:rPr>
              <a:t>RE AT IT AGAIN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EDC9C-F93A-294A-9E6A-206FF53E5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8213" y="3183466"/>
            <a:ext cx="7788453" cy="245533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latin typeface="HGGothicE" panose="020B0909000000000000" pitchFamily="49" charset="-128"/>
                <a:ea typeface="HGGothicE" panose="020B0909000000000000" pitchFamily="49" charset="-128"/>
              </a:rPr>
              <a:t>The FBI released expanded homicide data in the summer of 2019 that includes victim data and links victims to arrestees.  </a:t>
            </a:r>
          </a:p>
          <a:p>
            <a:pPr algn="l"/>
            <a:endParaRPr lang="en-US" dirty="0">
              <a:latin typeface="HGGothicE" panose="020B0909000000000000" pitchFamily="49" charset="-128"/>
              <a:ea typeface="HGGothicE" panose="020B0909000000000000" pitchFamily="49" charset="-128"/>
            </a:endParaRPr>
          </a:p>
          <a:p>
            <a:pPr algn="l"/>
            <a:r>
              <a:rPr lang="en-US" dirty="0">
                <a:latin typeface="HGGothicE" panose="020B0909000000000000" pitchFamily="49" charset="-128"/>
                <a:ea typeface="HGGothicE" panose="020B0909000000000000" pitchFamily="49" charset="-128"/>
              </a:rPr>
              <a:t>This final project gives us the opportunity to revisit our prior analysis and try to predict homicide data based on what we already know.</a:t>
            </a:r>
          </a:p>
        </p:txBody>
      </p:sp>
    </p:spTree>
    <p:extLst>
      <p:ext uri="{BB962C8B-B14F-4D97-AF65-F5344CB8AC3E}">
        <p14:creationId xmlns:p14="http://schemas.microsoft.com/office/powerpoint/2010/main" val="243849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174C7-588A-2B4B-BC31-6C113B8B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69173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GGothicE" panose="020B0909000000000000" pitchFamily="49" charset="-128"/>
                <a:ea typeface="HGGothicE" panose="020B0909000000000000" pitchFamily="49" charset="-128"/>
              </a:rPr>
              <a:t>FROM LAST TIME…</a:t>
            </a:r>
            <a:endParaRPr lang="en-US" sz="2000" dirty="0">
              <a:latin typeface="HGGothicE" panose="020B0909000000000000" pitchFamily="49" charset="-128"/>
              <a:ea typeface="HGGothicE" panose="020B0909000000000000" pitchFamily="49" charset="-128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BB4E0D-1BEA-6F44-BF45-150DA76D2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4659"/>
            <a:ext cx="9601200" cy="4112741"/>
          </a:xfrm>
        </p:spPr>
        <p:txBody>
          <a:bodyPr>
            <a:normAutofit fontScale="92500" lnSpcReduction="20000"/>
          </a:bodyPr>
          <a:lstStyle/>
          <a:p>
            <a:endParaRPr lang="en-US" sz="2400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>
              <a:buClr>
                <a:srgbClr val="C00000"/>
              </a:buClr>
              <a:buSzPct val="125000"/>
              <a:buFont typeface="Arial Unicode MS" panose="020B0604020202020204" pitchFamily="34" charset="-128"/>
              <a:buChar char="☠"/>
            </a:pPr>
            <a:r>
              <a:rPr 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What can we try to predict?</a:t>
            </a:r>
          </a:p>
          <a:p>
            <a:pPr>
              <a:buClr>
                <a:srgbClr val="C00000"/>
              </a:buClr>
              <a:buSzPct val="125000"/>
              <a:buFont typeface="Arial Unicode MS" panose="020B0604020202020204" pitchFamily="34" charset="-128"/>
              <a:buChar char="☠"/>
            </a:pPr>
            <a:endParaRPr lang="en-US" sz="2400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>
              <a:buClr>
                <a:srgbClr val="C00000"/>
              </a:buClr>
              <a:buSzPct val="125000"/>
              <a:buFont typeface="Arial Unicode MS" panose="020B0604020202020204" pitchFamily="34" charset="-128"/>
              <a:buChar char="☠"/>
            </a:pPr>
            <a:r>
              <a:rPr 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Are homicide numbers increasing?</a:t>
            </a:r>
          </a:p>
          <a:p>
            <a:pPr>
              <a:buClr>
                <a:srgbClr val="C00000"/>
              </a:buClr>
              <a:buSzPct val="125000"/>
              <a:buFont typeface="Arial Unicode MS" panose="020B0604020202020204" pitchFamily="34" charset="-128"/>
              <a:buChar char="☠"/>
            </a:pPr>
            <a:endParaRPr lang="en-US" sz="2400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>
              <a:buClr>
                <a:srgbClr val="C00000"/>
              </a:buClr>
              <a:buSzPct val="125000"/>
              <a:buFont typeface="Arial Unicode MS" panose="020B0604020202020204" pitchFamily="34" charset="-128"/>
              <a:buChar char="☠"/>
            </a:pPr>
            <a:r>
              <a:rPr 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Are more victims male or female?</a:t>
            </a:r>
          </a:p>
          <a:p>
            <a:pPr>
              <a:buClr>
                <a:srgbClr val="C00000"/>
              </a:buClr>
              <a:buSzPct val="125000"/>
              <a:buFont typeface="Arial Unicode MS" panose="020B0604020202020204" pitchFamily="34" charset="-128"/>
              <a:buChar char="☠"/>
            </a:pPr>
            <a:endParaRPr lang="en-US" sz="2400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>
              <a:buClr>
                <a:srgbClr val="C00000"/>
              </a:buClr>
              <a:buSzPct val="125000"/>
              <a:buFont typeface="Arial Unicode MS" panose="020B0604020202020204" pitchFamily="34" charset="-128"/>
              <a:buChar char="☠"/>
            </a:pPr>
            <a:r>
              <a:rPr 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What kind of relationships do victims have with their offenders?</a:t>
            </a:r>
          </a:p>
          <a:p>
            <a:pPr>
              <a:buClr>
                <a:srgbClr val="C00000"/>
              </a:buClr>
              <a:buSzPct val="125000"/>
              <a:buFont typeface="Arial Unicode MS" panose="020B0604020202020204" pitchFamily="34" charset="-128"/>
              <a:buChar char="☠"/>
            </a:pPr>
            <a:endParaRPr lang="en-US" sz="2400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>
              <a:buClr>
                <a:srgbClr val="C00000"/>
              </a:buClr>
              <a:buSzPct val="125000"/>
              <a:buFont typeface="Arial Unicode MS" panose="020B0604020202020204" pitchFamily="34" charset="-128"/>
              <a:buChar char="☠"/>
            </a:pPr>
            <a:r>
              <a:rPr 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Does state data provide more insight versus national data?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9C5A7D7C-F32B-FA42-B30A-E4CB90AD5A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2" t="8157" r="6031" b="5712"/>
          <a:stretch/>
        </p:blipFill>
        <p:spPr>
          <a:xfrm>
            <a:off x="7588333" y="521555"/>
            <a:ext cx="4045203" cy="312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5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0FD1-F3AB-B344-96CB-AF7A7B9D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HGGothicE" panose="020B0909000000000000" pitchFamily="49" charset="-128"/>
                <a:ea typeface="HGGothicE" panose="020B0909000000000000" pitchFamily="49" charset="-128"/>
              </a:rPr>
              <a:t>QUESTIONS 2.0</a:t>
            </a:r>
            <a:br>
              <a:rPr lang="en-US" dirty="0">
                <a:latin typeface="HGGothicE" panose="020B0909000000000000" pitchFamily="49" charset="-128"/>
                <a:ea typeface="HGGothicE" panose="020B0909000000000000" pitchFamily="49" charset="-128"/>
              </a:rPr>
            </a:br>
            <a:r>
              <a:rPr lang="en-US" sz="2000" dirty="0">
                <a:latin typeface="HGGothicE" panose="020B0909000000000000" pitchFamily="49" charset="-128"/>
                <a:ea typeface="HGGothicE" panose="020B0909000000000000" pitchFamily="49" charset="-128"/>
              </a:rPr>
              <a:t>Our second exploration stemmed from our own curiosity, where we researched to see if we could find relationships between homicide and:</a:t>
            </a:r>
            <a:endParaRPr lang="en-US" dirty="0">
              <a:latin typeface="HGGothicE" panose="020B0909000000000000" pitchFamily="49" charset="-128"/>
              <a:ea typeface="HGGothicE" panose="020B0909000000000000" pitchFamily="49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EDE24-550C-B842-B077-B7E6C8E2F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23836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  <a:buClr>
                <a:srgbClr val="C00000"/>
              </a:buClr>
              <a:buSzPct val="125000"/>
              <a:buFont typeface="Arial Unicode MS" panose="020B0604020202020204" pitchFamily="34" charset="-128"/>
              <a:buChar char="☠"/>
            </a:pPr>
            <a:r>
              <a:rPr lang="en-US" sz="2300" dirty="0">
                <a:latin typeface="GulimChe" panose="020B0609000101010101" pitchFamily="49" charset="-127"/>
                <a:ea typeface="GulimChe" panose="020B0609000101010101" pitchFamily="49" charset="-127"/>
              </a:rPr>
              <a:t>Location</a:t>
            </a:r>
          </a:p>
          <a:p>
            <a:pPr>
              <a:lnSpc>
                <a:spcPct val="170000"/>
              </a:lnSpc>
              <a:buClr>
                <a:srgbClr val="C00000"/>
              </a:buClr>
              <a:buSzPct val="125000"/>
              <a:buFont typeface="Arial Unicode MS" panose="020B0604020202020204" pitchFamily="34" charset="-128"/>
              <a:buChar char="☠"/>
            </a:pPr>
            <a:r>
              <a:rPr lang="en-US" sz="2300" dirty="0">
                <a:latin typeface="GulimChe" panose="020B0609000101010101" pitchFamily="49" charset="-127"/>
                <a:ea typeface="GulimChe" panose="020B0609000101010101" pitchFamily="49" charset="-127"/>
              </a:rPr>
              <a:t>Economic status</a:t>
            </a:r>
          </a:p>
          <a:p>
            <a:pPr>
              <a:lnSpc>
                <a:spcPct val="170000"/>
              </a:lnSpc>
              <a:buClr>
                <a:srgbClr val="C00000"/>
              </a:buClr>
              <a:buSzPct val="125000"/>
              <a:buFont typeface="Arial Unicode MS" panose="020B0604020202020204" pitchFamily="34" charset="-128"/>
              <a:buChar char="☠"/>
            </a:pPr>
            <a:r>
              <a:rPr lang="en-US" sz="2300" dirty="0">
                <a:latin typeface="GulimChe" panose="020B0609000101010101" pitchFamily="49" charset="-127"/>
                <a:ea typeface="GulimChe" panose="020B0609000101010101" pitchFamily="49" charset="-127"/>
              </a:rPr>
              <a:t>Weapon usage </a:t>
            </a:r>
          </a:p>
          <a:p>
            <a:pPr>
              <a:lnSpc>
                <a:spcPct val="170000"/>
              </a:lnSpc>
              <a:buClr>
                <a:srgbClr val="C00000"/>
              </a:buClr>
              <a:buSzPct val="125000"/>
              <a:buFont typeface="Arial Unicode MS" panose="020B0604020202020204" pitchFamily="34" charset="-128"/>
              <a:buChar char="☠"/>
            </a:pPr>
            <a:r>
              <a:rPr lang="en-US" sz="2300" dirty="0">
                <a:latin typeface="GulimChe" panose="020B0609000101010101" pitchFamily="49" charset="-127"/>
                <a:ea typeface="GulimChe" panose="020B0609000101010101" pitchFamily="49" charset="-127"/>
              </a:rPr>
              <a:t>Religious affiliations and cults</a:t>
            </a:r>
          </a:p>
          <a:p>
            <a:pPr>
              <a:lnSpc>
                <a:spcPct val="170000"/>
              </a:lnSpc>
              <a:buClr>
                <a:srgbClr val="C00000"/>
              </a:buClr>
              <a:buSzPct val="125000"/>
              <a:buFont typeface="Arial Unicode MS" panose="020B0604020202020204" pitchFamily="34" charset="-128"/>
              <a:buChar char="☠"/>
            </a:pPr>
            <a:r>
              <a:rPr lang="en-US" sz="2300" dirty="0">
                <a:latin typeface="GulimChe" panose="020B0609000101010101" pitchFamily="49" charset="-127"/>
                <a:ea typeface="GulimChe" panose="020B0609000101010101" pitchFamily="49" charset="-127"/>
              </a:rPr>
              <a:t>Mental health trends in the US</a:t>
            </a:r>
          </a:p>
          <a:p>
            <a:pPr>
              <a:lnSpc>
                <a:spcPct val="170000"/>
              </a:lnSpc>
              <a:buClr>
                <a:srgbClr val="C00000"/>
              </a:buClr>
              <a:buSzPct val="125000"/>
              <a:buFont typeface="Arial Unicode MS" panose="020B0604020202020204" pitchFamily="34" charset="-128"/>
              <a:buChar char="☠"/>
            </a:pPr>
            <a:r>
              <a:rPr lang="en-US" sz="2300" dirty="0">
                <a:latin typeface="GulimChe" panose="020B0609000101010101" pitchFamily="49" charset="-127"/>
                <a:ea typeface="GulimChe" panose="020B0609000101010101" pitchFamily="49" charset="-127"/>
              </a:rPr>
              <a:t>Weather </a:t>
            </a:r>
          </a:p>
          <a:p>
            <a:pPr>
              <a:lnSpc>
                <a:spcPct val="170000"/>
              </a:lnSpc>
              <a:buClr>
                <a:srgbClr val="C00000"/>
              </a:buClr>
              <a:buSzPct val="125000"/>
              <a:buFont typeface="Arial Unicode MS" panose="020B0604020202020204" pitchFamily="34" charset="-128"/>
              <a:buChar char="☠"/>
            </a:pPr>
            <a:r>
              <a:rPr lang="en-US" sz="2300" dirty="0">
                <a:latin typeface="GulimChe" panose="020B0609000101010101" pitchFamily="49" charset="-127"/>
                <a:ea typeface="GulimChe" panose="020B0609000101010101" pitchFamily="49" charset="-127"/>
              </a:rPr>
              <a:t>Political climate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8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BACF-DD22-E943-ABC2-6EB7D915A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777" y="520908"/>
            <a:ext cx="9601200" cy="1485900"/>
          </a:xfrm>
        </p:spPr>
        <p:txBody>
          <a:bodyPr/>
          <a:lstStyle/>
          <a:p>
            <a:r>
              <a:rPr lang="en-US" sz="4000" dirty="0">
                <a:latin typeface="HGGothicE" panose="020B0909000000000000" pitchFamily="49" charset="-128"/>
                <a:ea typeface="HGGothicE" panose="020B0909000000000000" pitchFamily="49" charset="-128"/>
              </a:rPr>
              <a:t>FINAL QUESTIONS</a:t>
            </a:r>
            <a:br>
              <a:rPr lang="en-US" dirty="0">
                <a:latin typeface="HGGothicE" panose="020B0909000000000000" pitchFamily="49" charset="-128"/>
                <a:ea typeface="HGGothicE" panose="020B0909000000000000" pitchFamily="49" charset="-128"/>
              </a:rPr>
            </a:br>
            <a:r>
              <a:rPr lang="en-US" sz="2000" dirty="0">
                <a:latin typeface="HGGothicE" panose="020B0909000000000000" pitchFamily="49" charset="-128"/>
                <a:ea typeface="HGGothicE" panose="020B0909000000000000" pitchFamily="49" charset="-128"/>
              </a:rPr>
              <a:t>Based on what we found and thought we could reasonably measure, we are looking at the following topics:</a:t>
            </a:r>
            <a:endParaRPr lang="en-US" dirty="0">
              <a:latin typeface="HGGothicE" panose="020B0909000000000000" pitchFamily="49" charset="-128"/>
              <a:ea typeface="HGGothicE" panose="020B0909000000000000" pitchFamily="49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BBE14-994A-A84C-A2F8-C27432D66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777" y="2605791"/>
            <a:ext cx="10575561" cy="3581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SzPct val="125000"/>
              <a:buFont typeface="Arial Unicode MS" panose="020B0604020202020204" pitchFamily="34" charset="-128"/>
              <a:buChar char="☠"/>
            </a:pPr>
            <a:r>
              <a:rPr lang="en-US" sz="2800" dirty="0">
                <a:latin typeface="GulimChe" panose="020B0609000101010101" pitchFamily="49" charset="-127"/>
                <a:ea typeface="GulimChe" panose="020B0609000101010101" pitchFamily="49" charset="-127"/>
              </a:rPr>
              <a:t>Economic trends by location </a:t>
            </a:r>
            <a:r>
              <a:rPr lang="en-US" sz="2400" b="1" dirty="0">
                <a:latin typeface="GulimChe" panose="020B0609000101010101" pitchFamily="49" charset="-127"/>
                <a:ea typeface="GulimChe" panose="020B0609000101010101" pitchFamily="49" charset="-127"/>
              </a:rPr>
              <a:t>(Historical census data)</a:t>
            </a:r>
          </a:p>
          <a:p>
            <a:pPr>
              <a:lnSpc>
                <a:spcPct val="150000"/>
              </a:lnSpc>
              <a:buClr>
                <a:srgbClr val="C00000"/>
              </a:buClr>
              <a:buSzPct val="125000"/>
              <a:buFont typeface="Arial Unicode MS" panose="020B0604020202020204" pitchFamily="34" charset="-128"/>
              <a:buChar char="☠"/>
            </a:pPr>
            <a:r>
              <a:rPr lang="en-US" sz="2800" dirty="0">
                <a:latin typeface="GulimChe" panose="020B0609000101010101" pitchFamily="49" charset="-127"/>
                <a:ea typeface="GulimChe" panose="020B0609000101010101" pitchFamily="49" charset="-127"/>
              </a:rPr>
              <a:t>Political trends </a:t>
            </a:r>
            <a:r>
              <a:rPr lang="en-US" sz="2400" b="1" dirty="0">
                <a:latin typeface="GulimChe" panose="020B0609000101010101" pitchFamily="49" charset="-127"/>
                <a:ea typeface="GulimChe" panose="020B0609000101010101" pitchFamily="49" charset="-127"/>
              </a:rPr>
              <a:t>(Public poll/election data)</a:t>
            </a:r>
          </a:p>
          <a:p>
            <a:pPr>
              <a:lnSpc>
                <a:spcPct val="150000"/>
              </a:lnSpc>
              <a:buClr>
                <a:srgbClr val="C00000"/>
              </a:buClr>
              <a:buSzPct val="125000"/>
              <a:buFont typeface="Arial Unicode MS" panose="020B0604020202020204" pitchFamily="34" charset="-128"/>
              <a:buChar char="☠"/>
            </a:pPr>
            <a:r>
              <a:rPr lang="en-US" sz="2800" dirty="0">
                <a:latin typeface="GulimChe" panose="020B0609000101010101" pitchFamily="49" charset="-127"/>
                <a:ea typeface="GulimChe" panose="020B0609000101010101" pitchFamily="49" charset="-127"/>
              </a:rPr>
              <a:t>Victim relationship to offender </a:t>
            </a:r>
            <a:r>
              <a:rPr lang="en-US" sz="2400" b="1" dirty="0">
                <a:latin typeface="GulimChe" panose="020B0609000101010101" pitchFamily="49" charset="-127"/>
                <a:ea typeface="GulimChe" panose="020B0609000101010101" pitchFamily="49" charset="-127"/>
              </a:rPr>
              <a:t>(State breakdown of FBI API)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SzPct val="125000"/>
              <a:buNone/>
            </a:pPr>
            <a:endParaRPr lang="en-US" sz="2400" b="1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321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9BFC2-F016-0E47-8EE0-AF41F0FA2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573" y="265245"/>
            <a:ext cx="9601200" cy="14859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GGothicE" panose="020B0909000000000000" pitchFamily="49" charset="-128"/>
                <a:ea typeface="HGGothicE" panose="020B0909000000000000" pitchFamily="49" charset="-128"/>
              </a:rPr>
              <a:t>DATA CLEANUP </a:t>
            </a:r>
            <a:br>
              <a:rPr lang="en-US" sz="4000" dirty="0">
                <a:latin typeface="HGGothicE" panose="020B0909000000000000" pitchFamily="49" charset="-128"/>
                <a:ea typeface="HGGothicE" panose="020B0909000000000000" pitchFamily="49" charset="-128"/>
              </a:rPr>
            </a:br>
            <a:r>
              <a:rPr lang="en-US" sz="4000" dirty="0">
                <a:latin typeface="HGGothicE" panose="020B0909000000000000" pitchFamily="49" charset="-128"/>
                <a:ea typeface="HGGothicE" panose="020B0909000000000000" pitchFamily="49" charset="-128"/>
              </a:rPr>
              <a:t>		AND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26EF0-218D-7643-A038-D1C5ECF79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573" y="1972964"/>
            <a:ext cx="4146137" cy="5702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  <a:buClr>
                <a:srgbClr val="C00000"/>
              </a:buClr>
              <a:buSzPct val="120000"/>
              <a:buFont typeface="Arial Unicode MS" panose="020B0604020202020204" pitchFamily="34" charset="-128"/>
              <a:buChar char="☠"/>
            </a:pPr>
            <a:r>
              <a:rPr lang="en-US" sz="2600" dirty="0">
                <a:latin typeface="GulimChe" panose="020B0609000101010101" pitchFamily="49" charset="-127"/>
                <a:ea typeface="GulimChe" panose="020B0609000101010101" pitchFamily="49" charset="-127"/>
              </a:rPr>
              <a:t>Building the FBI queries by state was complicated</a:t>
            </a:r>
          </a:p>
          <a:p>
            <a:pPr>
              <a:lnSpc>
                <a:spcPct val="160000"/>
              </a:lnSpc>
              <a:buClr>
                <a:srgbClr val="C00000"/>
              </a:buClr>
              <a:buSzPct val="120000"/>
              <a:buFont typeface="Arial Unicode MS" panose="020B0604020202020204" pitchFamily="34" charset="-128"/>
              <a:buChar char="☠"/>
            </a:pPr>
            <a:r>
              <a:rPr lang="en-US" sz="2600" dirty="0">
                <a:latin typeface="GulimChe" panose="020B0609000101010101" pitchFamily="49" charset="-127"/>
                <a:ea typeface="GulimChe" panose="020B0609000101010101" pitchFamily="49" charset="-127"/>
              </a:rPr>
              <a:t>For the income and relationship data, had to delete and/or rename many columns </a:t>
            </a:r>
          </a:p>
          <a:p>
            <a:pPr>
              <a:lnSpc>
                <a:spcPct val="160000"/>
              </a:lnSpc>
              <a:buClr>
                <a:srgbClr val="C00000"/>
              </a:buClr>
              <a:buSzPct val="120000"/>
              <a:buFont typeface="Arial Unicode MS" panose="020B0604020202020204" pitchFamily="34" charset="-128"/>
              <a:buChar char="☠"/>
            </a:pPr>
            <a:r>
              <a:rPr lang="en-US" sz="2600" dirty="0">
                <a:latin typeface="GulimChe" panose="020B0609000101010101" pitchFamily="49" charset="-127"/>
                <a:ea typeface="GulimChe" panose="020B0609000101010101" pitchFamily="49" charset="-127"/>
              </a:rPr>
              <a:t>In many instances, had to use .loc to extract just one year’s worth of data for each state</a:t>
            </a:r>
          </a:p>
          <a:p>
            <a:pPr>
              <a:lnSpc>
                <a:spcPct val="160000"/>
              </a:lnSpc>
              <a:buClr>
                <a:srgbClr val="C00000"/>
              </a:buClr>
              <a:buSzPct val="120000"/>
              <a:buFont typeface="Arial Unicode MS" panose="020B0604020202020204" pitchFamily="34" charset="-128"/>
              <a:buChar char="☠"/>
            </a:pPr>
            <a:r>
              <a:rPr lang="en-US" sz="2600" dirty="0">
                <a:latin typeface="GulimChe" panose="020B0609000101010101" pitchFamily="49" charset="-127"/>
                <a:ea typeface="GulimChe" panose="020B0609000101010101" pitchFamily="49" charset="-127"/>
              </a:rPr>
              <a:t>Due to discrepancies in reporting, decided to only look at data post 2007</a:t>
            </a:r>
          </a:p>
          <a:p>
            <a:pPr marL="0" indent="0">
              <a:buNone/>
            </a:pPr>
            <a:br>
              <a:rPr lang="en-US" sz="2600" dirty="0">
                <a:latin typeface="GulimChe" panose="020B0609000101010101" pitchFamily="49" charset="-127"/>
                <a:ea typeface="GulimChe" panose="020B0609000101010101" pitchFamily="49" charset="-127"/>
              </a:rPr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5FF1EE0-49C8-3245-8456-DE9F03DD5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539" y="2416602"/>
            <a:ext cx="4717984" cy="431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3E6B07D-723B-AC45-831E-AAE3FAC1E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291" y="116986"/>
            <a:ext cx="4717984" cy="450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396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8825-471A-AA46-BDFF-06A237DF9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738" y="445958"/>
            <a:ext cx="9601200" cy="1485900"/>
          </a:xfrm>
        </p:spPr>
        <p:txBody>
          <a:bodyPr/>
          <a:lstStyle/>
          <a:p>
            <a:r>
              <a:rPr lang="en-US" dirty="0">
                <a:latin typeface="HGGothicE" panose="020B0909000000000000" pitchFamily="49" charset="-128"/>
                <a:ea typeface="HGGothicE" panose="020B0909000000000000" pitchFamily="49" charset="-128"/>
              </a:rPr>
              <a:t>POST MORTEM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82E3BC-ED4C-6C4F-9134-1F57AA2228A0}"/>
              </a:ext>
            </a:extLst>
          </p:cNvPr>
          <p:cNvSpPr txBox="1"/>
          <p:nvPr/>
        </p:nvSpPr>
        <p:spPr>
          <a:xfrm>
            <a:off x="1161738" y="1225689"/>
            <a:ext cx="107404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ulimChe" panose="020B0609000101010101" pitchFamily="49" charset="-127"/>
                <a:ea typeface="GulimChe" panose="020B0609000101010101" pitchFamily="49" charset="-127"/>
              </a:rPr>
              <a:t>DIFFICULTIES:</a:t>
            </a:r>
          </a:p>
          <a:p>
            <a:endParaRPr lang="en-US" sz="2000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Clr>
                <a:srgbClr val="C00000"/>
              </a:buClr>
              <a:buSzPct val="120000"/>
              <a:buFont typeface="Arial Unicode MS" panose="020B0604020202020204" pitchFamily="34" charset="-128"/>
              <a:buChar char="☠"/>
            </a:pPr>
            <a:r>
              <a:rPr lang="en-US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Executive decision making on data editing and “importance”</a:t>
            </a:r>
          </a:p>
          <a:p>
            <a:pPr marL="342900" indent="-342900">
              <a:buClr>
                <a:srgbClr val="C00000"/>
              </a:buClr>
              <a:buSzPct val="120000"/>
              <a:buFont typeface="Arial Unicode MS" panose="020B0604020202020204" pitchFamily="34" charset="-128"/>
              <a:buChar char="☠"/>
            </a:pPr>
            <a:endParaRPr lang="en-US" sz="2000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Clr>
                <a:srgbClr val="C00000"/>
              </a:buClr>
              <a:buSzPct val="120000"/>
              <a:buFont typeface="Arial Unicode MS" panose="020B0604020202020204" pitchFamily="34" charset="-128"/>
              <a:buChar char="☠"/>
            </a:pPr>
            <a:r>
              <a:rPr lang="en-US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Limitations of the FBI API – certain topics would not have been possible to explore</a:t>
            </a:r>
          </a:p>
          <a:p>
            <a:endParaRPr lang="en-US" sz="2000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endParaRPr lang="en-US" sz="2000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r>
              <a:rPr lang="en-US" sz="2000" b="1" dirty="0">
                <a:latin typeface="GulimChe" panose="020B0609000101010101" pitchFamily="49" charset="-127"/>
                <a:ea typeface="GulimChe" panose="020B0609000101010101" pitchFamily="49" charset="-127"/>
              </a:rPr>
              <a:t>IF THERE WAS MORE TIME:</a:t>
            </a:r>
          </a:p>
          <a:p>
            <a:endParaRPr lang="en-US" sz="2000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Clr>
                <a:srgbClr val="C00000"/>
              </a:buClr>
              <a:buSzPct val="120000"/>
              <a:buFont typeface="Arial Unicode MS" panose="020B0604020202020204" pitchFamily="34" charset="-128"/>
              <a:buChar char="☠"/>
            </a:pPr>
            <a:r>
              <a:rPr lang="en-US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Getting to dig deeper into the FBI databases beyond the API, which is quick to access</a:t>
            </a:r>
          </a:p>
          <a:p>
            <a:pPr>
              <a:buClr>
                <a:srgbClr val="C00000"/>
              </a:buClr>
              <a:buSzPct val="120000"/>
            </a:pPr>
            <a:endParaRPr lang="en-US" sz="2000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Clr>
                <a:srgbClr val="C00000"/>
              </a:buClr>
              <a:buSzPct val="120000"/>
              <a:buFont typeface="Arial Unicode MS" panose="020B0604020202020204" pitchFamily="34" charset="-128"/>
              <a:buChar char="☠"/>
            </a:pPr>
            <a:r>
              <a:rPr lang="en-US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Be more specific with locations – getting to look into smaller demographic areas</a:t>
            </a:r>
          </a:p>
          <a:p>
            <a:pPr marL="342900" indent="-342900">
              <a:buClr>
                <a:srgbClr val="C00000"/>
              </a:buClr>
              <a:buSzPct val="120000"/>
              <a:buFont typeface="Arial Unicode MS" panose="020B0604020202020204" pitchFamily="34" charset="-128"/>
              <a:buChar char="☠"/>
            </a:pPr>
            <a:endParaRPr lang="en-US" sz="2000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Clr>
                <a:srgbClr val="C00000"/>
              </a:buClr>
              <a:buSzPct val="120000"/>
              <a:buFont typeface="Arial Unicode MS" panose="020B0604020202020204" pitchFamily="34" charset="-128"/>
              <a:buChar char="☠"/>
            </a:pPr>
            <a:r>
              <a:rPr lang="en-US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Getting to look into all of the “WHY?” questions that arose in our research</a:t>
            </a:r>
            <a:endParaRPr 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34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DAF69-F241-B246-B90B-FCD4DC5BA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11424"/>
            <a:ext cx="4138809" cy="1812876"/>
          </a:xfrm>
        </p:spPr>
        <p:txBody>
          <a:bodyPr>
            <a:normAutofit/>
          </a:bodyPr>
          <a:lstStyle/>
          <a:p>
            <a:r>
              <a:rPr lang="en-US" sz="12000" dirty="0">
                <a:latin typeface="HGGothicE" panose="020B0909000000000000" pitchFamily="49" charset="-128"/>
                <a:ea typeface="HGGothicE" panose="020B0909000000000000" pitchFamily="49" charset="-128"/>
              </a:rPr>
              <a:t>Q &amp; A</a:t>
            </a:r>
          </a:p>
        </p:txBody>
      </p:sp>
      <p:pic>
        <p:nvPicPr>
          <p:cNvPr id="5" name="Graphic 4" descr="Detective">
            <a:extLst>
              <a:ext uri="{FF2B5EF4-FFF2-40B4-BE49-F238E27FC236}">
                <a16:creationId xmlns:a16="http://schemas.microsoft.com/office/drawing/2014/main" id="{35EAD6F1-B4DB-0C4F-909A-7FE002755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12066" y="286348"/>
            <a:ext cx="7310081" cy="682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7339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729</TotalTime>
  <Words>359</Words>
  <Application>Microsoft Macintosh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 Unicode MS</vt:lpstr>
      <vt:lpstr>GulimChe</vt:lpstr>
      <vt:lpstr>HGGothicE</vt:lpstr>
      <vt:lpstr>Franklin Gothic Book</vt:lpstr>
      <vt:lpstr>Lucida Console</vt:lpstr>
      <vt:lpstr>Crop</vt:lpstr>
      <vt:lpstr>H  MICIDE: Part deux</vt:lpstr>
      <vt:lpstr>WE’RE AT IT AGAIN</vt:lpstr>
      <vt:lpstr>FROM LAST TIME…</vt:lpstr>
      <vt:lpstr>QUESTIONS 2.0 Our second exploration stemmed from our own curiosity, where we researched to see if we could find relationships between homicide and:</vt:lpstr>
      <vt:lpstr>FINAL QUESTIONS Based on what we found and thought we could reasonably measure, we are looking at the following topics:</vt:lpstr>
      <vt:lpstr>DATA CLEANUP    AND EXPLORATION</vt:lpstr>
      <vt:lpstr>POST MORTEM 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HOMICIDE</dc:title>
  <dc:creator>Andrea Morgan</dc:creator>
  <cp:lastModifiedBy>Andrea Morgan</cp:lastModifiedBy>
  <cp:revision>43</cp:revision>
  <dcterms:created xsi:type="dcterms:W3CDTF">2019-07-18T16:13:26Z</dcterms:created>
  <dcterms:modified xsi:type="dcterms:W3CDTF">2019-11-09T18:26:14Z</dcterms:modified>
</cp:coreProperties>
</file>