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1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plash">
            <a:extLst>
              <a:ext uri="{FF2B5EF4-FFF2-40B4-BE49-F238E27FC236}">
                <a16:creationId xmlns:a16="http://schemas.microsoft.com/office/drawing/2014/main" id="{F663B6D0-8EED-C141-B948-4B436498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759" y="-742300"/>
            <a:ext cx="7649663" cy="7649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8D48E-141E-1D43-9E61-05D48319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663" y="2429381"/>
            <a:ext cx="5303306" cy="227251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  <a:t>H  MICIDE:</a:t>
            </a:r>
            <a:b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  <a:t>Part deux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453E-9C5A-D341-A8DB-4BB65EC3C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663" y="4719923"/>
            <a:ext cx="9883302" cy="185113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PREDICTING CRIME TRENDS</a:t>
            </a:r>
          </a:p>
          <a:p>
            <a:pPr algn="l"/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Karen McGee | Andrea Morgan | Stacey Smith 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667DA0EC-CDC0-E340-B1B4-4C5E0946B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523" y="2702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SPLITTING THE DATA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6E75F-D091-334B-93D7-168056C8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076450"/>
            <a:ext cx="8255000" cy="301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TRAINING THE MODELS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9BC9A-8BE8-8C45-AF9A-3505E22B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87" y="1130300"/>
            <a:ext cx="5529337" cy="546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BA786-F29E-714C-99CF-8D4EB74F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63" y="1130300"/>
            <a:ext cx="5529337" cy="5461000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47D8063E-31E9-C649-91B8-E213DE58C36B}"/>
              </a:ext>
            </a:extLst>
          </p:cNvPr>
          <p:cNvSpPr/>
          <p:nvPr/>
        </p:nvSpPr>
        <p:spPr>
          <a:xfrm>
            <a:off x="2528812" y="6159500"/>
            <a:ext cx="3862612" cy="5969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253C7BB1-7572-3746-A45B-2FEA4B9879C6}"/>
              </a:ext>
            </a:extLst>
          </p:cNvPr>
          <p:cNvSpPr/>
          <p:nvPr/>
        </p:nvSpPr>
        <p:spPr>
          <a:xfrm>
            <a:off x="8157939" y="6159500"/>
            <a:ext cx="3881661" cy="5969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PREDICTING THE 2018 DATA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A673A-9A28-834D-AF98-6988A463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90" y="933450"/>
            <a:ext cx="848111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RESULTS!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9E65-8364-4547-A03C-3E4999DA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20800"/>
            <a:ext cx="9601200" cy="48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5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RESULTS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CFB47-9135-734E-AE82-5C1574A4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861686"/>
            <a:ext cx="9601201" cy="58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RESULTS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592FE-06F9-3743-BA97-09C43CDE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82" y="954931"/>
            <a:ext cx="9722836" cy="58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RESULTS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95B47-798C-3749-92EC-AECBF6CF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09" y="1149350"/>
            <a:ext cx="10795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3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RESULTS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90EA2-C388-9742-AFEE-6356454A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" y="1231900"/>
            <a:ext cx="10807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2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AF69-F241-B246-B90B-FCD4DC5B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11424"/>
            <a:ext cx="4138809" cy="1812876"/>
          </a:xfrm>
        </p:spPr>
        <p:txBody>
          <a:bodyPr>
            <a:normAutofit fontScale="90000"/>
          </a:bodyPr>
          <a:lstStyle/>
          <a:p>
            <a:r>
              <a:rPr lang="en-US" sz="12000" dirty="0">
                <a:latin typeface="HGGothicE" panose="020B0909000000000000" pitchFamily="49" charset="-128"/>
                <a:ea typeface="HGGothicE" panose="020B0909000000000000" pitchFamily="49" charset="-128"/>
              </a:rPr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DC69F-F306-414E-9A34-15A6372C6208}"/>
              </a:ext>
            </a:extLst>
          </p:cNvPr>
          <p:cNvSpPr txBox="1"/>
          <p:nvPr/>
        </p:nvSpPr>
        <p:spPr>
          <a:xfrm>
            <a:off x="2414649" y="510639"/>
            <a:ext cx="36813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C00000"/>
                </a:solidFill>
                <a:latin typeface="HGGothicE" panose="020B0909000000000000" pitchFamily="49" charset="-128"/>
                <a:ea typeface="HGGothicE" panose="020B0909000000000000" pitchFamily="49" charset="-128"/>
              </a:rPr>
              <a:t>Simon </a:t>
            </a:r>
          </a:p>
          <a:p>
            <a:r>
              <a:rPr lang="en-US" sz="8800" b="1" dirty="0" err="1">
                <a:solidFill>
                  <a:srgbClr val="C00000"/>
                </a:solidFill>
                <a:latin typeface="HGGothicE" panose="020B0909000000000000" pitchFamily="49" charset="-128"/>
                <a:ea typeface="HGGothicE" panose="020B0909000000000000" pitchFamily="49" charset="-128"/>
              </a:rPr>
              <a:t>Myri</a:t>
            </a:r>
            <a:endParaRPr lang="en-US" sz="8800" b="1" dirty="0">
              <a:solidFill>
                <a:srgbClr val="C00000"/>
              </a:solidFill>
              <a:latin typeface="HGGothicE" panose="020B0909000000000000" pitchFamily="49" charset="-128"/>
              <a:ea typeface="HGGothicE" panose="020B0909000000000000" pitchFamily="49" charset="-128"/>
            </a:endParaRPr>
          </a:p>
          <a:p>
            <a:r>
              <a:rPr lang="en-US" sz="8800" b="1" dirty="0">
                <a:solidFill>
                  <a:srgbClr val="C00000"/>
                </a:solidFill>
                <a:latin typeface="HGGothicE" panose="020B0909000000000000" pitchFamily="49" charset="-128"/>
                <a:ea typeface="HGGothicE" panose="020B0909000000000000" pitchFamily="49" charset="-128"/>
              </a:rPr>
              <a:t>Kayla </a:t>
            </a:r>
          </a:p>
          <a:p>
            <a:r>
              <a:rPr lang="en-US" sz="8800" b="1" dirty="0">
                <a:solidFill>
                  <a:srgbClr val="C00000"/>
                </a:solidFill>
                <a:latin typeface="HGGothicE" panose="020B0909000000000000" pitchFamily="49" charset="-128"/>
                <a:ea typeface="HGGothicE" panose="020B0909000000000000" pitchFamily="49" charset="-128"/>
              </a:rPr>
              <a:t>Linh</a:t>
            </a:r>
          </a:p>
        </p:txBody>
      </p:sp>
    </p:spTree>
    <p:extLst>
      <p:ext uri="{BB962C8B-B14F-4D97-AF65-F5344CB8AC3E}">
        <p14:creationId xmlns:p14="http://schemas.microsoft.com/office/powerpoint/2010/main" val="300247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AF69-F241-B246-B90B-FCD4DC5B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11424"/>
            <a:ext cx="4138809" cy="1812876"/>
          </a:xfrm>
        </p:spPr>
        <p:txBody>
          <a:bodyPr>
            <a:normAutofit/>
          </a:bodyPr>
          <a:lstStyle/>
          <a:p>
            <a:r>
              <a:rPr lang="en-US" sz="12000" dirty="0">
                <a:latin typeface="HGGothicE" panose="020B0909000000000000" pitchFamily="49" charset="-128"/>
                <a:ea typeface="HGGothicE" panose="020B0909000000000000" pitchFamily="49" charset="-128"/>
              </a:rPr>
              <a:t>Q &amp; A</a:t>
            </a:r>
          </a:p>
        </p:txBody>
      </p:sp>
      <p:pic>
        <p:nvPicPr>
          <p:cNvPr id="5" name="Graphic 4" descr="Detective">
            <a:extLst>
              <a:ext uri="{FF2B5EF4-FFF2-40B4-BE49-F238E27FC236}">
                <a16:creationId xmlns:a16="http://schemas.microsoft.com/office/drawing/2014/main" id="{35EAD6F1-B4DB-0C4F-909A-7FE00275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2066" y="286348"/>
            <a:ext cx="7310081" cy="68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1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kull">
            <a:extLst>
              <a:ext uri="{FF2B5EF4-FFF2-40B4-BE49-F238E27FC236}">
                <a16:creationId xmlns:a16="http://schemas.microsoft.com/office/drawing/2014/main" id="{C709B821-9D42-7A49-BF75-2E73B6D3A1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56799" y="205486"/>
            <a:ext cx="6447938" cy="64470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89C5C2-E254-1D49-A80F-C58AC7B1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11" y="283227"/>
            <a:ext cx="9612971" cy="2852737"/>
          </a:xfrm>
        </p:spPr>
        <p:txBody>
          <a:bodyPr>
            <a:normAutofit/>
          </a:bodyPr>
          <a:lstStyle/>
          <a:p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WE</a:t>
            </a:r>
            <a:r>
              <a:rPr lang="en-US" dirty="0">
                <a:latin typeface="Lucida Console" panose="020B0609040504020204" pitchFamily="49" charset="0"/>
                <a:ea typeface="GulimChe" panose="020B0609000101010101" pitchFamily="49" charset="-127"/>
              </a:rPr>
              <a:t>’</a:t>
            </a:r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RE AT IT AGAIN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EDC9C-F93A-294A-9E6A-206FF53E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3183466"/>
            <a:ext cx="8234283" cy="24553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The FBI released expanded homicide data in the summer of 2019 that includes victim data and links victims to arrestees, along with other incident data.  </a:t>
            </a:r>
          </a:p>
          <a:p>
            <a:pPr algn="l"/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This final project gives us the opportunity to revisit our prior analysis and try to predict homicide variables based on what we already know.</a:t>
            </a:r>
          </a:p>
        </p:txBody>
      </p:sp>
    </p:spTree>
    <p:extLst>
      <p:ext uri="{BB962C8B-B14F-4D97-AF65-F5344CB8AC3E}">
        <p14:creationId xmlns:p14="http://schemas.microsoft.com/office/powerpoint/2010/main" val="243849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FROM LAST TIME…</a:t>
            </a:r>
            <a:b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r>
              <a:rPr lang="en-US" sz="2000" dirty="0">
                <a:latin typeface="HGGothicE" panose="020B0909000000000000" pitchFamily="49" charset="-128"/>
                <a:ea typeface="HGGothicE" panose="020B0909000000000000" pitchFamily="49" charset="-128"/>
              </a:rPr>
              <a:t>Our analysis was limited to what the FBI API provided, and added census and election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599" y="2302538"/>
            <a:ext cx="103015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Number of homicides nationally and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Gender, ethnicity, race, age of offender counts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Gender, ethnicity, race, age of victim counts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Counts of relationship of victim to offender by state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No information linked between offender and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917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FROM LAST TIME…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C5A7D7C-F32B-FA42-B30A-E4CB90AD5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t="8157" r="6031" b="5712"/>
          <a:stretch/>
        </p:blipFill>
        <p:spPr>
          <a:xfrm>
            <a:off x="1689293" y="1745969"/>
            <a:ext cx="2853524" cy="2201318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343DBC0-33BF-084D-9C5E-68D2ACCF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6" t="10984" r="8843" b="8018"/>
          <a:stretch/>
        </p:blipFill>
        <p:spPr>
          <a:xfrm>
            <a:off x="1689293" y="4196776"/>
            <a:ext cx="2853524" cy="2247879"/>
          </a:xfrm>
          <a:prstGeom prst="rect">
            <a:avLst/>
          </a:prstGeom>
        </p:spPr>
      </p:pic>
      <p:pic>
        <p:nvPicPr>
          <p:cNvPr id="8" name="Google Shape;62;p14">
            <a:extLst>
              <a:ext uri="{FF2B5EF4-FFF2-40B4-BE49-F238E27FC236}">
                <a16:creationId xmlns:a16="http://schemas.microsoft.com/office/drawing/2014/main" id="{269610D0-167E-2545-9693-AA6CFF7B11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502" r="6486"/>
          <a:stretch/>
        </p:blipFill>
        <p:spPr>
          <a:xfrm>
            <a:off x="5603132" y="1745969"/>
            <a:ext cx="5369668" cy="175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4A6F12D-2772-CB4F-B8AE-31120FD0AD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27"/>
          <a:stretch/>
        </p:blipFill>
        <p:spPr>
          <a:xfrm>
            <a:off x="5603132" y="4196776"/>
            <a:ext cx="5369668" cy="19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0FD1-F3AB-B344-96CB-AF7A7B9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NOW…</a:t>
            </a:r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63F8F-6DA5-234B-99FD-E85CE146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78146"/>
              </p:ext>
            </p:extLst>
          </p:nvPr>
        </p:nvGraphicFramePr>
        <p:xfrm>
          <a:off x="1219200" y="1428750"/>
          <a:ext cx="6592111" cy="5022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289">
                  <a:extLst>
                    <a:ext uri="{9D8B030D-6E8A-4147-A177-3AD203B41FA5}">
                      <a16:colId xmlns:a16="http://schemas.microsoft.com/office/drawing/2014/main" val="529638251"/>
                    </a:ext>
                  </a:extLst>
                </a:gridCol>
                <a:gridCol w="1663430">
                  <a:extLst>
                    <a:ext uri="{9D8B030D-6E8A-4147-A177-3AD203B41FA5}">
                      <a16:colId xmlns:a16="http://schemas.microsoft.com/office/drawing/2014/main" val="302757644"/>
                    </a:ext>
                  </a:extLst>
                </a:gridCol>
                <a:gridCol w="1494298">
                  <a:extLst>
                    <a:ext uri="{9D8B030D-6E8A-4147-A177-3AD203B41FA5}">
                      <a16:colId xmlns:a16="http://schemas.microsoft.com/office/drawing/2014/main" val="3106589019"/>
                    </a:ext>
                  </a:extLst>
                </a:gridCol>
                <a:gridCol w="1492094">
                  <a:extLst>
                    <a:ext uri="{9D8B030D-6E8A-4147-A177-3AD203B41FA5}">
                      <a16:colId xmlns:a16="http://schemas.microsoft.com/office/drawing/2014/main" val="4454495"/>
                    </a:ext>
                  </a:extLst>
                </a:gridCol>
              </a:tblGrid>
              <a:tr h="20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1</a:t>
                      </a: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2</a:t>
                      </a: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3</a:t>
                      </a: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864256481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27601649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32145814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28740817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346958674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arrestee_incident_id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94289060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107816657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97592974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4091426251"/>
                  </a:ext>
                </a:extLst>
              </a:tr>
              <a:tr h="29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arrest_date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2/25/16 0:00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7/8/18 0:00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12/24/17 0:00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651711375"/>
                  </a:ext>
                </a:extLst>
              </a:tr>
              <a:tr h="342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arrest_type_name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Taken INTO Custody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Taken INTO Custody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On View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686306859"/>
                  </a:ext>
                </a:extLst>
              </a:tr>
              <a:tr h="57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offense_name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Murder and Nonnegligent Manslaughter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Murder and Nonnegligent Manslaughter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Murder and Nonnegligent Manslaughter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014987629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arrestee_age_num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845312032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arrestee_sex_code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444856028"/>
                  </a:ext>
                </a:extLst>
              </a:tr>
              <a:tr h="342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arrestee_race_desc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Black or African American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290427217"/>
                  </a:ext>
                </a:extLst>
              </a:tr>
              <a:tr h="444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arrestee_location_name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Highway/Road/Alley/Street/Sidewalk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Residence/Home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Other/Unknown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764019479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103194408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118680264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106949504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4075736386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victim_type_name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Individual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Individual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Individual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189215564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victim_age_num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809701015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victim_sex_code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738843070"/>
                  </a:ext>
                </a:extLst>
              </a:tr>
              <a:tr h="342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victim_race_desc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Black or African American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White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285867108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agency_id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18271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18271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18376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961814126"/>
                  </a:ext>
                </a:extLst>
              </a:tr>
              <a:tr h="513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agency_name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NASHVILLE METRO PD NASHVILLE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NASHVILLE METRO PD NASHVILLE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GRUNDY CO SO ALTAMONT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899269211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weapon_name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Handgun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Handgun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Unknown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199008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59F6FB-3582-194F-B707-4D4B276BF349}"/>
              </a:ext>
            </a:extLst>
          </p:cNvPr>
          <p:cNvSpPr txBox="1"/>
          <p:nvPr/>
        </p:nvSpPr>
        <p:spPr>
          <a:xfrm>
            <a:off x="7963711" y="1234197"/>
            <a:ext cx="3599234" cy="66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Expanded data allows us to get individual incident data instead of counts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Arrestees are linked to victims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Same demographic info but more granular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Scope – only Tennessee (100% of agencies report to NIBRS)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58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PROCESS…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CREATING OUR DATABASE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600" y="2062263"/>
            <a:ext cx="6905501" cy="285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</a:pPr>
            <a:r>
              <a:rPr lang="en-US" dirty="0"/>
              <a:t>The Crime Data Explorer (CDE) provides bulk data sets for download. We pulled sets for years 2007-2018. Each year contained 42 csv files, one for each table, or a total of 504 csv files to be imported into our database. Luckily, </a:t>
            </a:r>
            <a:r>
              <a:rPr lang="en-US" dirty="0" err="1"/>
              <a:t>postgres</a:t>
            </a:r>
            <a:r>
              <a:rPr lang="en-US" dirty="0"/>
              <a:t> setup and load scripts were included for each year, making database population a bit easier to manage. In the end, we had a dataset comprising nearly five million criminal acts.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E31C2-144D-2A4F-B71C-55CE6EFE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00" y="0"/>
            <a:ext cx="363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PROCESS…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HOW AND WHY OF MACHINE LEARNING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516F-A7FA-4D43-A391-AAFAB3EFBBC0}"/>
              </a:ext>
            </a:extLst>
          </p:cNvPr>
          <p:cNvSpPr txBox="1"/>
          <p:nvPr/>
        </p:nvSpPr>
        <p:spPr>
          <a:xfrm>
            <a:off x="1371599" y="2302538"/>
            <a:ext cx="10301591" cy="288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What do we want to predict?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How can we use machine learning to make predictions?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What data should be used to train the model?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What data should we use to compare predictions 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0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6879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SETTING UP THE DATA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7ADE-4746-D442-8EE2-A4AE303E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857022"/>
            <a:ext cx="8477250" cy="57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3764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ML… </a:t>
            </a:r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PIPELINING THE DATA</a:t>
            </a:r>
            <a:b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7CE27-0CCE-D24B-BB2F-86CEE8C7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4" y="890596"/>
            <a:ext cx="11173275" cy="58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466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2097</TotalTime>
  <Words>554</Words>
  <Application>Microsoft Macintosh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Unicode MS</vt:lpstr>
      <vt:lpstr>GulimChe</vt:lpstr>
      <vt:lpstr>HGGothicE</vt:lpstr>
      <vt:lpstr>Calibri</vt:lpstr>
      <vt:lpstr>Franklin Gothic Book</vt:lpstr>
      <vt:lpstr>Lucida Console</vt:lpstr>
      <vt:lpstr>Crop</vt:lpstr>
      <vt:lpstr>H  MICIDE: Part deux</vt:lpstr>
      <vt:lpstr>WE’RE AT IT AGAIN</vt:lpstr>
      <vt:lpstr>FROM LAST TIME… Our analysis was limited to what the FBI API provided, and added census and election data:</vt:lpstr>
      <vt:lpstr>FROM LAST TIME…</vt:lpstr>
      <vt:lpstr>NOW…</vt:lpstr>
      <vt:lpstr>PROCESS… CREATING OUR DATABASE</vt:lpstr>
      <vt:lpstr>PROCESS… HOW AND WHY OF MACHINE LEARNING</vt:lpstr>
      <vt:lpstr>ML… SETTING UP THE DATA </vt:lpstr>
      <vt:lpstr>ML… PIPELINING THE DATA </vt:lpstr>
      <vt:lpstr>ML… SPLITTING THE DATA </vt:lpstr>
      <vt:lpstr>ML… TRAINING THE MODELS </vt:lpstr>
      <vt:lpstr>ML… PREDICTING THE 2018 DATA </vt:lpstr>
      <vt:lpstr>ML… RESULTS! </vt:lpstr>
      <vt:lpstr>ML… RESULTS </vt:lpstr>
      <vt:lpstr>ML… RESULTS </vt:lpstr>
      <vt:lpstr>ML… RESULTS </vt:lpstr>
      <vt:lpstr>ML… RESULTS </vt:lpstr>
      <vt:lpstr>Thank you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</dc:title>
  <dc:creator>Andrea Morgan</dc:creator>
  <cp:lastModifiedBy>Andrea Morgan</cp:lastModifiedBy>
  <cp:revision>62</cp:revision>
  <dcterms:created xsi:type="dcterms:W3CDTF">2019-07-18T16:13:26Z</dcterms:created>
  <dcterms:modified xsi:type="dcterms:W3CDTF">2019-11-14T15:55:57Z</dcterms:modified>
</cp:coreProperties>
</file>