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esercizio figure professionali.xlsx]Foglio1!Tabella pivot1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5267800096849247E-2"/>
          <c:y val="2.8492034465215019E-2"/>
          <c:w val="0.67564280797160503"/>
          <c:h val="0.725166353337695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Foglio1!$D$20</c:f>
              <c:strCache>
                <c:ptCount val="1"/>
                <c:pt idx="0">
                  <c:v>Goal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Foglio1!$C$21:$C$35</c:f>
              <c:strCache>
                <c:ptCount val="15"/>
                <c:pt idx="0">
                  <c:v>A. Lauriente</c:v>
                </c:pt>
                <c:pt idx="1">
                  <c:v>A. Lookman</c:v>
                </c:pt>
                <c:pt idx="2">
                  <c:v>B. Dia</c:v>
                </c:pt>
                <c:pt idx="3">
                  <c:v>Beto</c:v>
                </c:pt>
                <c:pt idx="4">
                  <c:v>Felipe Anderson</c:v>
                </c:pt>
                <c:pt idx="5">
                  <c:v>G. Strefezza</c:v>
                </c:pt>
                <c:pt idx="6">
                  <c:v>K. Kvaratskhelia</c:v>
                </c:pt>
                <c:pt idx="7">
                  <c:v>M. Lautaro</c:v>
                </c:pt>
                <c:pt idx="8">
                  <c:v>M. Zaccagni</c:v>
                </c:pt>
                <c:pt idx="9">
                  <c:v>M'Bala Nzola</c:v>
                </c:pt>
                <c:pt idx="10">
                  <c:v>P. Dybala</c:v>
                </c:pt>
                <c:pt idx="11">
                  <c:v>Pedro</c:v>
                </c:pt>
                <c:pt idx="12">
                  <c:v>R. Leao</c:v>
                </c:pt>
                <c:pt idx="13">
                  <c:v>T. Abraham</c:v>
                </c:pt>
                <c:pt idx="14">
                  <c:v>V. Osimhen</c:v>
                </c:pt>
              </c:strCache>
            </c:strRef>
          </c:cat>
          <c:val>
            <c:numRef>
              <c:f>Foglio1!$D$21:$D$35</c:f>
              <c:numCache>
                <c:formatCode>General</c:formatCode>
                <c:ptCount val="15"/>
                <c:pt idx="0">
                  <c:v>7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6</c:v>
                </c:pt>
                <c:pt idx="5">
                  <c:v>7</c:v>
                </c:pt>
                <c:pt idx="6">
                  <c:v>12</c:v>
                </c:pt>
                <c:pt idx="7">
                  <c:v>14</c:v>
                </c:pt>
                <c:pt idx="8">
                  <c:v>9</c:v>
                </c:pt>
                <c:pt idx="9">
                  <c:v>13</c:v>
                </c:pt>
                <c:pt idx="10">
                  <c:v>10</c:v>
                </c:pt>
                <c:pt idx="11">
                  <c:v>4</c:v>
                </c:pt>
                <c:pt idx="12">
                  <c:v>10</c:v>
                </c:pt>
                <c:pt idx="13">
                  <c:v>6</c:v>
                </c:pt>
                <c:pt idx="1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0D-3D4E-9011-F2690242F4C3}"/>
            </c:ext>
          </c:extLst>
        </c:ser>
        <c:ser>
          <c:idx val="1"/>
          <c:order val="1"/>
          <c:tx>
            <c:strRef>
              <c:f>Foglio1!$E$20</c:f>
              <c:strCache>
                <c:ptCount val="1"/>
                <c:pt idx="0">
                  <c:v>Dribblingriusciti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Foglio1!$C$21:$C$35</c:f>
              <c:strCache>
                <c:ptCount val="15"/>
                <c:pt idx="0">
                  <c:v>A. Lauriente</c:v>
                </c:pt>
                <c:pt idx="1">
                  <c:v>A. Lookman</c:v>
                </c:pt>
                <c:pt idx="2">
                  <c:v>B. Dia</c:v>
                </c:pt>
                <c:pt idx="3">
                  <c:v>Beto</c:v>
                </c:pt>
                <c:pt idx="4">
                  <c:v>Felipe Anderson</c:v>
                </c:pt>
                <c:pt idx="5">
                  <c:v>G. Strefezza</c:v>
                </c:pt>
                <c:pt idx="6">
                  <c:v>K. Kvaratskhelia</c:v>
                </c:pt>
                <c:pt idx="7">
                  <c:v>M. Lautaro</c:v>
                </c:pt>
                <c:pt idx="8">
                  <c:v>M. Zaccagni</c:v>
                </c:pt>
                <c:pt idx="9">
                  <c:v>M'Bala Nzola</c:v>
                </c:pt>
                <c:pt idx="10">
                  <c:v>P. Dybala</c:v>
                </c:pt>
                <c:pt idx="11">
                  <c:v>Pedro</c:v>
                </c:pt>
                <c:pt idx="12">
                  <c:v>R. Leao</c:v>
                </c:pt>
                <c:pt idx="13">
                  <c:v>T. Abraham</c:v>
                </c:pt>
                <c:pt idx="14">
                  <c:v>V. Osimhen</c:v>
                </c:pt>
              </c:strCache>
            </c:strRef>
          </c:cat>
          <c:val>
            <c:numRef>
              <c:f>Foglio1!$E$21:$E$35</c:f>
              <c:numCache>
                <c:formatCode>General</c:formatCode>
                <c:ptCount val="15"/>
                <c:pt idx="0">
                  <c:v>42</c:v>
                </c:pt>
                <c:pt idx="1">
                  <c:v>32</c:v>
                </c:pt>
                <c:pt idx="2">
                  <c:v>23</c:v>
                </c:pt>
                <c:pt idx="3">
                  <c:v>28</c:v>
                </c:pt>
                <c:pt idx="4">
                  <c:v>36</c:v>
                </c:pt>
                <c:pt idx="5">
                  <c:v>27</c:v>
                </c:pt>
                <c:pt idx="6">
                  <c:v>48</c:v>
                </c:pt>
                <c:pt idx="7">
                  <c:v>20</c:v>
                </c:pt>
                <c:pt idx="8">
                  <c:v>39</c:v>
                </c:pt>
                <c:pt idx="9">
                  <c:v>22</c:v>
                </c:pt>
                <c:pt idx="10">
                  <c:v>21</c:v>
                </c:pt>
                <c:pt idx="11">
                  <c:v>25</c:v>
                </c:pt>
                <c:pt idx="12">
                  <c:v>52</c:v>
                </c:pt>
                <c:pt idx="13">
                  <c:v>14</c:v>
                </c:pt>
                <c:pt idx="1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0D-3D4E-9011-F2690242F4C3}"/>
            </c:ext>
          </c:extLst>
        </c:ser>
        <c:ser>
          <c:idx val="2"/>
          <c:order val="2"/>
          <c:tx>
            <c:strRef>
              <c:f>Foglio1!$F$20</c:f>
              <c:strCache>
                <c:ptCount val="1"/>
                <c:pt idx="0">
                  <c:v>Assist_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Foglio1!$C$21:$C$35</c:f>
              <c:strCache>
                <c:ptCount val="15"/>
                <c:pt idx="0">
                  <c:v>A. Lauriente</c:v>
                </c:pt>
                <c:pt idx="1">
                  <c:v>A. Lookman</c:v>
                </c:pt>
                <c:pt idx="2">
                  <c:v>B. Dia</c:v>
                </c:pt>
                <c:pt idx="3">
                  <c:v>Beto</c:v>
                </c:pt>
                <c:pt idx="4">
                  <c:v>Felipe Anderson</c:v>
                </c:pt>
                <c:pt idx="5">
                  <c:v>G. Strefezza</c:v>
                </c:pt>
                <c:pt idx="6">
                  <c:v>K. Kvaratskhelia</c:v>
                </c:pt>
                <c:pt idx="7">
                  <c:v>M. Lautaro</c:v>
                </c:pt>
                <c:pt idx="8">
                  <c:v>M. Zaccagni</c:v>
                </c:pt>
                <c:pt idx="9">
                  <c:v>M'Bala Nzola</c:v>
                </c:pt>
                <c:pt idx="10">
                  <c:v>P. Dybala</c:v>
                </c:pt>
                <c:pt idx="11">
                  <c:v>Pedro</c:v>
                </c:pt>
                <c:pt idx="12">
                  <c:v>R. Leao</c:v>
                </c:pt>
                <c:pt idx="13">
                  <c:v>T. Abraham</c:v>
                </c:pt>
                <c:pt idx="14">
                  <c:v>V. Osimhen</c:v>
                </c:pt>
              </c:strCache>
            </c:strRef>
          </c:cat>
          <c:val>
            <c:numRef>
              <c:f>Foglio1!$F$21:$F$35</c:f>
              <c:numCache>
                <c:formatCode>General</c:formatCode>
                <c:ptCount val="15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10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6</c:v>
                </c:pt>
                <c:pt idx="11">
                  <c:v>2</c:v>
                </c:pt>
                <c:pt idx="12">
                  <c:v>6</c:v>
                </c:pt>
                <c:pt idx="13">
                  <c:v>3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0D-3D4E-9011-F2690242F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0539167"/>
        <c:axId val="930541167"/>
      </c:barChart>
      <c:catAx>
        <c:axId val="93053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0541167"/>
        <c:crosses val="autoZero"/>
        <c:auto val="1"/>
        <c:lblAlgn val="ctr"/>
        <c:lblOffset val="100"/>
        <c:noMultiLvlLbl val="0"/>
      </c:catAx>
      <c:valAx>
        <c:axId val="93054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0539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Un gol ogni tot minuti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22392865283323427"/>
          <c:y val="0.20321545861593052"/>
          <c:w val="0.74877712160979881"/>
          <c:h val="0.615068168562263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Foglio1!$Q$2:$Q$16</c:f>
              <c:strCache>
                <c:ptCount val="15"/>
                <c:pt idx="0">
                  <c:v>K. Kvaratskhelia</c:v>
                </c:pt>
                <c:pt idx="1">
                  <c:v>V. Osimhen</c:v>
                </c:pt>
                <c:pt idx="2">
                  <c:v>A. Lookman</c:v>
                </c:pt>
                <c:pt idx="3">
                  <c:v>M'Bala Nzola</c:v>
                </c:pt>
                <c:pt idx="4">
                  <c:v>P. Dybala</c:v>
                </c:pt>
                <c:pt idx="5">
                  <c:v>M. Lautaro</c:v>
                </c:pt>
                <c:pt idx="6">
                  <c:v>Beto</c:v>
                </c:pt>
                <c:pt idx="7">
                  <c:v>B. Dia</c:v>
                </c:pt>
                <c:pt idx="8">
                  <c:v>R. Leao</c:v>
                </c:pt>
                <c:pt idx="9">
                  <c:v>M. Zaccagni</c:v>
                </c:pt>
                <c:pt idx="10">
                  <c:v>A. Lauriente</c:v>
                </c:pt>
                <c:pt idx="11">
                  <c:v>G. Strefezza</c:v>
                </c:pt>
                <c:pt idx="12">
                  <c:v>T. Abraham</c:v>
                </c:pt>
                <c:pt idx="13">
                  <c:v>Felipe Anderson</c:v>
                </c:pt>
                <c:pt idx="14">
                  <c:v>Pedro</c:v>
                </c:pt>
              </c:strCache>
            </c:strRef>
          </c:cat>
          <c:val>
            <c:numRef>
              <c:f>Foglio1!$R$2:$R$16</c:f>
              <c:numCache>
                <c:formatCode>0</c:formatCode>
                <c:ptCount val="15"/>
                <c:pt idx="0">
                  <c:v>160.16666666666666</c:v>
                </c:pt>
                <c:pt idx="1">
                  <c:v>91.238095238095241</c:v>
                </c:pt>
                <c:pt idx="2">
                  <c:v>156.21428571428572</c:v>
                </c:pt>
                <c:pt idx="3">
                  <c:v>221.22222222222223</c:v>
                </c:pt>
                <c:pt idx="4">
                  <c:v>194</c:v>
                </c:pt>
                <c:pt idx="5">
                  <c:v>367.33333333333331</c:v>
                </c:pt>
                <c:pt idx="6">
                  <c:v>122.15384615384616</c:v>
                </c:pt>
                <c:pt idx="7">
                  <c:v>153.30000000000001</c:v>
                </c:pt>
                <c:pt idx="8">
                  <c:v>248.85714285714286</c:v>
                </c:pt>
                <c:pt idx="9">
                  <c:v>190.8</c:v>
                </c:pt>
                <c:pt idx="10">
                  <c:v>189.4</c:v>
                </c:pt>
                <c:pt idx="11">
                  <c:v>265.28571428571428</c:v>
                </c:pt>
                <c:pt idx="12">
                  <c:v>152.84615384615384</c:v>
                </c:pt>
                <c:pt idx="13">
                  <c:v>302</c:v>
                </c:pt>
                <c:pt idx="14">
                  <c:v>378.75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7F-464A-A248-D3E2A266036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Foglio1!$Q$2:$Q$16</c:f>
              <c:strCache>
                <c:ptCount val="15"/>
                <c:pt idx="0">
                  <c:v>K. Kvaratskhelia</c:v>
                </c:pt>
                <c:pt idx="1">
                  <c:v>V. Osimhen</c:v>
                </c:pt>
                <c:pt idx="2">
                  <c:v>A. Lookman</c:v>
                </c:pt>
                <c:pt idx="3">
                  <c:v>M'Bala Nzola</c:v>
                </c:pt>
                <c:pt idx="4">
                  <c:v>P. Dybala</c:v>
                </c:pt>
                <c:pt idx="5">
                  <c:v>M. Lautaro</c:v>
                </c:pt>
                <c:pt idx="6">
                  <c:v>Beto</c:v>
                </c:pt>
                <c:pt idx="7">
                  <c:v>B. Dia</c:v>
                </c:pt>
                <c:pt idx="8">
                  <c:v>R. Leao</c:v>
                </c:pt>
                <c:pt idx="9">
                  <c:v>M. Zaccagni</c:v>
                </c:pt>
                <c:pt idx="10">
                  <c:v>A. Lauriente</c:v>
                </c:pt>
                <c:pt idx="11">
                  <c:v>G. Strefezza</c:v>
                </c:pt>
                <c:pt idx="12">
                  <c:v>T. Abraham</c:v>
                </c:pt>
                <c:pt idx="13">
                  <c:v>Felipe Anderson</c:v>
                </c:pt>
                <c:pt idx="14">
                  <c:v>Pedro</c:v>
                </c:pt>
              </c:strCache>
            </c:strRef>
          </c:cat>
          <c:val>
            <c:numRef>
              <c:f>Foglio1!$S$2:$S$16</c:f>
              <c:numCache>
                <c:formatCode>0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1-0D7F-464A-A248-D3E2A2660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3943440"/>
        <c:axId val="393945440"/>
      </c:barChart>
      <c:catAx>
        <c:axId val="393943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93945440"/>
        <c:crosses val="autoZero"/>
        <c:auto val="1"/>
        <c:lblAlgn val="ctr"/>
        <c:lblOffset val="100"/>
        <c:noMultiLvlLbl val="0"/>
      </c:catAx>
      <c:valAx>
        <c:axId val="39394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9394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Un gol ogni tot tiri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spPr>
            <a:solidFill>
              <a:srgbClr val="FF0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B-3A44-911F-679C9C47E97D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B-3A44-911F-679C9C47E97D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B-3A44-911F-679C9C47E97D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7B-3A44-911F-679C9C47E97D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17B-3A44-911F-679C9C47E97D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17B-3A44-911F-679C9C47E97D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17B-3A44-911F-679C9C47E97D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17B-3A44-911F-679C9C47E97D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17B-3A44-911F-679C9C47E97D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17B-3A44-911F-679C9C47E97D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17B-3A44-911F-679C9C47E97D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17B-3A44-911F-679C9C47E97D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17B-3A44-911F-679C9C47E97D}"/>
              </c:ext>
            </c:extLst>
          </c:dPt>
          <c:dPt>
            <c:idx val="1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17B-3A44-911F-679C9C47E97D}"/>
              </c:ext>
            </c:extLst>
          </c:dPt>
          <c:dPt>
            <c:idx val="1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17B-3A44-911F-679C9C47E97D}"/>
              </c:ext>
            </c:extLst>
          </c:dPt>
          <c:cat>
            <c:strRef>
              <c:f>Foglio1!$V$2:$V$16</c:f>
              <c:strCache>
                <c:ptCount val="15"/>
                <c:pt idx="0">
                  <c:v>K. Kvaratskhelia</c:v>
                </c:pt>
                <c:pt idx="1">
                  <c:v>V. Osimhen</c:v>
                </c:pt>
                <c:pt idx="2">
                  <c:v>M. Lautaro</c:v>
                </c:pt>
                <c:pt idx="3">
                  <c:v>M. Zaccagni</c:v>
                </c:pt>
                <c:pt idx="4">
                  <c:v>R. Leao</c:v>
                </c:pt>
                <c:pt idx="5">
                  <c:v>Felipe Anderson</c:v>
                </c:pt>
                <c:pt idx="6">
                  <c:v>A. Lookman</c:v>
                </c:pt>
                <c:pt idx="7">
                  <c:v>P. Dybala</c:v>
                </c:pt>
                <c:pt idx="8">
                  <c:v>A. Lauriente</c:v>
                </c:pt>
                <c:pt idx="9">
                  <c:v>B. Dia</c:v>
                </c:pt>
                <c:pt idx="10">
                  <c:v>Beto</c:v>
                </c:pt>
                <c:pt idx="11">
                  <c:v>G. Strefezza</c:v>
                </c:pt>
                <c:pt idx="12">
                  <c:v>M'Bala Nzola</c:v>
                </c:pt>
                <c:pt idx="13">
                  <c:v>T. Abraham</c:v>
                </c:pt>
                <c:pt idx="14">
                  <c:v>Pedro</c:v>
                </c:pt>
              </c:strCache>
            </c:strRef>
          </c:cat>
          <c:val>
            <c:numRef>
              <c:f>Foglio1!$W$2:$W$16</c:f>
              <c:numCache>
                <c:formatCode>0</c:formatCode>
                <c:ptCount val="15"/>
                <c:pt idx="0">
                  <c:v>6</c:v>
                </c:pt>
                <c:pt idx="1">
                  <c:v>5</c:v>
                </c:pt>
                <c:pt idx="2">
                  <c:v>7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5</c:v>
                </c:pt>
                <c:pt idx="11">
                  <c:v>7</c:v>
                </c:pt>
                <c:pt idx="12">
                  <c:v>4</c:v>
                </c:pt>
                <c:pt idx="13">
                  <c:v>9</c:v>
                </c:pt>
                <c:pt idx="1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917B-3A44-911F-679C9C47E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85579584"/>
        <c:axId val="285581312"/>
      </c:barChart>
      <c:catAx>
        <c:axId val="28557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5581312"/>
        <c:crosses val="autoZero"/>
        <c:auto val="1"/>
        <c:lblAlgn val="ctr"/>
        <c:lblOffset val="100"/>
        <c:noMultiLvlLbl val="0"/>
      </c:catAx>
      <c:valAx>
        <c:axId val="285581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557958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5C087-5895-CD14-6C0F-701843F1B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9DAC0E-7DC0-576D-5418-0CD80D47F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07756C-52CD-0B9B-ACA5-AADA3F1A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A6D6-2D2A-9F41-AECC-ACFF1FD8F9E7}" type="datetimeFigureOut">
              <a:rPr lang="it-IT" smtClean="0"/>
              <a:t>08/04/23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5D13F0-0DFA-B571-25B8-FFA7B134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38388A-8E0C-7EF4-0A94-6B44B137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246F-06C5-D741-8DEE-CD9D9C8F5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10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9C022C-6602-24B4-F30B-223AC018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507780-3AEA-80E1-B7E4-9E6A30E0C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2E97C5-C843-9604-7C07-8721441F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A6D6-2D2A-9F41-AECC-ACFF1FD8F9E7}" type="datetimeFigureOut">
              <a:rPr lang="it-IT" smtClean="0"/>
              <a:t>08/04/23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61A136-6E10-3202-35B2-483C9B00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92451C-7A69-E9FC-9DDF-559A0EC4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246F-06C5-D741-8DEE-CD9D9C8F5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740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FE7F7E1-494C-78D5-8769-FC787DC11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4CA1E8-6BEC-CD4D-3B05-BCC93AB6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6E5D5E-D648-EE1E-ACC6-731B9077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A6D6-2D2A-9F41-AECC-ACFF1FD8F9E7}" type="datetimeFigureOut">
              <a:rPr lang="it-IT" smtClean="0"/>
              <a:t>08/04/23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1C05D-873A-3688-9DF9-41E1428B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AE5B8C-EC5D-3337-DDC7-06D94ED6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246F-06C5-D741-8DEE-CD9D9C8F5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3A71D-46EE-DEEB-8A14-C77DB7BB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BB07A2-FEF6-CD6B-71A2-84AA5FF6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F7455F-3A4B-BDE9-1D6B-B26A70D2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A6D6-2D2A-9F41-AECC-ACFF1FD8F9E7}" type="datetimeFigureOut">
              <a:rPr lang="it-IT" smtClean="0"/>
              <a:t>08/04/23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591C6D-ADFB-1FE0-87E3-48959F25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420EA6-6450-181B-CC21-F445E346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246F-06C5-D741-8DEE-CD9D9C8F5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29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12ED9B-7A2C-D023-7023-0DDF7BEE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6763FB-55C3-507C-4EE6-5CDCA368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A737B8-B677-1BDA-0A14-FD7404A6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A6D6-2D2A-9F41-AECC-ACFF1FD8F9E7}" type="datetimeFigureOut">
              <a:rPr lang="it-IT" smtClean="0"/>
              <a:t>08/04/23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3D0405-B938-BA4B-EDF7-66785551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338689-B8A1-7F8A-EA5D-FD2705B1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246F-06C5-D741-8DEE-CD9D9C8F5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28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782E82-7AB5-4469-0C3B-16A13F68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A315F2-FCA5-ABE5-76DA-737AB125A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A51852-0F58-A761-5CBB-CAA0D919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46C5A2-359D-3865-34F6-AB97CD5B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A6D6-2D2A-9F41-AECC-ACFF1FD8F9E7}" type="datetimeFigureOut">
              <a:rPr lang="it-IT" smtClean="0"/>
              <a:t>08/04/23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B73AFF-0CCD-C61F-A71B-3859A891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1D9BB9-D8E6-429E-A9D0-4AF14FC9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246F-06C5-D741-8DEE-CD9D9C8F5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14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33CDFD-7E3D-2CA6-93FE-0D53F496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AACC06-5E35-B2DE-5665-9CB82F95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48AE45-2BBB-0A10-26C0-6927F25FD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9BEB5F-EE00-6565-A42B-696F9B9FE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482014-E075-9220-41F1-B445BD69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AEBB366-673E-DA33-FF12-550BBB3E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A6D6-2D2A-9F41-AECC-ACFF1FD8F9E7}" type="datetimeFigureOut">
              <a:rPr lang="it-IT" smtClean="0"/>
              <a:t>08/04/23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19AD44F-2CD7-DD0F-72E7-75106A22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588AEF-0FC1-0F43-0F82-FBD16AA2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246F-06C5-D741-8DEE-CD9D9C8F5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53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4D4-C0D5-1BBD-E38A-5F54F447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B4EFC2-1295-5830-479A-D1C6EDE1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A6D6-2D2A-9F41-AECC-ACFF1FD8F9E7}" type="datetimeFigureOut">
              <a:rPr lang="it-IT" smtClean="0"/>
              <a:t>08/04/23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28461B-409F-3E86-262D-6091FABC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EFBCF-FD9F-153D-E538-DD91CC20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246F-06C5-D741-8DEE-CD9D9C8F5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25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885FA4-0245-9A31-36DB-1523A455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A6D6-2D2A-9F41-AECC-ACFF1FD8F9E7}" type="datetimeFigureOut">
              <a:rPr lang="it-IT" smtClean="0"/>
              <a:t>08/04/23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4F7C1D-C485-EC1F-421A-995CD8A7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F9B610-A637-2A5B-C6B1-7AE8781C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246F-06C5-D741-8DEE-CD9D9C8F5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82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856BF7-DED8-634C-4B2B-7635547C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34A5B6-5D11-CB61-3577-2AF29F8E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01DEB5-D9CD-EA5F-B4A7-B59E6D03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E4629F-1DBC-1097-D247-981884AA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A6D6-2D2A-9F41-AECC-ACFF1FD8F9E7}" type="datetimeFigureOut">
              <a:rPr lang="it-IT" smtClean="0"/>
              <a:t>08/04/23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151190-2AEC-8549-E9F3-0A01F723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9CA558-75B3-C6B6-BDF0-37F68BF8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246F-06C5-D741-8DEE-CD9D9C8F5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55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C5A577-B9C3-F49D-DDC4-47C8B93E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0A4F69-F115-B838-C4D3-221E9CB7A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340AE8-0BFB-6E9F-58FA-41AF14696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47B575-0A9F-2A99-8E16-767A6EE1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A6D6-2D2A-9F41-AECC-ACFF1FD8F9E7}" type="datetimeFigureOut">
              <a:rPr lang="it-IT" smtClean="0"/>
              <a:t>08/04/23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09C06-4B93-5036-6829-F767E309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64BCBE-46EA-B867-1FE8-546EF1E6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246F-06C5-D741-8DEE-CD9D9C8F5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87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CB61E1-A59E-6B6D-3443-7519EE0A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50BDD8-E95F-795B-97AD-03C9FA7D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BF6C7B-93AE-5A4F-5ABF-702ADE52E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A6D6-2D2A-9F41-AECC-ACFF1FD8F9E7}" type="datetimeFigureOut">
              <a:rPr lang="it-IT" smtClean="0"/>
              <a:t>08/04/23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84B91C-4E67-46B3-8699-73DC3E168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CC7816-BC36-BD19-9A69-94E05DB45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246F-06C5-D741-8DEE-CD9D9C8F5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46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hyperlink" Target="https://openclipart.org/detail/24793/-by--24793" TargetMode="External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hyperlink" Target="https://www.freestock.com/free-icons/vector-illustration-green-folder-icon-565112113" TargetMode="External"/><Relationship Id="rId4" Type="http://schemas.openxmlformats.org/officeDocument/2006/relationships/image" Target="../media/image2.jpg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D646C40-4EE2-E7FD-A723-5639FC74D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7619" y="466488"/>
            <a:ext cx="1084262" cy="889000"/>
          </a:xfrm>
          <a:prstGeom prst="rect">
            <a:avLst/>
          </a:prstGeom>
        </p:spPr>
      </p:pic>
      <p:pic>
        <p:nvPicPr>
          <p:cNvPr id="7" name="Immagine 6" descr="Immagine che contiene testo, biglietto da visita, busta&#10;&#10;Descrizione generata automaticamente">
            <a:extLst>
              <a:ext uri="{FF2B5EF4-FFF2-40B4-BE49-F238E27FC236}">
                <a16:creationId xmlns:a16="http://schemas.microsoft.com/office/drawing/2014/main" id="{FEC650BF-C4BE-9293-32A3-D4F39131B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35768" y="358301"/>
            <a:ext cx="1052512" cy="1085850"/>
          </a:xfrm>
          <a:prstGeom prst="rect">
            <a:avLst/>
          </a:prstGeom>
        </p:spPr>
      </p:pic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DF027BCB-A038-B5F2-D15D-3052CEE6F8D5}"/>
              </a:ext>
            </a:extLst>
          </p:cNvPr>
          <p:cNvSpPr/>
          <p:nvPr/>
        </p:nvSpPr>
        <p:spPr>
          <a:xfrm>
            <a:off x="851251" y="913122"/>
            <a:ext cx="70167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2229C39-89DD-0F51-7BA3-A1086903C137}"/>
              </a:ext>
            </a:extLst>
          </p:cNvPr>
          <p:cNvSpPr txBox="1"/>
          <p:nvPr/>
        </p:nvSpPr>
        <p:spPr>
          <a:xfrm>
            <a:off x="-3738" y="1517806"/>
            <a:ext cx="89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OLTP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07BE206-64B0-8E1E-3DC2-EB1948F04EBB}"/>
              </a:ext>
            </a:extLst>
          </p:cNvPr>
          <p:cNvSpPr txBox="1"/>
          <p:nvPr/>
        </p:nvSpPr>
        <p:spPr>
          <a:xfrm>
            <a:off x="1352061" y="1540664"/>
            <a:ext cx="939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OLAP</a:t>
            </a:r>
          </a:p>
        </p:txBody>
      </p:sp>
      <p:sp>
        <p:nvSpPr>
          <p:cNvPr id="19" name="Freccia destra 18">
            <a:extLst>
              <a:ext uri="{FF2B5EF4-FFF2-40B4-BE49-F238E27FC236}">
                <a16:creationId xmlns:a16="http://schemas.microsoft.com/office/drawing/2014/main" id="{BB2B74C6-8FD3-F258-1956-DE5656668D24}"/>
              </a:ext>
            </a:extLst>
          </p:cNvPr>
          <p:cNvSpPr/>
          <p:nvPr/>
        </p:nvSpPr>
        <p:spPr>
          <a:xfrm>
            <a:off x="772002" y="1748638"/>
            <a:ext cx="60573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3A6E570A-CCF6-1FA2-B78C-72750A2677E2}"/>
              </a:ext>
            </a:extLst>
          </p:cNvPr>
          <p:cNvSpPr/>
          <p:nvPr/>
        </p:nvSpPr>
        <p:spPr>
          <a:xfrm>
            <a:off x="2201201" y="1774636"/>
            <a:ext cx="57415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ADF5B4F-B9D8-78E3-C516-E6EE91F6A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469" y="321932"/>
            <a:ext cx="6982046" cy="2082800"/>
          </a:xfrm>
          <a:prstGeom prst="rect">
            <a:avLst/>
          </a:prstGeom>
        </p:spPr>
      </p:pic>
      <p:graphicFrame>
        <p:nvGraphicFramePr>
          <p:cNvPr id="23" name="Grafico 22">
            <a:extLst>
              <a:ext uri="{FF2B5EF4-FFF2-40B4-BE49-F238E27FC236}">
                <a16:creationId xmlns:a16="http://schemas.microsoft.com/office/drawing/2014/main" id="{7B47AA88-39B9-F965-EC6D-D2D015231C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757800"/>
              </p:ext>
            </p:extLst>
          </p:nvPr>
        </p:nvGraphicFramePr>
        <p:xfrm>
          <a:off x="3560838" y="2454418"/>
          <a:ext cx="4693893" cy="2447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4" name="Grafico 23">
            <a:extLst>
              <a:ext uri="{FF2B5EF4-FFF2-40B4-BE49-F238E27FC236}">
                <a16:creationId xmlns:a16="http://schemas.microsoft.com/office/drawing/2014/main" id="{E8E6D50D-A656-611F-92A0-F47164061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414079"/>
              </p:ext>
            </p:extLst>
          </p:nvPr>
        </p:nvGraphicFramePr>
        <p:xfrm>
          <a:off x="7957020" y="2454418"/>
          <a:ext cx="3880884" cy="2304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Grafico 24">
            <a:extLst>
              <a:ext uri="{FF2B5EF4-FFF2-40B4-BE49-F238E27FC236}">
                <a16:creationId xmlns:a16="http://schemas.microsoft.com/office/drawing/2014/main" id="{BD914CAF-432C-A6C7-A644-8B60A4677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46400"/>
              </p:ext>
            </p:extLst>
          </p:nvPr>
        </p:nvGraphicFramePr>
        <p:xfrm>
          <a:off x="10015515" y="255417"/>
          <a:ext cx="2253311" cy="2215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6" name="Ovale 25">
            <a:extLst>
              <a:ext uri="{FF2B5EF4-FFF2-40B4-BE49-F238E27FC236}">
                <a16:creationId xmlns:a16="http://schemas.microsoft.com/office/drawing/2014/main" id="{B0D82844-D0CA-6737-7C86-F6400BD8EC12}"/>
              </a:ext>
            </a:extLst>
          </p:cNvPr>
          <p:cNvSpPr/>
          <p:nvPr/>
        </p:nvSpPr>
        <p:spPr>
          <a:xfrm>
            <a:off x="946429" y="520323"/>
            <a:ext cx="326306" cy="317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333BAD07-3157-F22E-DDAB-181F20B700DC}"/>
              </a:ext>
            </a:extLst>
          </p:cNvPr>
          <p:cNvSpPr/>
          <p:nvPr/>
        </p:nvSpPr>
        <p:spPr>
          <a:xfrm>
            <a:off x="949601" y="1363331"/>
            <a:ext cx="326306" cy="305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88186690-6D7A-8642-D3E9-F0C73DB8DBA9}"/>
              </a:ext>
            </a:extLst>
          </p:cNvPr>
          <p:cNvSpPr/>
          <p:nvPr/>
        </p:nvSpPr>
        <p:spPr>
          <a:xfrm>
            <a:off x="2325127" y="1439671"/>
            <a:ext cx="326306" cy="305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85326C9-590D-2072-CCE1-B3A4FF4E3A4F}"/>
              </a:ext>
            </a:extLst>
          </p:cNvPr>
          <p:cNvSpPr/>
          <p:nvPr/>
        </p:nvSpPr>
        <p:spPr>
          <a:xfrm>
            <a:off x="2569287" y="593005"/>
            <a:ext cx="326306" cy="305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105D3218-F1F0-4789-6F69-E40A5435CE80}"/>
              </a:ext>
            </a:extLst>
          </p:cNvPr>
          <p:cNvSpPr/>
          <p:nvPr/>
        </p:nvSpPr>
        <p:spPr>
          <a:xfrm>
            <a:off x="7526098" y="2623429"/>
            <a:ext cx="326306" cy="305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73798AA-B422-F1AC-1754-0673ED970346}"/>
              </a:ext>
            </a:extLst>
          </p:cNvPr>
          <p:cNvSpPr txBox="1"/>
          <p:nvPr/>
        </p:nvSpPr>
        <p:spPr>
          <a:xfrm>
            <a:off x="971557" y="510066"/>
            <a:ext cx="20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0DD1A83-9A72-66E0-1136-68F11068702F}"/>
              </a:ext>
            </a:extLst>
          </p:cNvPr>
          <p:cNvSpPr txBox="1"/>
          <p:nvPr/>
        </p:nvSpPr>
        <p:spPr>
          <a:xfrm>
            <a:off x="885760" y="1329607"/>
            <a:ext cx="51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1.1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FEEA449-F425-FAEE-C4D0-60D82C4810DB}"/>
              </a:ext>
            </a:extLst>
          </p:cNvPr>
          <p:cNvSpPr txBox="1"/>
          <p:nvPr/>
        </p:nvSpPr>
        <p:spPr>
          <a:xfrm>
            <a:off x="7530224" y="2623429"/>
            <a:ext cx="20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  <a:p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775EE16D-6138-212D-F010-BFDBB65B4DA4}"/>
              </a:ext>
            </a:extLst>
          </p:cNvPr>
          <p:cNvSpPr txBox="1"/>
          <p:nvPr/>
        </p:nvSpPr>
        <p:spPr>
          <a:xfrm>
            <a:off x="2574321" y="590955"/>
            <a:ext cx="20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  <a:p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3278664-1A61-9455-7343-04DFA2FE418B}"/>
              </a:ext>
            </a:extLst>
          </p:cNvPr>
          <p:cNvSpPr txBox="1"/>
          <p:nvPr/>
        </p:nvSpPr>
        <p:spPr>
          <a:xfrm>
            <a:off x="2352739" y="1417359"/>
            <a:ext cx="20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  <a:p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0756230-78B6-87BB-AAA1-8DE6290AFD28}"/>
              </a:ext>
            </a:extLst>
          </p:cNvPr>
          <p:cNvSpPr txBox="1"/>
          <p:nvPr/>
        </p:nvSpPr>
        <p:spPr>
          <a:xfrm>
            <a:off x="474512" y="2623429"/>
            <a:ext cx="29066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Step 0: identificazione degli obiettivi, </a:t>
            </a:r>
          </a:p>
          <a:p>
            <a:r>
              <a:rPr lang="it-IT" sz="1400" dirty="0"/>
              <a:t>una società di calcio vuole acquistare un attaccante per la prossima stagione e vuole scegliere il profilo migliore</a:t>
            </a:r>
          </a:p>
          <a:p>
            <a:r>
              <a:rPr lang="it-IT" sz="1400" dirty="0"/>
              <a:t>Step 1: il Data </a:t>
            </a:r>
            <a:r>
              <a:rPr lang="it-IT" sz="1400" dirty="0" err="1"/>
              <a:t>Engineer</a:t>
            </a:r>
            <a:r>
              <a:rPr lang="it-IT" sz="1400" dirty="0"/>
              <a:t>, tramite un’elaborazione ELT, raccoglie in un Data Lake i video delle prestazioni dell’anno precedente di ogni singolo giocatore.</a:t>
            </a:r>
          </a:p>
          <a:p>
            <a:r>
              <a:rPr lang="it-IT" sz="1400" dirty="0"/>
              <a:t>Step 1.1: inoltre, tramite un’</a:t>
            </a:r>
            <a:r>
              <a:rPr lang="it-IT" sz="1400" dirty="0" err="1"/>
              <a:t>elaboazione</a:t>
            </a:r>
            <a:r>
              <a:rPr lang="it-IT" sz="1400" dirty="0"/>
              <a:t> ETL, il Data </a:t>
            </a:r>
            <a:r>
              <a:rPr lang="it-IT" sz="1400" dirty="0" err="1"/>
              <a:t>Engineer</a:t>
            </a:r>
            <a:r>
              <a:rPr lang="it-IT" sz="1400" dirty="0"/>
              <a:t> riorganizza con criterio statistiche e dati dei singoli giocatori in un Data </a:t>
            </a:r>
            <a:r>
              <a:rPr lang="it-IT" sz="1400" dirty="0" err="1"/>
              <a:t>Warehouse</a:t>
            </a:r>
            <a:r>
              <a:rPr lang="it-IT" sz="1400" dirty="0"/>
              <a:t>, il quale utilizza un sistema OLAP volto a massimizzare la velocità di estrazione dei dati.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06B69D3-03C9-751E-A379-1F534FD6CA04}"/>
              </a:ext>
            </a:extLst>
          </p:cNvPr>
          <p:cNvSpPr txBox="1"/>
          <p:nvPr/>
        </p:nvSpPr>
        <p:spPr>
          <a:xfrm>
            <a:off x="3646967" y="5070534"/>
            <a:ext cx="72825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Step 2: il Data Analyst ispeziona, analizza e trasforma i dati e le statistiche dei giocatori presenti nel Data </a:t>
            </a:r>
            <a:r>
              <a:rPr lang="it-IT" sz="1400" dirty="0" err="1"/>
              <a:t>Warehouse</a:t>
            </a:r>
            <a:r>
              <a:rPr lang="it-IT" sz="1400" dirty="0"/>
              <a:t> e nel Data Lake e visualizza i risultati tramite grafici di facile comprensione.</a:t>
            </a:r>
          </a:p>
          <a:p>
            <a:r>
              <a:rPr lang="it-IT" sz="1400" dirty="0"/>
              <a:t>Step 3: il data Scientist elabora modelli predittivi sulle prestazioni dei giocatori in diverse situazioni di gioco ed estrapola le informazioni utili dai report del Data Analyst suggerendo al direttore sportivo i profili più interessanti in base alle proprie necessità.</a:t>
            </a:r>
          </a:p>
        </p:txBody>
      </p:sp>
      <p:sp>
        <p:nvSpPr>
          <p:cNvPr id="40" name="Freccia destra 39">
            <a:extLst>
              <a:ext uri="{FF2B5EF4-FFF2-40B4-BE49-F238E27FC236}">
                <a16:creationId xmlns:a16="http://schemas.microsoft.com/office/drawing/2014/main" id="{CFBFA822-E2C0-CD7F-BBD8-30C911DA9BD5}"/>
              </a:ext>
            </a:extLst>
          </p:cNvPr>
          <p:cNvSpPr/>
          <p:nvPr/>
        </p:nvSpPr>
        <p:spPr>
          <a:xfrm>
            <a:off x="2504354" y="1021007"/>
            <a:ext cx="39635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863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Pannilunghi</dc:creator>
  <cp:lastModifiedBy>Andrea Pannilunghi</cp:lastModifiedBy>
  <cp:revision>1</cp:revision>
  <dcterms:created xsi:type="dcterms:W3CDTF">2023-04-08T12:57:06Z</dcterms:created>
  <dcterms:modified xsi:type="dcterms:W3CDTF">2023-04-08T15:14:52Z</dcterms:modified>
</cp:coreProperties>
</file>