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71" r:id="rId14"/>
    <p:sldId id="268" r:id="rId15"/>
    <p:sldId id="269" r:id="rId16"/>
    <p:sldId id="270" r:id="rId17"/>
    <p:sldId id="275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65540-07A0-4C6F-8DCB-73C0680980AD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0C8F6-6E0E-44EF-AAD2-F46AC952BE7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9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4875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169296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5484-4142-4B7C-84B9-F01C655597FE}" type="datetime1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3632195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59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5A5D-FF99-4177-869B-DA343F422A01}" type="datetime1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09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5E3-D0D0-4AAE-9720-9E63567A47F3}" type="datetime1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4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C7B71-B0D6-4D5D-BBBB-43567A72C6E5}" type="datetime1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71E8FD8F-22B5-465F-B9AF-EB851713C822}"/>
              </a:ext>
            </a:extLst>
          </p:cNvPr>
          <p:cNvCxnSpPr>
            <a:cxnSpLocks/>
          </p:cNvCxnSpPr>
          <p:nvPr/>
        </p:nvCxnSpPr>
        <p:spPr>
          <a:xfrm>
            <a:off x="581890" y="918255"/>
            <a:ext cx="109358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5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CB07-C061-473A-A75F-B2F9AE8216F8}" type="datetime1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8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62BF-7985-4FDD-BC5F-23B7B3D0F313}" type="datetime1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5D9B-AAEB-48B3-99F3-2419C903C6D0}" type="datetime1">
              <a:rPr lang="en-GB" smtClean="0"/>
              <a:t>07/07/2022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39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4976-D0F0-4CBE-AC66-43EB7632E6CE}" type="datetime1">
              <a:rPr lang="en-GB" smtClean="0"/>
              <a:t>07/07/2022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6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64E9-6628-44E0-9812-4A7D096FE556}" type="datetime1">
              <a:rPr lang="en-GB" smtClean="0"/>
              <a:t>07/07/2022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Andrea Pepe - matr. 0315903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5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C6A9E6-4737-40F4-BDF7-16F45B54A2C3}" type="datetime1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Andrea Pepe - matr. 0315903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19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E6E7-BC76-4247-89A8-AACF9F7A52F2}" type="datetime1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34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890" y="286604"/>
            <a:ext cx="10935855" cy="631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90" y="1283857"/>
            <a:ext cx="10935856" cy="45852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4A967235-3FFC-4E0D-8871-192108DDF2C6}" type="datetime1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81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narcloud.io/summary/overall?id=AndreaPepe_SyncopeDataMining" TargetMode="External"/><Relationship Id="rId2" Type="http://schemas.openxmlformats.org/officeDocument/2006/relationships/hyperlink" Target="https://github.com/AndreaPepe/MLfor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F33211-1F99-2593-FA70-892E1CDDD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>
                <a:solidFill>
                  <a:schemeClr val="tx1"/>
                </a:solidFill>
              </a:rPr>
              <a:t>Machine Learning for Software Engineering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D8BAB2-5632-A936-351B-149FAB54E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083" y="3890744"/>
            <a:ext cx="10058400" cy="1143000"/>
          </a:xfrm>
        </p:spPr>
        <p:txBody>
          <a:bodyPr/>
          <a:lstStyle/>
          <a:p>
            <a:pPr algn="l"/>
            <a:r>
              <a:rPr lang="en-GB"/>
              <a:t>Studio sull’accuratezza di modelli predittivi per la localizzazione di bug nel codice di ampie applicazioni open-source 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0E55B9-C171-C761-2CAB-E77B7633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A6A3286-9FDC-A982-6A82-CF12ED83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354A8066-0D56-4A71-9ECC-38EA2FB1D095}" type="slidenum">
              <a:rPr lang="en-GB" sz="1800" smtClean="0">
                <a:solidFill>
                  <a:schemeClr val="bg1"/>
                </a:solidFill>
              </a:rPr>
              <a:t>1</a:t>
            </a:fld>
            <a:endParaRPr lang="en-GB" sz="1800">
              <a:solidFill>
                <a:schemeClr val="bg1"/>
              </a:solidFill>
            </a:endParaRPr>
          </a:p>
        </p:txBody>
      </p:sp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EF66EEE-098A-BA3E-F6E2-4C1504658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327" y="475912"/>
            <a:ext cx="1399353" cy="93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0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Progettazione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valutazione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dei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classificatori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" y="1283857"/>
            <a:ext cx="10935856" cy="19116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Come </a:t>
            </a:r>
            <a:r>
              <a:rPr lang="en-GB" dirty="0" err="1">
                <a:solidFill>
                  <a:schemeClr val="tx1"/>
                </a:solidFill>
              </a:rPr>
              <a:t>accennato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precedenza</a:t>
            </a:r>
            <a:r>
              <a:rPr lang="en-GB" dirty="0">
                <a:solidFill>
                  <a:schemeClr val="tx1"/>
                </a:solidFill>
              </a:rPr>
              <a:t>, la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valutazione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utilizzata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stata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Walk Forward. </a:t>
            </a:r>
            <a:r>
              <a:rPr lang="en-GB" dirty="0">
                <a:solidFill>
                  <a:schemeClr val="tx1"/>
                </a:solidFill>
              </a:rPr>
              <a:t>Si </a:t>
            </a:r>
            <a:r>
              <a:rPr lang="en-GB" dirty="0" err="1">
                <a:solidFill>
                  <a:schemeClr val="tx1"/>
                </a:solidFill>
              </a:rPr>
              <a:t>tratta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tipo</a:t>
            </a:r>
            <a:r>
              <a:rPr lang="en-GB" dirty="0">
                <a:solidFill>
                  <a:schemeClr val="tx1"/>
                </a:solidFill>
              </a:rPr>
              <a:t> time-series, in cui </a:t>
            </a:r>
            <a:r>
              <a:rPr lang="en-GB" dirty="0" err="1">
                <a:solidFill>
                  <a:schemeClr val="tx1"/>
                </a:solidFill>
              </a:rPr>
              <a:t>l’ordine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temporale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è un </a:t>
            </a:r>
            <a:r>
              <a:rPr lang="en-GB" dirty="0" err="1">
                <a:solidFill>
                  <a:schemeClr val="tx1"/>
                </a:solidFill>
              </a:rPr>
              <a:t>requisito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fondamentale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Ad </a:t>
            </a:r>
            <a:r>
              <a:rPr lang="en-GB" dirty="0" err="1">
                <a:solidFill>
                  <a:schemeClr val="tx1"/>
                </a:solidFill>
              </a:rPr>
              <a:t>ogni</a:t>
            </a:r>
            <a:r>
              <a:rPr lang="en-GB" dirty="0">
                <a:solidFill>
                  <a:schemeClr val="tx1"/>
                </a:solidFill>
              </a:rPr>
              <a:t> run, </a:t>
            </a:r>
            <a:r>
              <a:rPr lang="en-GB" dirty="0" err="1">
                <a:solidFill>
                  <a:schemeClr val="tx1"/>
                </a:solidFill>
              </a:rPr>
              <a:t>tutte</a:t>
            </a:r>
            <a:r>
              <a:rPr lang="en-GB" dirty="0">
                <a:solidFill>
                  <a:schemeClr val="tx1"/>
                </a:solidFill>
              </a:rPr>
              <a:t> le releases di training set </a:t>
            </a:r>
            <a:r>
              <a:rPr lang="en-GB" b="1" dirty="0">
                <a:solidFill>
                  <a:schemeClr val="tx1"/>
                </a:solidFill>
              </a:rPr>
              <a:t>NON </a:t>
            </a:r>
            <a:r>
              <a:rPr lang="en-GB" dirty="0" err="1">
                <a:solidFill>
                  <a:schemeClr val="tx1"/>
                </a:solidFill>
              </a:rPr>
              <a:t>devono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essere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influenzate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informazioni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ottenibili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nelle</a:t>
            </a:r>
            <a:r>
              <a:rPr lang="en-GB" dirty="0">
                <a:solidFill>
                  <a:schemeClr val="tx1"/>
                </a:solidFill>
              </a:rPr>
              <a:t> releases successive: in </a:t>
            </a:r>
            <a:r>
              <a:rPr lang="en-GB" dirty="0" err="1">
                <a:solidFill>
                  <a:schemeClr val="tx1"/>
                </a:solidFill>
              </a:rPr>
              <a:t>altre</a:t>
            </a:r>
            <a:r>
              <a:rPr lang="en-GB" dirty="0">
                <a:solidFill>
                  <a:schemeClr val="tx1"/>
                </a:solidFill>
              </a:rPr>
              <a:t> parole, se il training set è </a:t>
            </a:r>
            <a:r>
              <a:rPr lang="en-GB" dirty="0" err="1">
                <a:solidFill>
                  <a:schemeClr val="tx1"/>
                </a:solidFill>
              </a:rPr>
              <a:t>composto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dalle</a:t>
            </a:r>
            <a:r>
              <a:rPr lang="en-GB" dirty="0">
                <a:solidFill>
                  <a:schemeClr val="tx1"/>
                </a:solidFill>
              </a:rPr>
              <a:t> releases </a:t>
            </a:r>
            <a:r>
              <a:rPr lang="en-GB" i="1" dirty="0">
                <a:solidFill>
                  <a:schemeClr val="tx1"/>
                </a:solidFill>
              </a:rPr>
              <a:t>1, 2, ..., n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allora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informazioni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ottenibili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dalla</a:t>
            </a:r>
            <a:r>
              <a:rPr lang="en-GB" dirty="0">
                <a:solidFill>
                  <a:schemeClr val="tx1"/>
                </a:solidFill>
              </a:rPr>
              <a:t> release </a:t>
            </a:r>
            <a:r>
              <a:rPr lang="en-GB" i="1" dirty="0">
                <a:solidFill>
                  <a:schemeClr val="tx1"/>
                </a:solidFill>
              </a:rPr>
              <a:t>n+1 </a:t>
            </a:r>
            <a:r>
              <a:rPr lang="en-GB" dirty="0">
                <a:solidFill>
                  <a:schemeClr val="tx1"/>
                </a:solidFill>
              </a:rPr>
              <a:t>in poi non </a:t>
            </a:r>
            <a:r>
              <a:rPr lang="en-GB" dirty="0" err="1">
                <a:solidFill>
                  <a:schemeClr val="tx1"/>
                </a:solidFill>
              </a:rPr>
              <a:t>devono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alcun</a:t>
            </a:r>
            <a:r>
              <a:rPr lang="en-GB" dirty="0">
                <a:solidFill>
                  <a:schemeClr val="tx1"/>
                </a:solidFill>
              </a:rPr>
              <a:t> modo </a:t>
            </a:r>
            <a:r>
              <a:rPr lang="en-GB" dirty="0" err="1">
                <a:solidFill>
                  <a:schemeClr val="tx1"/>
                </a:solidFill>
              </a:rPr>
              <a:t>influenzarlo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201168" lvl="1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10</a:t>
            </a:fld>
            <a:endParaRPr lang="en-GB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0A9E59AD-322F-4A79-E0B5-560399481CCF}"/>
              </a:ext>
            </a:extLst>
          </p:cNvPr>
          <p:cNvGrpSpPr/>
          <p:nvPr/>
        </p:nvGrpSpPr>
        <p:grpSpPr>
          <a:xfrm>
            <a:off x="3961947" y="3195520"/>
            <a:ext cx="3296091" cy="2702496"/>
            <a:chOff x="4108251" y="3336382"/>
            <a:chExt cx="3296091" cy="2702496"/>
          </a:xfrm>
        </p:grpSpPr>
        <p:graphicFrame>
          <p:nvGraphicFramePr>
            <p:cNvPr id="7" name="Tabella 7">
              <a:extLst>
                <a:ext uri="{FF2B5EF4-FFF2-40B4-BE49-F238E27FC236}">
                  <a16:creationId xmlns:a16="http://schemas.microsoft.com/office/drawing/2014/main" id="{86CDC8CF-B387-29A4-BB9E-028C33ED8D9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58895151"/>
                </p:ext>
              </p:extLst>
            </p:nvPr>
          </p:nvGraphicFramePr>
          <p:xfrm>
            <a:off x="4499226" y="3652138"/>
            <a:ext cx="2905116" cy="2386740"/>
          </p:xfrm>
          <a:graphic>
            <a:graphicData uri="http://schemas.openxmlformats.org/drawingml/2006/table">
              <a:tbl>
                <a:tblPr>
                  <a:tableStyleId>{073A0DAA-6AF3-43AB-8588-CEC1D06C72B9}</a:tableStyleId>
                </a:tblPr>
                <a:tblGrid>
                  <a:gridCol w="484186">
                    <a:extLst>
                      <a:ext uri="{9D8B030D-6E8A-4147-A177-3AD203B41FA5}">
                        <a16:colId xmlns:a16="http://schemas.microsoft.com/office/drawing/2014/main" val="3126933069"/>
                      </a:ext>
                    </a:extLst>
                  </a:gridCol>
                  <a:gridCol w="484186">
                    <a:extLst>
                      <a:ext uri="{9D8B030D-6E8A-4147-A177-3AD203B41FA5}">
                        <a16:colId xmlns:a16="http://schemas.microsoft.com/office/drawing/2014/main" val="3281857872"/>
                      </a:ext>
                    </a:extLst>
                  </a:gridCol>
                  <a:gridCol w="484186">
                    <a:extLst>
                      <a:ext uri="{9D8B030D-6E8A-4147-A177-3AD203B41FA5}">
                        <a16:colId xmlns:a16="http://schemas.microsoft.com/office/drawing/2014/main" val="4169319409"/>
                      </a:ext>
                    </a:extLst>
                  </a:gridCol>
                  <a:gridCol w="484186">
                    <a:extLst>
                      <a:ext uri="{9D8B030D-6E8A-4147-A177-3AD203B41FA5}">
                        <a16:colId xmlns:a16="http://schemas.microsoft.com/office/drawing/2014/main" val="87393853"/>
                      </a:ext>
                    </a:extLst>
                  </a:gridCol>
                  <a:gridCol w="484186">
                    <a:extLst>
                      <a:ext uri="{9D8B030D-6E8A-4147-A177-3AD203B41FA5}">
                        <a16:colId xmlns:a16="http://schemas.microsoft.com/office/drawing/2014/main" val="3702867249"/>
                      </a:ext>
                    </a:extLst>
                  </a:gridCol>
                  <a:gridCol w="484186">
                    <a:extLst>
                      <a:ext uri="{9D8B030D-6E8A-4147-A177-3AD203B41FA5}">
                        <a16:colId xmlns:a16="http://schemas.microsoft.com/office/drawing/2014/main" val="1630929174"/>
                      </a:ext>
                    </a:extLst>
                  </a:gridCol>
                </a:tblGrid>
                <a:tr h="397790"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4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5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33440938"/>
                    </a:ext>
                  </a:extLst>
                </a:tr>
                <a:tr h="397790"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2000" b="1" dirty="0">
                            <a:solidFill>
                              <a:schemeClr val="tx1"/>
                            </a:solidFill>
                          </a:rPr>
                          <a:t>X</a:t>
                        </a:r>
                        <a:endParaRPr lang="it-IT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992882757"/>
                    </a:ext>
                  </a:extLst>
                </a:tr>
                <a:tr h="397790"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936271143"/>
                    </a:ext>
                  </a:extLst>
                </a:tr>
                <a:tr h="397790"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815170901"/>
                    </a:ext>
                  </a:extLst>
                </a:tr>
                <a:tr h="397790"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4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54227089"/>
                    </a:ext>
                  </a:extLst>
                </a:tr>
                <a:tr h="397790"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5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206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85178793"/>
                    </a:ext>
                  </a:extLst>
                </a:tr>
              </a:tbl>
            </a:graphicData>
          </a:graphic>
        </p:graphicFrame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2B20FD5D-80E4-B883-9269-8B9FECF54DA8}"/>
                </a:ext>
              </a:extLst>
            </p:cNvPr>
            <p:cNvSpPr txBox="1">
              <a:spLocks/>
            </p:cNvSpPr>
            <p:nvPr/>
          </p:nvSpPr>
          <p:spPr>
            <a:xfrm>
              <a:off x="5164049" y="3336382"/>
              <a:ext cx="1992553" cy="286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/>
                <a:t>RELEASE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499BD81A-BD81-7B4E-3C4E-A9DE7C9F2325}"/>
                </a:ext>
              </a:extLst>
            </p:cNvPr>
            <p:cNvSpPr txBox="1">
              <a:spLocks/>
            </p:cNvSpPr>
            <p:nvPr/>
          </p:nvSpPr>
          <p:spPr>
            <a:xfrm>
              <a:off x="4108251" y="4288219"/>
              <a:ext cx="379477" cy="152856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it-IT" b="1" dirty="0"/>
                <a:t>RUN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80BC7B14-A855-A585-A273-A117ECBB69E0}"/>
              </a:ext>
            </a:extLst>
          </p:cNvPr>
          <p:cNvGrpSpPr/>
          <p:nvPr/>
        </p:nvGrpSpPr>
        <p:grpSpPr>
          <a:xfrm>
            <a:off x="9255644" y="3421689"/>
            <a:ext cx="2262101" cy="1345565"/>
            <a:chOff x="8622549" y="3750707"/>
            <a:chExt cx="2262101" cy="1480386"/>
          </a:xfrm>
        </p:grpSpPr>
        <p:graphicFrame>
          <p:nvGraphicFramePr>
            <p:cNvPr id="12" name="Tabella 11">
              <a:extLst>
                <a:ext uri="{FF2B5EF4-FFF2-40B4-BE49-F238E27FC236}">
                  <a16:creationId xmlns:a16="http://schemas.microsoft.com/office/drawing/2014/main" id="{E3E71CDF-E0CB-E15C-F3D6-BBC0653FB2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94521209"/>
                </p:ext>
              </p:extLst>
            </p:nvPr>
          </p:nvGraphicFramePr>
          <p:xfrm>
            <a:off x="8915400" y="4200526"/>
            <a:ext cx="485775" cy="408696"/>
          </p:xfrm>
          <a:graphic>
            <a:graphicData uri="http://schemas.openxmlformats.org/drawingml/2006/table">
              <a:tbl>
                <a:tblPr/>
                <a:tblGrid>
                  <a:gridCol w="485775">
                    <a:extLst>
                      <a:ext uri="{9D8B030D-6E8A-4147-A177-3AD203B41FA5}">
                        <a16:colId xmlns:a16="http://schemas.microsoft.com/office/drawing/2014/main" val="1428950694"/>
                      </a:ext>
                    </a:extLst>
                  </a:gridCol>
                </a:tblGrid>
                <a:tr h="371475"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mpd="sng">
                        <a:solidFill>
                          <a:schemeClr val="tx1"/>
                        </a:solidFill>
                        <a:prstDash val="solid"/>
                      </a:lnR>
                      <a:lnT w="12700" cmpd="sng">
                        <a:solidFill>
                          <a:schemeClr val="tx1"/>
                        </a:solidFill>
                        <a:prstDash val="solid"/>
                      </a:lnT>
                      <a:lnB w="12700" cmpd="sng">
                        <a:solidFill>
                          <a:schemeClr val="tx1"/>
                        </a:solidFill>
                        <a:prstDash val="solid"/>
                      </a:lnB>
                      <a:solidFill>
                        <a:srgbClr val="C00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558566035"/>
                    </a:ext>
                  </a:extLst>
                </a:tr>
              </a:tbl>
            </a:graphicData>
          </a:graphic>
        </p:graphicFrame>
        <p:graphicFrame>
          <p:nvGraphicFramePr>
            <p:cNvPr id="13" name="Tabella 12">
              <a:extLst>
                <a:ext uri="{FF2B5EF4-FFF2-40B4-BE49-F238E27FC236}">
                  <a16:creationId xmlns:a16="http://schemas.microsoft.com/office/drawing/2014/main" id="{43AFFBA0-3DB7-0354-0248-B54CC02E107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1811329"/>
                </p:ext>
              </p:extLst>
            </p:nvPr>
          </p:nvGraphicFramePr>
          <p:xfrm>
            <a:off x="8915399" y="4822397"/>
            <a:ext cx="485775" cy="408696"/>
          </p:xfrm>
          <a:graphic>
            <a:graphicData uri="http://schemas.openxmlformats.org/drawingml/2006/table">
              <a:tbl>
                <a:tblPr/>
                <a:tblGrid>
                  <a:gridCol w="485775">
                    <a:extLst>
                      <a:ext uri="{9D8B030D-6E8A-4147-A177-3AD203B41FA5}">
                        <a16:colId xmlns:a16="http://schemas.microsoft.com/office/drawing/2014/main" val="1428950694"/>
                      </a:ext>
                    </a:extLst>
                  </a:gridCol>
                </a:tblGrid>
                <a:tr h="371475"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mpd="sng">
                        <a:solidFill>
                          <a:schemeClr val="tx1"/>
                        </a:solidFill>
                        <a:prstDash val="solid"/>
                      </a:lnR>
                      <a:lnT w="12700" cmpd="sng">
                        <a:solidFill>
                          <a:schemeClr val="tx1"/>
                        </a:solidFill>
                        <a:prstDash val="solid"/>
                      </a:lnT>
                      <a:lnB w="12700" cmpd="sng">
                        <a:solidFill>
                          <a:schemeClr val="tx1"/>
                        </a:solidFill>
                        <a:prstDash val="solid"/>
                      </a:lnB>
                      <a:solidFill>
                        <a:srgbClr val="00206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558566035"/>
                    </a:ext>
                  </a:extLst>
                </a:tr>
              </a:tbl>
            </a:graphicData>
          </a:graphic>
        </p:graphicFrame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0B1748A7-7457-CA68-05C5-1A3D5E23D3B6}"/>
                </a:ext>
              </a:extLst>
            </p:cNvPr>
            <p:cNvSpPr txBox="1">
              <a:spLocks/>
            </p:cNvSpPr>
            <p:nvPr/>
          </p:nvSpPr>
          <p:spPr>
            <a:xfrm>
              <a:off x="8622549" y="3750707"/>
              <a:ext cx="2038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Legenda: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0A0BD70B-3326-70DD-10BE-06AFA463DEF5}"/>
                </a:ext>
              </a:extLst>
            </p:cNvPr>
            <p:cNvSpPr txBox="1">
              <a:spLocks/>
            </p:cNvSpPr>
            <p:nvPr/>
          </p:nvSpPr>
          <p:spPr>
            <a:xfrm>
              <a:off x="9572625" y="4202668"/>
              <a:ext cx="131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Training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1933635D-7B73-8491-58F5-BE2AC07F1250}"/>
                </a:ext>
              </a:extLst>
            </p:cNvPr>
            <p:cNvSpPr txBox="1">
              <a:spLocks/>
            </p:cNvSpPr>
            <p:nvPr/>
          </p:nvSpPr>
          <p:spPr>
            <a:xfrm>
              <a:off x="9572624" y="4822395"/>
              <a:ext cx="131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2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Progettazione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tecniche</a:t>
            </a:r>
            <a:r>
              <a:rPr lang="en-GB" sz="2800" dirty="0">
                <a:solidFill>
                  <a:schemeClr val="tx1"/>
                </a:solidFill>
              </a:rPr>
              <a:t> considerate per </a:t>
            </a:r>
            <a:r>
              <a:rPr lang="en-GB" sz="2800" dirty="0" err="1">
                <a:solidFill>
                  <a:schemeClr val="tx1"/>
                </a:solidFill>
              </a:rPr>
              <a:t>i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classificatori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Ottenuti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dataset e </a:t>
            </a:r>
            <a:r>
              <a:rPr lang="en-GB" dirty="0" err="1">
                <a:solidFill>
                  <a:schemeClr val="tx1"/>
                </a:solidFill>
              </a:rPr>
              <a:t>stabilita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valutazione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Random Forest, Naive Bayes </a:t>
            </a:r>
            <a:r>
              <a:rPr lang="en-GB" dirty="0">
                <a:solidFill>
                  <a:schemeClr val="tx1"/>
                </a:solidFill>
              </a:rPr>
              <a:t>e </a:t>
            </a:r>
            <a:r>
              <a:rPr lang="en-GB" i="1" dirty="0">
                <a:solidFill>
                  <a:schemeClr val="tx1"/>
                </a:solidFill>
              </a:rPr>
              <a:t>IBK,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proceduto</a:t>
            </a:r>
            <a:r>
              <a:rPr lang="en-GB" dirty="0">
                <a:solidFill>
                  <a:schemeClr val="tx1"/>
                </a:solidFill>
              </a:rPr>
              <a:t> con la </a:t>
            </a:r>
            <a:r>
              <a:rPr lang="en-GB" dirty="0" err="1">
                <a:solidFill>
                  <a:schemeClr val="tx1"/>
                </a:solidFill>
              </a:rPr>
              <a:t>loro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valutazione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In </a:t>
            </a:r>
            <a:r>
              <a:rPr lang="en-GB" dirty="0" err="1">
                <a:solidFill>
                  <a:schemeClr val="tx1"/>
                </a:solidFill>
              </a:rPr>
              <a:t>particolare</a:t>
            </a:r>
            <a:r>
              <a:rPr lang="en-GB" dirty="0">
                <a:solidFill>
                  <a:schemeClr val="tx1"/>
                </a:solidFill>
              </a:rPr>
              <a:t>, è </a:t>
            </a:r>
            <a:r>
              <a:rPr lang="en-GB" dirty="0" err="1">
                <a:solidFill>
                  <a:schemeClr val="tx1"/>
                </a:solidFill>
              </a:rPr>
              <a:t>stata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osservata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l’accuratezza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diversi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mantenendo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fisse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tecniche</a:t>
            </a:r>
            <a:r>
              <a:rPr lang="en-GB" dirty="0">
                <a:solidFill>
                  <a:schemeClr val="tx1"/>
                </a:solidFill>
              </a:rPr>
              <a:t> di feature selection e sampling. </a:t>
            </a:r>
            <a:r>
              <a:rPr lang="en-GB" dirty="0" err="1">
                <a:solidFill>
                  <a:schemeClr val="tx1"/>
                </a:solidFill>
              </a:rPr>
              <a:t>Invece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state considerate le </a:t>
            </a:r>
            <a:r>
              <a:rPr lang="en-GB" b="1" dirty="0">
                <a:solidFill>
                  <a:schemeClr val="tx1"/>
                </a:solidFill>
              </a:rPr>
              <a:t>diverse </a:t>
            </a:r>
            <a:r>
              <a:rPr lang="en-GB" b="1" dirty="0" err="1">
                <a:solidFill>
                  <a:schemeClr val="tx1"/>
                </a:solidFill>
              </a:rPr>
              <a:t>varianti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della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tecnica</a:t>
            </a:r>
            <a:r>
              <a:rPr lang="en-GB" b="1" dirty="0">
                <a:solidFill>
                  <a:schemeClr val="tx1"/>
                </a:solidFill>
              </a:rPr>
              <a:t> di cost sensitivity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Feature selection</a:t>
            </a:r>
            <a:r>
              <a:rPr lang="en-GB" dirty="0">
                <a:solidFill>
                  <a:schemeClr val="tx1"/>
                </a:solidFill>
              </a:rPr>
              <a:t>: è </a:t>
            </a:r>
            <a:r>
              <a:rPr lang="en-GB" dirty="0" err="1">
                <a:solidFill>
                  <a:schemeClr val="tx1"/>
                </a:solidFill>
              </a:rPr>
              <a:t>stato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applicato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l’algoritmo</a:t>
            </a:r>
            <a:r>
              <a:rPr lang="en-GB" dirty="0">
                <a:solidFill>
                  <a:schemeClr val="tx1"/>
                </a:solidFill>
              </a:rPr>
              <a:t> greedy </a:t>
            </a:r>
            <a:r>
              <a:rPr lang="en-GB" b="1" i="1" dirty="0">
                <a:solidFill>
                  <a:schemeClr val="tx1"/>
                </a:solidFill>
              </a:rPr>
              <a:t>Backward Search</a:t>
            </a:r>
            <a:r>
              <a:rPr lang="en-GB" i="1" dirty="0">
                <a:solidFill>
                  <a:schemeClr val="tx1"/>
                </a:solidFill>
              </a:rPr>
              <a:t>,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poiché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numero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metriche</a:t>
            </a:r>
            <a:r>
              <a:rPr lang="en-GB" dirty="0">
                <a:solidFill>
                  <a:schemeClr val="tx1"/>
                </a:solidFill>
              </a:rPr>
              <a:t> considerate </a:t>
            </a:r>
            <a:r>
              <a:rPr lang="en-GB" dirty="0" err="1">
                <a:solidFill>
                  <a:schemeClr val="tx1"/>
                </a:solidFill>
              </a:rPr>
              <a:t>nel</a:t>
            </a:r>
            <a:r>
              <a:rPr lang="en-GB" dirty="0">
                <a:solidFill>
                  <a:schemeClr val="tx1"/>
                </a:solidFill>
              </a:rPr>
              <a:t> dataset non è </a:t>
            </a:r>
            <a:r>
              <a:rPr lang="en-GB" dirty="0" err="1">
                <a:solidFill>
                  <a:schemeClr val="tx1"/>
                </a:solidFill>
              </a:rPr>
              <a:t>così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elevato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causare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severo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degrado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prestazioni</a:t>
            </a:r>
            <a:r>
              <a:rPr lang="en-GB" dirty="0">
                <a:solidFill>
                  <a:schemeClr val="tx1"/>
                </a:solidFill>
              </a:rPr>
              <a:t> rispetto a </a:t>
            </a:r>
            <a:r>
              <a:rPr lang="en-GB" i="1" dirty="0">
                <a:solidFill>
                  <a:schemeClr val="tx1"/>
                </a:solidFill>
              </a:rPr>
              <a:t>Forward Search. </a:t>
            </a:r>
            <a:r>
              <a:rPr lang="en-GB" dirty="0" err="1">
                <a:solidFill>
                  <a:schemeClr val="tx1"/>
                </a:solidFill>
              </a:rPr>
              <a:t>Inoltre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l’obiettivo</a:t>
            </a:r>
            <a:r>
              <a:rPr lang="en-GB" dirty="0">
                <a:solidFill>
                  <a:schemeClr val="tx1"/>
                </a:solidFill>
              </a:rPr>
              <a:t> era </a:t>
            </a:r>
            <a:r>
              <a:rPr lang="en-GB" dirty="0" err="1">
                <a:solidFill>
                  <a:schemeClr val="tx1"/>
                </a:solidFill>
              </a:rPr>
              <a:t>quello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eliminare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metriche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superflue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piuttosto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restringere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possibile</a:t>
            </a:r>
            <a:r>
              <a:rPr lang="en-GB" dirty="0">
                <a:solidFill>
                  <a:schemeClr val="tx1"/>
                </a:solidFill>
              </a:rPr>
              <a:t> il pool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metriche</a:t>
            </a:r>
            <a:r>
              <a:rPr lang="en-GB" dirty="0">
                <a:solidFill>
                  <a:schemeClr val="tx1"/>
                </a:solidFill>
              </a:rPr>
              <a:t> considerate.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Sampling</a:t>
            </a:r>
            <a:r>
              <a:rPr lang="en-GB" dirty="0">
                <a:solidFill>
                  <a:schemeClr val="tx1"/>
                </a:solidFill>
              </a:rPr>
              <a:t>: per </a:t>
            </a:r>
            <a:r>
              <a:rPr lang="en-GB" dirty="0" err="1">
                <a:solidFill>
                  <a:schemeClr val="tx1"/>
                </a:solidFill>
              </a:rPr>
              <a:t>BookKeeper</a:t>
            </a:r>
            <a:r>
              <a:rPr lang="en-GB" dirty="0">
                <a:solidFill>
                  <a:schemeClr val="tx1"/>
                </a:solidFill>
              </a:rPr>
              <a:t>, le </a:t>
            </a:r>
            <a:r>
              <a:rPr lang="en-GB" dirty="0" err="1">
                <a:solidFill>
                  <a:schemeClr val="tx1"/>
                </a:solidFill>
              </a:rPr>
              <a:t>istanze</a:t>
            </a:r>
            <a:r>
              <a:rPr lang="en-GB" dirty="0">
                <a:solidFill>
                  <a:schemeClr val="tx1"/>
                </a:solidFill>
              </a:rPr>
              <a:t> buggy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risultate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essere</a:t>
            </a:r>
            <a:r>
              <a:rPr lang="en-GB" dirty="0">
                <a:solidFill>
                  <a:schemeClr val="tx1"/>
                </a:solidFill>
              </a:rPr>
              <a:t> il 12.98%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totali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mentre</a:t>
            </a:r>
            <a:r>
              <a:rPr lang="en-GB" dirty="0">
                <a:solidFill>
                  <a:schemeClr val="tx1"/>
                </a:solidFill>
              </a:rPr>
              <a:t>, per Syncope, </a:t>
            </a:r>
            <a:r>
              <a:rPr lang="en-GB" dirty="0" err="1">
                <a:solidFill>
                  <a:schemeClr val="tx1"/>
                </a:solidFill>
              </a:rPr>
              <a:t>esse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ammontano</a:t>
            </a:r>
            <a:r>
              <a:rPr lang="en-GB" dirty="0">
                <a:solidFill>
                  <a:schemeClr val="tx1"/>
                </a:solidFill>
              </a:rPr>
              <a:t> al 16.03% del </a:t>
            </a:r>
            <a:r>
              <a:rPr lang="en-GB" dirty="0" err="1">
                <a:solidFill>
                  <a:schemeClr val="tx1"/>
                </a:solidFill>
              </a:rPr>
              <a:t>totale</a:t>
            </a:r>
            <a:r>
              <a:rPr lang="en-GB" dirty="0">
                <a:solidFill>
                  <a:schemeClr val="tx1"/>
                </a:solidFill>
              </a:rPr>
              <a:t>. Si è </a:t>
            </a:r>
            <a:r>
              <a:rPr lang="en-GB" dirty="0" err="1">
                <a:solidFill>
                  <a:schemeClr val="tx1"/>
                </a:solidFill>
              </a:rPr>
              <a:t>scelto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applicare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i="1" dirty="0" err="1">
                <a:solidFill>
                  <a:schemeClr val="tx1"/>
                </a:solidFill>
              </a:rPr>
              <a:t>Undersampling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dirty="0" err="1">
                <a:solidFill>
                  <a:schemeClr val="tx1"/>
                </a:solidFill>
              </a:rPr>
              <a:t>bilanciare</a:t>
            </a:r>
            <a:r>
              <a:rPr lang="en-GB" dirty="0">
                <a:solidFill>
                  <a:schemeClr val="tx1"/>
                </a:solidFill>
              </a:rPr>
              <a:t> il dataset.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Cost sensitivity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scenari</a:t>
            </a:r>
            <a:r>
              <a:rPr lang="en-GB" dirty="0">
                <a:solidFill>
                  <a:schemeClr val="tx1"/>
                </a:solidFill>
              </a:rPr>
              <a:t> → </a:t>
            </a:r>
            <a:r>
              <a:rPr lang="en-GB" i="1" dirty="0">
                <a:solidFill>
                  <a:schemeClr val="tx1"/>
                </a:solidFill>
              </a:rPr>
              <a:t>No Cost Sensitivity, Sensitive Threshold, Sensitive Learning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11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71994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>
                <a:solidFill>
                  <a:schemeClr val="tx1"/>
                </a:solidFill>
              </a:rPr>
            </a:br>
            <a:r>
              <a:rPr lang="en-GB" sz="4400" dirty="0" err="1">
                <a:solidFill>
                  <a:schemeClr val="tx1"/>
                </a:solidFill>
              </a:rPr>
              <a:t>Progettazione</a:t>
            </a:r>
            <a:r>
              <a:rPr lang="en-GB" sz="4400" dirty="0">
                <a:solidFill>
                  <a:schemeClr val="tx1"/>
                </a:solidFill>
              </a:rPr>
              <a:t>: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varianti</a:t>
            </a:r>
            <a:r>
              <a:rPr lang="en-GB" sz="2800" dirty="0">
                <a:solidFill>
                  <a:schemeClr val="tx1"/>
                </a:solidFill>
              </a:rPr>
              <a:t> di Cost Sensitivity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E8FA3ED-6BA8-BFDD-78F6-890E095E6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890" y="1283858"/>
                <a:ext cx="10935856" cy="3335768"/>
              </a:xfrm>
            </p:spPr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Se non </a:t>
                </a:r>
                <a:r>
                  <a:rPr lang="en-GB" dirty="0" err="1">
                    <a:solidFill>
                      <a:schemeClr val="tx1"/>
                    </a:solidFill>
                  </a:rPr>
                  <a:t>viene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applicata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b="1" dirty="0" err="1">
                    <a:solidFill>
                      <a:schemeClr val="tx1"/>
                    </a:solidFill>
                  </a:rPr>
                  <a:t>nessuna</a:t>
                </a:r>
                <a:r>
                  <a:rPr lang="en-GB" b="1" dirty="0">
                    <a:solidFill>
                      <a:schemeClr val="tx1"/>
                    </a:solidFill>
                  </a:rPr>
                  <a:t> </a:t>
                </a:r>
                <a:r>
                  <a:rPr lang="en-GB" b="1" dirty="0" err="1">
                    <a:solidFill>
                      <a:schemeClr val="tx1"/>
                    </a:solidFill>
                  </a:rPr>
                  <a:t>tecnica</a:t>
                </a:r>
                <a:r>
                  <a:rPr lang="en-GB" b="1" dirty="0">
                    <a:solidFill>
                      <a:schemeClr val="tx1"/>
                    </a:solidFill>
                  </a:rPr>
                  <a:t> di Cost Sensitivity</a:t>
                </a:r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:r>
                  <a:rPr lang="en-GB" dirty="0" err="1">
                    <a:solidFill>
                      <a:schemeClr val="tx1"/>
                    </a:solidFill>
                  </a:rPr>
                  <a:t>una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previsione</a:t>
                </a:r>
                <a:r>
                  <a:rPr lang="en-GB" dirty="0">
                    <a:solidFill>
                      <a:schemeClr val="tx1"/>
                    </a:solidFill>
                  </a:rPr>
                  <a:t> errata ha sempre lo </a:t>
                </a:r>
                <a:r>
                  <a:rPr lang="en-GB" dirty="0" err="1">
                    <a:solidFill>
                      <a:schemeClr val="tx1"/>
                    </a:solidFill>
                  </a:rPr>
                  <a:t>stesso</a:t>
                </a:r>
                <a:r>
                  <a:rPr lang="en-GB" dirty="0">
                    <a:solidFill>
                      <a:schemeClr val="tx1"/>
                    </a:solidFill>
                  </a:rPr>
                  <a:t> peso, a </a:t>
                </a:r>
                <a:r>
                  <a:rPr lang="en-GB" dirty="0" err="1">
                    <a:solidFill>
                      <a:schemeClr val="tx1"/>
                    </a:solidFill>
                  </a:rPr>
                  <a:t>prescindere</a:t>
                </a:r>
                <a:r>
                  <a:rPr lang="en-GB" dirty="0">
                    <a:solidFill>
                      <a:schemeClr val="tx1"/>
                    </a:solidFill>
                  </a:rPr>
                  <a:t> se </a:t>
                </a:r>
                <a:r>
                  <a:rPr lang="en-GB" dirty="0" err="1">
                    <a:solidFill>
                      <a:schemeClr val="tx1"/>
                    </a:solidFill>
                  </a:rPr>
                  <a:t>si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sia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ottenuto</a:t>
                </a:r>
                <a:r>
                  <a:rPr lang="en-GB" dirty="0">
                    <a:solidFill>
                      <a:schemeClr val="tx1"/>
                    </a:solidFill>
                  </a:rPr>
                  <a:t> un </a:t>
                </a:r>
                <a:r>
                  <a:rPr lang="en-GB" dirty="0" err="1">
                    <a:solidFill>
                      <a:schemeClr val="tx1"/>
                    </a:solidFill>
                  </a:rPr>
                  <a:t>falso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positivo</a:t>
                </a:r>
                <a:r>
                  <a:rPr lang="en-GB" dirty="0">
                    <a:solidFill>
                      <a:schemeClr val="tx1"/>
                    </a:solidFill>
                  </a:rPr>
                  <a:t> (FP) o un </a:t>
                </a:r>
                <a:r>
                  <a:rPr lang="en-GB" dirty="0" err="1">
                    <a:solidFill>
                      <a:schemeClr val="tx1"/>
                    </a:solidFill>
                  </a:rPr>
                  <a:t>falso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negativo</a:t>
                </a:r>
                <a:r>
                  <a:rPr lang="en-GB" dirty="0">
                    <a:solidFill>
                      <a:schemeClr val="tx1"/>
                    </a:solidFill>
                  </a:rPr>
                  <a:t> (FN).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Con </a:t>
                </a:r>
                <a:r>
                  <a:rPr lang="en-GB" b="1" dirty="0">
                    <a:solidFill>
                      <a:schemeClr val="tx1"/>
                    </a:solidFill>
                  </a:rPr>
                  <a:t>Sensitive Threshold</a:t>
                </a:r>
                <a:r>
                  <a:rPr lang="en-GB" i="1" dirty="0">
                    <a:solidFill>
                      <a:schemeClr val="tx1"/>
                    </a:solidFill>
                  </a:rPr>
                  <a:t>, </a:t>
                </a:r>
                <a:r>
                  <a:rPr lang="en-GB" dirty="0" err="1">
                    <a:solidFill>
                      <a:schemeClr val="tx1"/>
                    </a:solidFill>
                  </a:rPr>
                  <a:t>si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usa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una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matrice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dei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costi</a:t>
                </a:r>
                <a:r>
                  <a:rPr lang="en-GB" dirty="0">
                    <a:solidFill>
                      <a:schemeClr val="tx1"/>
                    </a:solidFill>
                  </a:rPr>
                  <a:t> per </a:t>
                </a:r>
                <a:r>
                  <a:rPr lang="en-GB" dirty="0" err="1">
                    <a:solidFill>
                      <a:schemeClr val="tx1"/>
                    </a:solidFill>
                  </a:rPr>
                  <a:t>ricalcolare</a:t>
                </a:r>
                <a:r>
                  <a:rPr lang="en-GB" dirty="0">
                    <a:solidFill>
                      <a:schemeClr val="tx1"/>
                    </a:solidFill>
                  </a:rPr>
                  <a:t> la probability threshold </a:t>
                </a:r>
                <a:r>
                  <a:rPr lang="en-GB" dirty="0" err="1">
                    <a:solidFill>
                      <a:schemeClr val="tx1"/>
                    </a:solidFill>
                  </a:rPr>
                  <a:t>usata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dai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classificatori</a:t>
                </a:r>
                <a:r>
                  <a:rPr lang="en-GB" dirty="0">
                    <a:solidFill>
                      <a:schemeClr val="tx1"/>
                    </a:solidFill>
                  </a:rPr>
                  <a:t>; tale </a:t>
                </a:r>
                <a:r>
                  <a:rPr lang="en-GB" dirty="0" err="1">
                    <a:solidFill>
                      <a:schemeClr val="tx1"/>
                    </a:solidFill>
                  </a:rPr>
                  <a:t>valore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viene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usato</a:t>
                </a:r>
                <a:r>
                  <a:rPr lang="en-GB" dirty="0">
                    <a:solidFill>
                      <a:schemeClr val="tx1"/>
                    </a:solidFill>
                  </a:rPr>
                  <a:t> per </a:t>
                </a:r>
                <a:r>
                  <a:rPr lang="en-GB" dirty="0" err="1">
                    <a:solidFill>
                      <a:schemeClr val="tx1"/>
                    </a:solidFill>
                  </a:rPr>
                  <a:t>definire</a:t>
                </a:r>
                <a:r>
                  <a:rPr lang="en-GB" dirty="0">
                    <a:solidFill>
                      <a:schemeClr val="tx1"/>
                    </a:solidFill>
                  </a:rPr>
                  <a:t> quale </a:t>
                </a:r>
                <a:r>
                  <a:rPr lang="en-GB" dirty="0" err="1">
                    <a:solidFill>
                      <a:schemeClr val="tx1"/>
                    </a:solidFill>
                  </a:rPr>
                  <a:t>dei</a:t>
                </a:r>
                <a:r>
                  <a:rPr lang="en-GB" dirty="0">
                    <a:solidFill>
                      <a:schemeClr val="tx1"/>
                    </a:solidFill>
                  </a:rPr>
                  <a:t> due </a:t>
                </a:r>
                <a:r>
                  <a:rPr lang="en-GB" dirty="0" err="1">
                    <a:solidFill>
                      <a:schemeClr val="tx1"/>
                    </a:solidFill>
                  </a:rPr>
                  <a:t>esiti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predirre</a:t>
                </a:r>
                <a:r>
                  <a:rPr lang="en-GB" dirty="0">
                    <a:solidFill>
                      <a:schemeClr val="tx1"/>
                    </a:solidFill>
                  </a:rPr>
                  <a:t> (buggy / non buggy).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Con </a:t>
                </a:r>
                <a:r>
                  <a:rPr lang="en-GB" b="1" dirty="0">
                    <a:solidFill>
                      <a:schemeClr val="tx1"/>
                    </a:solidFill>
                  </a:rPr>
                  <a:t>Sensitive Learning</a:t>
                </a:r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:r>
                  <a:rPr lang="en-GB" dirty="0" err="1">
                    <a:solidFill>
                      <a:schemeClr val="tx1"/>
                    </a:solidFill>
                  </a:rPr>
                  <a:t>si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usa</a:t>
                </a:r>
                <a:r>
                  <a:rPr lang="en-GB" dirty="0">
                    <a:solidFill>
                      <a:schemeClr val="tx1"/>
                    </a:solidFill>
                  </a:rPr>
                  <a:t> la </a:t>
                </a:r>
                <a:r>
                  <a:rPr lang="en-GB" dirty="0" err="1">
                    <a:solidFill>
                      <a:schemeClr val="tx1"/>
                    </a:solidFill>
                  </a:rPr>
                  <a:t>medesima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matrice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dei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costi</a:t>
                </a:r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it-IT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𝐂𝐅𝐍</m:t>
                    </m:r>
                    <m:r>
                      <a:rPr lang="it-IT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∙ </m:t>
                    </m:r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𝑪𝑭𝑷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) di </a:t>
                </a:r>
                <a:r>
                  <a:rPr lang="en-GB" i="1" dirty="0">
                    <a:solidFill>
                      <a:schemeClr val="tx1"/>
                    </a:solidFill>
                  </a:rPr>
                  <a:t>Sensitive Threshold</a:t>
                </a:r>
                <a:r>
                  <a:rPr lang="en-GB" dirty="0">
                    <a:solidFill>
                      <a:schemeClr val="tx1"/>
                    </a:solidFill>
                  </a:rPr>
                  <a:t>, ma, </a:t>
                </a:r>
                <a:r>
                  <a:rPr lang="en-GB" dirty="0" err="1">
                    <a:solidFill>
                      <a:schemeClr val="tx1"/>
                    </a:solidFill>
                  </a:rPr>
                  <a:t>anziché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cambiare</a:t>
                </a:r>
                <a:r>
                  <a:rPr lang="en-GB" dirty="0">
                    <a:solidFill>
                      <a:schemeClr val="tx1"/>
                    </a:solidFill>
                  </a:rPr>
                  <a:t> il </a:t>
                </a:r>
                <a:r>
                  <a:rPr lang="en-GB" dirty="0" err="1">
                    <a:solidFill>
                      <a:schemeClr val="tx1"/>
                    </a:solidFill>
                  </a:rPr>
                  <a:t>valore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della</a:t>
                </a:r>
                <a:r>
                  <a:rPr lang="en-GB" dirty="0">
                    <a:solidFill>
                      <a:schemeClr val="tx1"/>
                    </a:solidFill>
                  </a:rPr>
                  <a:t> probability threshold, </a:t>
                </a:r>
                <a:r>
                  <a:rPr lang="en-GB" dirty="0" err="1">
                    <a:solidFill>
                      <a:schemeClr val="tx1"/>
                    </a:solidFill>
                  </a:rPr>
                  <a:t>si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attua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internamente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una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sorta</a:t>
                </a:r>
                <a:r>
                  <a:rPr lang="en-GB" dirty="0">
                    <a:solidFill>
                      <a:schemeClr val="tx1"/>
                    </a:solidFill>
                  </a:rPr>
                  <a:t> di learning di un nuovo </a:t>
                </a:r>
                <a:r>
                  <a:rPr lang="en-GB" dirty="0" err="1">
                    <a:solidFill>
                      <a:schemeClr val="tx1"/>
                    </a:solidFill>
                  </a:rPr>
                  <a:t>classificatore</a:t>
                </a:r>
                <a:r>
                  <a:rPr lang="en-GB" dirty="0">
                    <a:solidFill>
                      <a:schemeClr val="tx1"/>
                    </a:solidFill>
                  </a:rPr>
                  <a:t>, con le </a:t>
                </a:r>
                <a:r>
                  <a:rPr lang="en-GB" dirty="0" err="1">
                    <a:solidFill>
                      <a:schemeClr val="tx1"/>
                    </a:solidFill>
                  </a:rPr>
                  <a:t>istanze</a:t>
                </a:r>
                <a:r>
                  <a:rPr lang="en-GB" dirty="0">
                    <a:solidFill>
                      <a:schemeClr val="tx1"/>
                    </a:solidFill>
                  </a:rPr>
                  <a:t> del dataset </a:t>
                </a:r>
                <a:r>
                  <a:rPr lang="en-GB" dirty="0" err="1">
                    <a:solidFill>
                      <a:schemeClr val="tx1"/>
                    </a:solidFill>
                  </a:rPr>
                  <a:t>riconsiderate</a:t>
                </a:r>
                <a:r>
                  <a:rPr lang="en-GB" dirty="0">
                    <a:solidFill>
                      <a:schemeClr val="tx1"/>
                    </a:solidFill>
                  </a:rPr>
                  <a:t> con il peso </a:t>
                </a:r>
                <a:r>
                  <a:rPr lang="en-GB" dirty="0" err="1">
                    <a:solidFill>
                      <a:schemeClr val="tx1"/>
                    </a:solidFill>
                  </a:rPr>
                  <a:t>opportuno</a:t>
                </a:r>
                <a:r>
                  <a:rPr lang="en-GB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Per </a:t>
                </a:r>
                <a:r>
                  <a:rPr lang="en-GB" dirty="0" err="1">
                    <a:solidFill>
                      <a:schemeClr val="tx1"/>
                    </a:solidFill>
                  </a:rPr>
                  <a:t>l’applicazione</a:t>
                </a:r>
                <a:r>
                  <a:rPr lang="en-GB" dirty="0">
                    <a:solidFill>
                      <a:schemeClr val="tx1"/>
                    </a:solidFill>
                  </a:rPr>
                  <a:t> di </a:t>
                </a:r>
                <a:r>
                  <a:rPr lang="en-GB" dirty="0" err="1">
                    <a:solidFill>
                      <a:schemeClr val="tx1"/>
                    </a:solidFill>
                  </a:rPr>
                  <a:t>tali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tecniche</a:t>
                </a:r>
                <a:r>
                  <a:rPr lang="en-GB" dirty="0">
                    <a:solidFill>
                      <a:schemeClr val="tx1"/>
                    </a:solidFill>
                  </a:rPr>
                  <a:t> e la </a:t>
                </a:r>
                <a:r>
                  <a:rPr lang="en-GB" dirty="0" err="1">
                    <a:solidFill>
                      <a:schemeClr val="tx1"/>
                    </a:solidFill>
                  </a:rPr>
                  <a:t>valutazione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dei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classificatori</a:t>
                </a:r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:r>
                  <a:rPr lang="en-GB" dirty="0" err="1">
                    <a:solidFill>
                      <a:schemeClr val="tx1"/>
                    </a:solidFill>
                  </a:rPr>
                  <a:t>sono</a:t>
                </a:r>
                <a:r>
                  <a:rPr lang="en-GB" dirty="0">
                    <a:solidFill>
                      <a:schemeClr val="tx1"/>
                    </a:solidFill>
                  </a:rPr>
                  <a:t> state </a:t>
                </a:r>
                <a:r>
                  <a:rPr lang="en-GB" dirty="0" err="1">
                    <a:solidFill>
                      <a:schemeClr val="tx1"/>
                    </a:solidFill>
                  </a:rPr>
                  <a:t>utilizzate</a:t>
                </a:r>
                <a:r>
                  <a:rPr lang="en-GB" dirty="0">
                    <a:solidFill>
                      <a:schemeClr val="tx1"/>
                    </a:solidFill>
                  </a:rPr>
                  <a:t> le </a:t>
                </a:r>
                <a:r>
                  <a:rPr lang="en-GB" i="1" dirty="0">
                    <a:solidFill>
                      <a:schemeClr val="tx1"/>
                    </a:solidFill>
                  </a:rPr>
                  <a:t>Weka API.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E8FA3ED-6BA8-BFDD-78F6-890E095E6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890" y="1283858"/>
                <a:ext cx="10935856" cy="3335768"/>
              </a:xfrm>
              <a:blipFill>
                <a:blip r:embed="rId2"/>
                <a:stretch>
                  <a:fillRect t="-1828" b="-9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12</a:t>
            </a:fld>
            <a:endParaRPr lang="en-GB" sz="180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035BCFD-0BDF-7D76-9574-75E958945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4" y="3940549"/>
            <a:ext cx="790575" cy="790575"/>
          </a:xfrm>
          <a:prstGeom prst="rect">
            <a:avLst/>
          </a:prstGeom>
        </p:spPr>
      </p:pic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4BC55652-F972-060C-7719-5A0D358B3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87883"/>
              </p:ext>
            </p:extLst>
          </p:nvPr>
        </p:nvGraphicFramePr>
        <p:xfrm>
          <a:off x="4741333" y="4842622"/>
          <a:ext cx="2709334" cy="731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976050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9322952"/>
                    </a:ext>
                  </a:extLst>
                </a:gridCol>
              </a:tblGrid>
              <a:tr h="24338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CTP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CFN =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587205"/>
                  </a:ext>
                </a:extLst>
              </a:tr>
              <a:tr h="24338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CFP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10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CTN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988383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14C43AE2-E4E7-3AC3-06C8-8854B40A14EC}"/>
              </a:ext>
            </a:extLst>
          </p:cNvPr>
          <p:cNvSpPr txBox="1"/>
          <p:nvPr/>
        </p:nvSpPr>
        <p:spPr>
          <a:xfrm>
            <a:off x="4295775" y="5646938"/>
            <a:ext cx="360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Matrice dei costi</a:t>
            </a:r>
          </a:p>
        </p:txBody>
      </p:sp>
    </p:spTree>
    <p:extLst>
      <p:ext uri="{BB962C8B-B14F-4D97-AF65-F5344CB8AC3E}">
        <p14:creationId xmlns:p14="http://schemas.microsoft.com/office/powerpoint/2010/main" val="206988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Nelle slides </a:t>
            </a:r>
            <a:r>
              <a:rPr lang="en-GB" dirty="0" err="1">
                <a:solidFill>
                  <a:schemeClr val="tx1"/>
                </a:solidFill>
              </a:rPr>
              <a:t>seguenti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verranno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mostrati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box plot </a:t>
            </a:r>
            <a:r>
              <a:rPr lang="en-GB" dirty="0" err="1">
                <a:solidFill>
                  <a:schemeClr val="tx1"/>
                </a:solidFill>
              </a:rPr>
              <a:t>raffiguranti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ottenuti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valutazione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per il </a:t>
            </a:r>
            <a:r>
              <a:rPr lang="en-GB" dirty="0" err="1">
                <a:solidFill>
                  <a:schemeClr val="tx1"/>
                </a:solidFill>
              </a:rPr>
              <a:t>progetto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 err="1">
                <a:solidFill>
                  <a:schemeClr val="tx1"/>
                </a:solidFill>
              </a:rPr>
              <a:t>BookKeeper</a:t>
            </a:r>
            <a:r>
              <a:rPr lang="en-GB" i="1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per il </a:t>
            </a:r>
            <a:r>
              <a:rPr lang="en-GB" dirty="0" err="1">
                <a:solidFill>
                  <a:schemeClr val="tx1"/>
                </a:solidFill>
              </a:rPr>
              <a:t>progetto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Syncope.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Il </a:t>
            </a:r>
            <a:r>
              <a:rPr lang="en-GB" dirty="0" err="1">
                <a:solidFill>
                  <a:schemeClr val="tx1"/>
                </a:solidFill>
              </a:rPr>
              <a:t>confronto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verrà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fatto</a:t>
            </a:r>
            <a:r>
              <a:rPr lang="en-GB" dirty="0">
                <a:solidFill>
                  <a:schemeClr val="tx1"/>
                </a:solidFill>
              </a:rPr>
              <a:t> sempre a </a:t>
            </a:r>
            <a:r>
              <a:rPr lang="en-GB" dirty="0" err="1">
                <a:solidFill>
                  <a:schemeClr val="tx1"/>
                </a:solidFill>
              </a:rPr>
              <a:t>parità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tecniche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utilizzate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Le </a:t>
            </a:r>
            <a:r>
              <a:rPr lang="en-GB" dirty="0" err="1">
                <a:solidFill>
                  <a:schemeClr val="tx1"/>
                </a:solidFill>
              </a:rPr>
              <a:t>metriche</a:t>
            </a:r>
            <a:r>
              <a:rPr lang="en-GB" dirty="0">
                <a:solidFill>
                  <a:schemeClr val="tx1"/>
                </a:solidFill>
              </a:rPr>
              <a:t> prese in </a:t>
            </a:r>
            <a:r>
              <a:rPr lang="en-GB" dirty="0" err="1">
                <a:solidFill>
                  <a:schemeClr val="tx1"/>
                </a:solidFill>
              </a:rPr>
              <a:t>considerazione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dirty="0" err="1">
                <a:solidFill>
                  <a:schemeClr val="tx1"/>
                </a:solidFill>
              </a:rPr>
              <a:t>valutare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tx1"/>
                </a:solidFill>
              </a:rPr>
              <a:t>Precision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tx1"/>
                </a:solidFill>
              </a:rPr>
              <a:t>Recall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tx1"/>
                </a:solidFill>
              </a:rPr>
              <a:t>AUC (Area Under ROC Curve)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tx1"/>
                </a:solidFill>
              </a:rPr>
              <a:t>Kappa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i="1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13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54391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BookKeeper</a:t>
            </a:r>
            <a:r>
              <a:rPr lang="en-GB" sz="2800" dirty="0">
                <a:solidFill>
                  <a:schemeClr val="tx1"/>
                </a:solidFill>
              </a:rPr>
              <a:t> – No Cost Sensitivity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14</a:t>
            </a:fld>
            <a:endParaRPr lang="en-GB" sz="1800"/>
          </a:p>
        </p:txBody>
      </p:sp>
      <p:pic>
        <p:nvPicPr>
          <p:cNvPr id="25" name="Segnaposto contenuto 24">
            <a:extLst>
              <a:ext uri="{FF2B5EF4-FFF2-40B4-BE49-F238E27FC236}">
                <a16:creationId xmlns:a16="http://schemas.microsoft.com/office/drawing/2014/main" id="{9F61FAFD-0AF0-6415-15C8-58B21A564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</p:spTree>
    <p:extLst>
      <p:ext uri="{BB962C8B-B14F-4D97-AF65-F5344CB8AC3E}">
        <p14:creationId xmlns:p14="http://schemas.microsoft.com/office/powerpoint/2010/main" val="328332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BookKeeper</a:t>
            </a:r>
            <a:r>
              <a:rPr lang="en-GB" sz="2800" dirty="0">
                <a:solidFill>
                  <a:schemeClr val="tx1"/>
                </a:solidFill>
              </a:rPr>
              <a:t> – Sensitive Threshold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15</a:t>
            </a:fld>
            <a:endParaRPr lang="en-GB" sz="180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99ED6CD4-01F7-ACF0-1F03-A29A4A057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</p:spTree>
    <p:extLst>
      <p:ext uri="{BB962C8B-B14F-4D97-AF65-F5344CB8AC3E}">
        <p14:creationId xmlns:p14="http://schemas.microsoft.com/office/powerpoint/2010/main" val="556794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BookKeeper</a:t>
            </a:r>
            <a:r>
              <a:rPr lang="en-GB" sz="2800" dirty="0">
                <a:solidFill>
                  <a:schemeClr val="tx1"/>
                </a:solidFill>
              </a:rPr>
              <a:t> – Sensitive Learning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16</a:t>
            </a:fld>
            <a:endParaRPr lang="en-GB" sz="180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AF5F0F53-CEC2-777D-2016-54A03F197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</p:spTree>
    <p:extLst>
      <p:ext uri="{BB962C8B-B14F-4D97-AF65-F5344CB8AC3E}">
        <p14:creationId xmlns:p14="http://schemas.microsoft.com/office/powerpoint/2010/main" val="4064010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BookKeeper</a:t>
            </a:r>
            <a:r>
              <a:rPr lang="en-GB" sz="2800" dirty="0">
                <a:solidFill>
                  <a:schemeClr val="tx1"/>
                </a:solidFill>
              </a:rPr>
              <a:t> - </a:t>
            </a:r>
            <a:r>
              <a:rPr lang="en-GB" sz="2800" dirty="0" err="1">
                <a:solidFill>
                  <a:schemeClr val="tx1"/>
                </a:solidFill>
              </a:rPr>
              <a:t>considerazioni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PREMESSA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BookKeeper</a:t>
            </a:r>
            <a:r>
              <a:rPr lang="en-GB" dirty="0">
                <a:solidFill>
                  <a:schemeClr val="tx1"/>
                </a:solidFill>
              </a:rPr>
              <a:t> ha poche releases, </a:t>
            </a:r>
            <a:r>
              <a:rPr lang="en-GB" dirty="0" err="1">
                <a:solidFill>
                  <a:schemeClr val="tx1"/>
                </a:solidFill>
              </a:rPr>
              <a:t>dunque</a:t>
            </a:r>
            <a:r>
              <a:rPr lang="en-GB" dirty="0">
                <a:solidFill>
                  <a:schemeClr val="tx1"/>
                </a:solidFill>
              </a:rPr>
              <a:t>, il </a:t>
            </a:r>
            <a:r>
              <a:rPr lang="en-GB" dirty="0" err="1">
                <a:solidFill>
                  <a:schemeClr val="tx1"/>
                </a:solidFill>
              </a:rPr>
              <a:t>processo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validazione</a:t>
            </a:r>
            <a:r>
              <a:rPr lang="en-GB" dirty="0">
                <a:solidFill>
                  <a:schemeClr val="tx1"/>
                </a:solidFill>
              </a:rPr>
              <a:t> con Walk Forward è </a:t>
            </a:r>
            <a:r>
              <a:rPr lang="en-GB" dirty="0" err="1">
                <a:solidFill>
                  <a:schemeClr val="tx1"/>
                </a:solidFill>
              </a:rPr>
              <a:t>risultato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nell’esecuzione</a:t>
            </a:r>
            <a:r>
              <a:rPr lang="en-GB" dirty="0">
                <a:solidFill>
                  <a:schemeClr val="tx1"/>
                </a:solidFill>
              </a:rPr>
              <a:t> di sole 5 run. Di </a:t>
            </a:r>
            <a:r>
              <a:rPr lang="en-GB" dirty="0" err="1">
                <a:solidFill>
                  <a:schemeClr val="tx1"/>
                </a:solidFill>
              </a:rPr>
              <a:t>conseguenza</a:t>
            </a:r>
            <a:r>
              <a:rPr lang="en-GB" dirty="0">
                <a:solidFill>
                  <a:schemeClr val="tx1"/>
                </a:solidFill>
              </a:rPr>
              <a:t>, le </a:t>
            </a:r>
            <a:r>
              <a:rPr lang="en-GB" dirty="0" err="1">
                <a:solidFill>
                  <a:schemeClr val="tx1"/>
                </a:solidFill>
              </a:rPr>
              <a:t>distribuzioni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rappresentate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dai</a:t>
            </a:r>
            <a:r>
              <a:rPr lang="en-GB" dirty="0">
                <a:solidFill>
                  <a:schemeClr val="tx1"/>
                </a:solidFill>
              </a:rPr>
              <a:t> box plot </a:t>
            </a:r>
            <a:r>
              <a:rPr lang="en-GB" dirty="0" err="1">
                <a:solidFill>
                  <a:schemeClr val="tx1"/>
                </a:solidFill>
              </a:rPr>
              <a:t>raffigurano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campione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dimensioni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limitate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composto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pochi</a:t>
            </a:r>
            <a:r>
              <a:rPr lang="en-GB" dirty="0">
                <a:solidFill>
                  <a:schemeClr val="tx1"/>
                </a:solidFill>
              </a:rPr>
              <a:t> sample points.</a:t>
            </a: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No Cost Sensitivity</a:t>
            </a:r>
            <a:r>
              <a:rPr lang="en-GB" i="1" dirty="0">
                <a:solidFill>
                  <a:schemeClr val="tx1"/>
                </a:solidFill>
              </a:rPr>
              <a:t>: </a:t>
            </a:r>
            <a:r>
              <a:rPr lang="en-GB" dirty="0">
                <a:solidFill>
                  <a:schemeClr val="tx1"/>
                </a:solidFill>
              </a:rPr>
              <a:t>tutti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hanno</a:t>
            </a:r>
            <a:r>
              <a:rPr lang="en-GB" dirty="0">
                <a:solidFill>
                  <a:schemeClr val="tx1"/>
                </a:solidFill>
              </a:rPr>
              <a:t> Recall </a:t>
            </a:r>
            <a:r>
              <a:rPr lang="en-GB" dirty="0" err="1">
                <a:solidFill>
                  <a:schemeClr val="tx1"/>
                </a:solidFill>
              </a:rPr>
              <a:t>comparabile</a:t>
            </a:r>
            <a:r>
              <a:rPr lang="en-GB" dirty="0">
                <a:solidFill>
                  <a:schemeClr val="tx1"/>
                </a:solidFill>
              </a:rPr>
              <a:t>, ma </a:t>
            </a:r>
            <a:r>
              <a:rPr lang="en-GB" i="1" dirty="0">
                <a:solidFill>
                  <a:schemeClr val="tx1"/>
                </a:solidFill>
              </a:rPr>
              <a:t>Naive Bayes </a:t>
            </a:r>
            <a:r>
              <a:rPr lang="en-GB" dirty="0">
                <a:solidFill>
                  <a:schemeClr val="tx1"/>
                </a:solidFill>
              </a:rPr>
              <a:t>ha la </a:t>
            </a:r>
            <a:r>
              <a:rPr lang="en-GB" dirty="0" err="1">
                <a:solidFill>
                  <a:schemeClr val="tx1"/>
                </a:solidFill>
              </a:rPr>
              <a:t>precisione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elevata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considerando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mediana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Inoltre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anche</a:t>
            </a:r>
            <a:r>
              <a:rPr lang="en-GB" dirty="0">
                <a:solidFill>
                  <a:schemeClr val="tx1"/>
                </a:solidFill>
              </a:rPr>
              <a:t> Kappa è il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mentre</a:t>
            </a:r>
            <a:r>
              <a:rPr lang="en-GB" dirty="0">
                <a:solidFill>
                  <a:schemeClr val="tx1"/>
                </a:solidFill>
              </a:rPr>
              <a:t> AUC </a:t>
            </a:r>
            <a:r>
              <a:rPr lang="en-GB" dirty="0" err="1">
                <a:solidFill>
                  <a:schemeClr val="tx1"/>
                </a:solidFill>
              </a:rPr>
              <a:t>risulta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essere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leggermente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inferiore</a:t>
            </a:r>
            <a:r>
              <a:rPr lang="en-GB" dirty="0">
                <a:solidFill>
                  <a:schemeClr val="tx1"/>
                </a:solidFill>
              </a:rPr>
              <a:t> a </a:t>
            </a:r>
            <a:r>
              <a:rPr lang="en-GB" dirty="0" err="1">
                <a:solidFill>
                  <a:schemeClr val="tx1"/>
                </a:solidFill>
              </a:rPr>
              <a:t>quella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i="1" dirty="0">
                <a:solidFill>
                  <a:schemeClr val="tx1"/>
                </a:solidFill>
              </a:rPr>
              <a:t>Random Forest. IBK </a:t>
            </a:r>
            <a:r>
              <a:rPr lang="en-GB" dirty="0">
                <a:solidFill>
                  <a:schemeClr val="tx1"/>
                </a:solidFill>
              </a:rPr>
              <a:t>è </a:t>
            </a:r>
            <a:r>
              <a:rPr lang="en-GB" dirty="0" err="1">
                <a:solidFill>
                  <a:schemeClr val="tx1"/>
                </a:solidFill>
              </a:rPr>
              <a:t>sicuramente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classificatore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peggiore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mentre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b="1" dirty="0">
                <a:solidFill>
                  <a:schemeClr val="tx1"/>
                </a:solidFill>
              </a:rPr>
              <a:t>Naive Bayes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Sensitive Threshold</a:t>
            </a:r>
            <a:r>
              <a:rPr lang="en-GB" dirty="0">
                <a:solidFill>
                  <a:schemeClr val="tx1"/>
                </a:solidFill>
              </a:rPr>
              <a:t>: rispetto a </a:t>
            </a:r>
            <a:r>
              <a:rPr lang="en-GB" i="1" dirty="0">
                <a:solidFill>
                  <a:schemeClr val="tx1"/>
                </a:solidFill>
              </a:rPr>
              <a:t>No Cost Sensitivity</a:t>
            </a:r>
            <a:r>
              <a:rPr lang="en-GB" dirty="0">
                <a:solidFill>
                  <a:schemeClr val="tx1"/>
                </a:solidFill>
              </a:rPr>
              <a:t>, non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ha un </a:t>
            </a:r>
            <a:r>
              <a:rPr lang="en-GB" dirty="0" err="1">
                <a:solidFill>
                  <a:schemeClr val="tx1"/>
                </a:solidFill>
              </a:rPr>
              <a:t>netto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miglioramento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generale</a:t>
            </a:r>
            <a:r>
              <a:rPr lang="en-GB" dirty="0">
                <a:solidFill>
                  <a:schemeClr val="tx1"/>
                </a:solidFill>
              </a:rPr>
              <a:t>. Si nota un </a:t>
            </a:r>
            <a:r>
              <a:rPr lang="en-GB" dirty="0" err="1">
                <a:solidFill>
                  <a:schemeClr val="tx1"/>
                </a:solidFill>
              </a:rPr>
              <a:t>particolare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decremento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Recall per </a:t>
            </a:r>
            <a:r>
              <a:rPr lang="en-GB" i="1" dirty="0">
                <a:solidFill>
                  <a:schemeClr val="tx1"/>
                </a:solidFill>
              </a:rPr>
              <a:t>Random Forest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mentre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Naive Bayes </a:t>
            </a:r>
            <a:r>
              <a:rPr lang="en-GB" dirty="0">
                <a:solidFill>
                  <a:schemeClr val="tx1"/>
                </a:solidFill>
              </a:rPr>
              <a:t>continua ad </a:t>
            </a:r>
            <a:r>
              <a:rPr lang="en-GB" dirty="0" err="1">
                <a:solidFill>
                  <a:schemeClr val="tx1"/>
                </a:solidFill>
              </a:rPr>
              <a:t>avere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i="1" dirty="0">
                <a:solidFill>
                  <a:schemeClr val="tx1"/>
                </a:solidFill>
              </a:rPr>
              <a:t>Precision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Sebbene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 err="1">
                <a:solidFill>
                  <a:schemeClr val="tx1"/>
                </a:solidFill>
              </a:rPr>
              <a:t>NaiveBayes</a:t>
            </a:r>
            <a:r>
              <a:rPr lang="en-GB" i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e </a:t>
            </a:r>
            <a:r>
              <a:rPr lang="en-GB" i="1" dirty="0">
                <a:solidFill>
                  <a:schemeClr val="tx1"/>
                </a:solidFill>
              </a:rPr>
              <a:t>IBK </a:t>
            </a:r>
            <a:r>
              <a:rPr lang="en-GB" dirty="0" err="1">
                <a:solidFill>
                  <a:schemeClr val="tx1"/>
                </a:solidFill>
              </a:rPr>
              <a:t>siano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assolutamente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comparabili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preferisce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ancora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Naive Bayes</a:t>
            </a:r>
            <a:r>
              <a:rPr lang="en-GB" b="1" i="1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tx1"/>
                </a:solidFill>
              </a:rPr>
              <a:t>in </a:t>
            </a:r>
            <a:r>
              <a:rPr lang="en-GB" dirty="0" err="1">
                <a:solidFill>
                  <a:schemeClr val="tx1"/>
                </a:solidFill>
              </a:rPr>
              <a:t>quanto</a:t>
            </a:r>
            <a:r>
              <a:rPr lang="en-GB" dirty="0">
                <a:solidFill>
                  <a:schemeClr val="tx1"/>
                </a:solidFill>
              </a:rPr>
              <a:t> ha un Kappa </a:t>
            </a:r>
            <a:r>
              <a:rPr lang="en-GB" dirty="0" err="1">
                <a:solidFill>
                  <a:schemeClr val="tx1"/>
                </a:solidFill>
              </a:rPr>
              <a:t>nettamente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superiore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i="1" dirty="0">
                <a:solidFill>
                  <a:schemeClr val="tx1"/>
                </a:solidFill>
              </a:rPr>
              <a:t>IBK </a:t>
            </a:r>
            <a:r>
              <a:rPr lang="en-GB" dirty="0">
                <a:solidFill>
                  <a:schemeClr val="tx1"/>
                </a:solidFill>
              </a:rPr>
              <a:t>è </a:t>
            </a:r>
            <a:r>
              <a:rPr lang="en-GB" dirty="0" err="1">
                <a:solidFill>
                  <a:schemeClr val="tx1"/>
                </a:solidFill>
              </a:rPr>
              <a:t>indicato</a:t>
            </a:r>
            <a:r>
              <a:rPr lang="en-GB" dirty="0">
                <a:solidFill>
                  <a:schemeClr val="tx1"/>
                </a:solidFill>
              </a:rPr>
              <a:t> se il </a:t>
            </a:r>
            <a:r>
              <a:rPr lang="en-GB" dirty="0" err="1">
                <a:solidFill>
                  <a:schemeClr val="tx1"/>
                </a:solidFill>
              </a:rPr>
              <a:t>requisito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principale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un’alta</a:t>
            </a:r>
            <a:r>
              <a:rPr lang="en-GB" dirty="0">
                <a:solidFill>
                  <a:schemeClr val="tx1"/>
                </a:solidFill>
              </a:rPr>
              <a:t> Recall</a:t>
            </a:r>
            <a:r>
              <a:rPr lang="en-GB" i="1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Sensitive Learning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prevedono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molto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spesso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positivi</a:t>
            </a:r>
            <a:r>
              <a:rPr lang="en-GB" dirty="0">
                <a:solidFill>
                  <a:schemeClr val="tx1"/>
                </a:solidFill>
              </a:rPr>
              <a:t> (buggy); </a:t>
            </a:r>
            <a:r>
              <a:rPr lang="en-GB" dirty="0" err="1">
                <a:solidFill>
                  <a:schemeClr val="tx1"/>
                </a:solidFill>
              </a:rPr>
              <a:t>ciò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visibile</a:t>
            </a:r>
            <a:r>
              <a:rPr lang="en-GB" dirty="0">
                <a:solidFill>
                  <a:schemeClr val="tx1"/>
                </a:solidFill>
              </a:rPr>
              <a:t> in un </a:t>
            </a:r>
            <a:r>
              <a:rPr lang="en-GB" dirty="0" err="1">
                <a:solidFill>
                  <a:schemeClr val="tx1"/>
                </a:solidFill>
              </a:rPr>
              <a:t>complessivo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aumento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Recall e </a:t>
            </a:r>
            <a:r>
              <a:rPr lang="en-GB" dirty="0" err="1">
                <a:solidFill>
                  <a:schemeClr val="tx1"/>
                </a:solidFill>
              </a:rPr>
              <a:t>nella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contestuale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diminuzione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Precision. </a:t>
            </a:r>
            <a:r>
              <a:rPr lang="en-GB" dirty="0" err="1">
                <a:solidFill>
                  <a:schemeClr val="tx1"/>
                </a:solidFill>
              </a:rPr>
              <a:t>Considerando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anche</a:t>
            </a:r>
            <a:r>
              <a:rPr lang="en-GB" dirty="0">
                <a:solidFill>
                  <a:schemeClr val="tx1"/>
                </a:solidFill>
              </a:rPr>
              <a:t> Kappa ed AUC, </a:t>
            </a:r>
            <a:r>
              <a:rPr lang="en-GB" dirty="0" err="1">
                <a:solidFill>
                  <a:schemeClr val="tx1"/>
                </a:solidFill>
              </a:rPr>
              <a:t>stavolta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classificatore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rappresenta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miglior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compromesso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tra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varie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metriche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b="1" dirty="0">
                <a:solidFill>
                  <a:schemeClr val="tx1"/>
                </a:solidFill>
              </a:rPr>
              <a:t>Random Forest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17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09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>
                <a:solidFill>
                  <a:schemeClr val="tx1"/>
                </a:solidFill>
              </a:rPr>
              <a:t>Syncope – No Cost Sensitivity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B0F7665-165C-C331-30BE-EACEB5A76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18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91021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>
                <a:solidFill>
                  <a:schemeClr val="tx1"/>
                </a:solidFill>
              </a:rPr>
              <a:t>Syncope – Sensitive Threshold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271DD96-36D3-13BE-48CA-7F403ACCE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19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40690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Introduzione</a:t>
            </a:r>
            <a:r>
              <a:rPr lang="en-GB" dirty="0">
                <a:solidFill>
                  <a:schemeClr val="tx1"/>
                </a:solidFill>
              </a:rPr>
              <a:t> ed </a:t>
            </a:r>
            <a:r>
              <a:rPr lang="en-GB" dirty="0" err="1">
                <a:solidFill>
                  <a:schemeClr val="tx1"/>
                </a:solidFill>
              </a:rPr>
              <a:t>obiettivi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Progettazione</a:t>
            </a:r>
            <a:endParaRPr lang="en-GB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/>
                </a:solidFill>
              </a:rPr>
              <a:t>Metodologia</a:t>
            </a:r>
            <a:r>
              <a:rPr lang="en-GB" sz="1600" dirty="0">
                <a:solidFill>
                  <a:schemeClr val="tx1"/>
                </a:solidFill>
              </a:rPr>
              <a:t> ed </a:t>
            </a:r>
            <a:r>
              <a:rPr lang="en-GB" sz="1600" dirty="0" err="1">
                <a:solidFill>
                  <a:schemeClr val="tx1"/>
                </a:solidFill>
              </a:rPr>
              <a:t>assunzioni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/>
                </a:solidFill>
              </a:rPr>
              <a:t>Raccolta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dei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dati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/>
                </a:solidFill>
              </a:rPr>
              <a:t>Valutazione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dei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classificatori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/>
                </a:solidFill>
              </a:rPr>
              <a:t>Tecniche</a:t>
            </a:r>
            <a:r>
              <a:rPr lang="en-GB" sz="1600" dirty="0">
                <a:solidFill>
                  <a:schemeClr val="tx1"/>
                </a:solidFill>
              </a:rPr>
              <a:t> considerate per il </a:t>
            </a:r>
            <a:r>
              <a:rPr lang="en-GB" sz="1600" dirty="0" err="1">
                <a:solidFill>
                  <a:schemeClr val="tx1"/>
                </a:solidFill>
              </a:rPr>
              <a:t>confronto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tra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classificatori</a:t>
            </a:r>
            <a:endParaRPr lang="en-GB" sz="1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Risultati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Considerazioni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conclusioni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384048" lvl="2" indent="0">
              <a:buNone/>
            </a:pP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193356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>
                <a:solidFill>
                  <a:schemeClr val="tx1"/>
                </a:solidFill>
              </a:rPr>
              <a:t>Syncope – Sensitive Learning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C84549A-BC7A-A274-D36B-CA62B04C7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20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6807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>
                <a:solidFill>
                  <a:schemeClr val="tx1"/>
                </a:solidFill>
              </a:rPr>
              <a:t>Syncope - </a:t>
            </a:r>
            <a:r>
              <a:rPr lang="en-GB" sz="2800" dirty="0" err="1">
                <a:solidFill>
                  <a:schemeClr val="tx1"/>
                </a:solidFill>
              </a:rPr>
              <a:t>considerazioni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No Cost Sensitivity</a:t>
            </a:r>
            <a:r>
              <a:rPr lang="en-GB" dirty="0">
                <a:solidFill>
                  <a:schemeClr val="tx1"/>
                </a:solidFill>
              </a:rPr>
              <a:t>: dal </a:t>
            </a:r>
            <a:r>
              <a:rPr lang="en-GB" dirty="0" err="1">
                <a:solidFill>
                  <a:schemeClr val="tx1"/>
                </a:solidFill>
              </a:rPr>
              <a:t>grafico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evidente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classificatore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peggiore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IBK</a:t>
            </a:r>
            <a:r>
              <a:rPr lang="en-GB" dirty="0">
                <a:solidFill>
                  <a:schemeClr val="tx1"/>
                </a:solidFill>
              </a:rPr>
              <a:t>. La </a:t>
            </a:r>
            <a:r>
              <a:rPr lang="en-GB" dirty="0" err="1">
                <a:solidFill>
                  <a:schemeClr val="tx1"/>
                </a:solidFill>
              </a:rPr>
              <a:t>mediana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Precision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coincide, ma, a </a:t>
            </a:r>
            <a:r>
              <a:rPr lang="en-GB" dirty="0" err="1">
                <a:solidFill>
                  <a:schemeClr val="tx1"/>
                </a:solidFill>
              </a:rPr>
              <a:t>livello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distribuzione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quella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i="1" dirty="0">
                <a:solidFill>
                  <a:schemeClr val="tx1"/>
                </a:solidFill>
              </a:rPr>
              <a:t>Naive Bayes </a:t>
            </a:r>
            <a:r>
              <a:rPr lang="en-GB" dirty="0">
                <a:solidFill>
                  <a:schemeClr val="tx1"/>
                </a:solidFill>
              </a:rPr>
              <a:t>è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così</a:t>
            </a:r>
            <a:r>
              <a:rPr lang="en-GB" dirty="0">
                <a:solidFill>
                  <a:schemeClr val="tx1"/>
                </a:solidFill>
              </a:rPr>
              <a:t> come per </a:t>
            </a:r>
            <a:r>
              <a:rPr lang="en-GB" dirty="0" err="1">
                <a:solidFill>
                  <a:schemeClr val="tx1"/>
                </a:solidFill>
              </a:rPr>
              <a:t>l’AUC</a:t>
            </a:r>
            <a:r>
              <a:rPr lang="en-GB" dirty="0">
                <a:solidFill>
                  <a:schemeClr val="tx1"/>
                </a:solidFill>
              </a:rPr>
              <a:t>. Il Kappa è </a:t>
            </a:r>
            <a:r>
              <a:rPr lang="en-GB" dirty="0" err="1">
                <a:solidFill>
                  <a:schemeClr val="tx1"/>
                </a:solidFill>
              </a:rPr>
              <a:t>molto</a:t>
            </a:r>
            <a:r>
              <a:rPr lang="en-GB" dirty="0">
                <a:solidFill>
                  <a:schemeClr val="tx1"/>
                </a:solidFill>
              </a:rPr>
              <a:t> basso per tutti e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. Il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b="1" dirty="0">
                <a:solidFill>
                  <a:schemeClr val="tx1"/>
                </a:solidFill>
              </a:rPr>
              <a:t>Naive Bayes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i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Sensitive Threshold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ha un </a:t>
            </a:r>
            <a:r>
              <a:rPr lang="en-GB" dirty="0" err="1">
                <a:solidFill>
                  <a:schemeClr val="tx1"/>
                </a:solidFill>
              </a:rPr>
              <a:t>inaspettato</a:t>
            </a:r>
            <a:r>
              <a:rPr lang="en-GB" dirty="0">
                <a:solidFill>
                  <a:schemeClr val="tx1"/>
                </a:solidFill>
              </a:rPr>
              <a:t> calo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Recall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i="1" dirty="0">
                <a:solidFill>
                  <a:schemeClr val="tx1"/>
                </a:solidFill>
              </a:rPr>
              <a:t>Naive Bayes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i="1" dirty="0">
                <a:solidFill>
                  <a:schemeClr val="tx1"/>
                </a:solidFill>
              </a:rPr>
              <a:t>Random Forest</a:t>
            </a:r>
            <a:r>
              <a:rPr lang="en-GB" dirty="0">
                <a:solidFill>
                  <a:schemeClr val="tx1"/>
                </a:solidFill>
              </a:rPr>
              <a:t>, in </a:t>
            </a:r>
            <a:r>
              <a:rPr lang="en-GB" dirty="0" err="1">
                <a:solidFill>
                  <a:schemeClr val="tx1"/>
                </a:solidFill>
              </a:rPr>
              <a:t>cambio</a:t>
            </a:r>
            <a:r>
              <a:rPr lang="en-GB" dirty="0">
                <a:solidFill>
                  <a:schemeClr val="tx1"/>
                </a:solidFill>
              </a:rPr>
              <a:t> di un </a:t>
            </a:r>
            <a:r>
              <a:rPr lang="en-GB" dirty="0" err="1">
                <a:solidFill>
                  <a:schemeClr val="tx1"/>
                </a:solidFill>
              </a:rPr>
              <a:t>lieve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miglioramento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Precision. Ma, </a:t>
            </a:r>
            <a:r>
              <a:rPr lang="en-GB" dirty="0" err="1">
                <a:solidFill>
                  <a:schemeClr val="tx1"/>
                </a:solidFill>
              </a:rPr>
              <a:t>complessivamente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AUC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Kappa </a:t>
            </a:r>
            <a:r>
              <a:rPr lang="en-GB" dirty="0" err="1">
                <a:solidFill>
                  <a:schemeClr val="tx1"/>
                </a:solidFill>
              </a:rPr>
              <a:t>calano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molto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registrando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peggioramento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generale</a:t>
            </a:r>
            <a:r>
              <a:rPr lang="en-GB" dirty="0">
                <a:solidFill>
                  <a:schemeClr val="tx1"/>
                </a:solidFill>
              </a:rPr>
              <a:t> per tutti e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. È difficile </a:t>
            </a:r>
            <a:r>
              <a:rPr lang="en-GB" dirty="0" err="1">
                <a:solidFill>
                  <a:schemeClr val="tx1"/>
                </a:solidFill>
              </a:rPr>
              <a:t>affermare</a:t>
            </a:r>
            <a:r>
              <a:rPr lang="en-GB" dirty="0">
                <a:solidFill>
                  <a:schemeClr val="tx1"/>
                </a:solidFill>
              </a:rPr>
              <a:t> quale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i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Sensitive Learning</a:t>
            </a:r>
            <a:r>
              <a:rPr lang="en-GB" dirty="0">
                <a:solidFill>
                  <a:schemeClr val="tx1"/>
                </a:solidFill>
              </a:rPr>
              <a:t>: come </a:t>
            </a:r>
            <a:r>
              <a:rPr lang="en-GB" dirty="0" err="1">
                <a:solidFill>
                  <a:schemeClr val="tx1"/>
                </a:solidFill>
              </a:rPr>
              <a:t>atteso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c’è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aumento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generale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Recall, </a:t>
            </a:r>
            <a:r>
              <a:rPr lang="en-GB" dirty="0" err="1">
                <a:solidFill>
                  <a:schemeClr val="tx1"/>
                </a:solidFill>
              </a:rPr>
              <a:t>anche</a:t>
            </a:r>
            <a:r>
              <a:rPr lang="en-GB" dirty="0">
                <a:solidFill>
                  <a:schemeClr val="tx1"/>
                </a:solidFill>
              </a:rPr>
              <a:t> se la </a:t>
            </a:r>
            <a:r>
              <a:rPr lang="en-GB" dirty="0" err="1">
                <a:solidFill>
                  <a:schemeClr val="tx1"/>
                </a:solidFill>
              </a:rPr>
              <a:t>mediana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resta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comunque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abbastanza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bassa</a:t>
            </a:r>
            <a:r>
              <a:rPr lang="en-GB" dirty="0">
                <a:solidFill>
                  <a:schemeClr val="tx1"/>
                </a:solidFill>
              </a:rPr>
              <a:t>. La Precision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è simile, ma </a:t>
            </a:r>
            <a:r>
              <a:rPr lang="en-GB" dirty="0" err="1">
                <a:solidFill>
                  <a:schemeClr val="tx1"/>
                </a:solidFill>
              </a:rPr>
              <a:t>quello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ottiene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miglioramenti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sensibili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grazie</a:t>
            </a:r>
            <a:r>
              <a:rPr lang="en-GB" dirty="0">
                <a:solidFill>
                  <a:schemeClr val="tx1"/>
                </a:solidFill>
              </a:rPr>
              <a:t> a </a:t>
            </a:r>
            <a:r>
              <a:rPr lang="en-GB" dirty="0" err="1">
                <a:solidFill>
                  <a:schemeClr val="tx1"/>
                </a:solidFill>
              </a:rPr>
              <a:t>questa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politica</a:t>
            </a:r>
            <a:r>
              <a:rPr lang="en-GB" dirty="0">
                <a:solidFill>
                  <a:schemeClr val="tx1"/>
                </a:solidFill>
              </a:rPr>
              <a:t> di cost sensitivity è senza </a:t>
            </a:r>
            <a:r>
              <a:rPr lang="en-GB" dirty="0" err="1">
                <a:solidFill>
                  <a:schemeClr val="tx1"/>
                </a:solidFill>
              </a:rPr>
              <a:t>dubbio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IBK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risulta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essere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21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412245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BookKeeper</a:t>
            </a:r>
            <a:r>
              <a:rPr lang="en-GB" sz="2800" dirty="0">
                <a:solidFill>
                  <a:schemeClr val="tx1"/>
                </a:solidFill>
              </a:rPr>
              <a:t> – </a:t>
            </a:r>
            <a:r>
              <a:rPr lang="en-GB" sz="2800" dirty="0" err="1">
                <a:solidFill>
                  <a:schemeClr val="tx1"/>
                </a:solidFill>
              </a:rPr>
              <a:t>effetti</a:t>
            </a:r>
            <a:r>
              <a:rPr lang="en-GB" sz="2800" dirty="0">
                <a:solidFill>
                  <a:schemeClr val="tx1"/>
                </a:solidFill>
              </a:rPr>
              <a:t> di cost sensitivity </a:t>
            </a:r>
            <a:r>
              <a:rPr lang="en-GB" sz="2800" dirty="0" err="1">
                <a:solidFill>
                  <a:schemeClr val="tx1"/>
                </a:solidFill>
              </a:rPr>
              <a:t>su</a:t>
            </a:r>
            <a:r>
              <a:rPr lang="en-GB" sz="2800" dirty="0">
                <a:solidFill>
                  <a:schemeClr val="tx1"/>
                </a:solidFill>
              </a:rPr>
              <a:t> Naive Bayes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E87134B-995E-BEC9-E206-F1125AEF7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22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90876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>
                <a:solidFill>
                  <a:schemeClr val="tx1"/>
                </a:solidFill>
              </a:rPr>
              <a:t>Syncope – </a:t>
            </a:r>
            <a:r>
              <a:rPr lang="en-GB" sz="2800" dirty="0" err="1">
                <a:solidFill>
                  <a:schemeClr val="tx1"/>
                </a:solidFill>
              </a:rPr>
              <a:t>effetti</a:t>
            </a:r>
            <a:r>
              <a:rPr lang="en-GB" sz="2800" dirty="0">
                <a:solidFill>
                  <a:schemeClr val="tx1"/>
                </a:solidFill>
              </a:rPr>
              <a:t> di cost sensitivity </a:t>
            </a:r>
            <a:r>
              <a:rPr lang="en-GB" sz="2800" dirty="0" err="1">
                <a:solidFill>
                  <a:schemeClr val="tx1"/>
                </a:solidFill>
              </a:rPr>
              <a:t>su</a:t>
            </a:r>
            <a:r>
              <a:rPr lang="en-GB" sz="2800" dirty="0">
                <a:solidFill>
                  <a:schemeClr val="tx1"/>
                </a:solidFill>
              </a:rPr>
              <a:t> Naive Bayes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059298F-9666-1A64-DD62-8B0011075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23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818366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Considerazioni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conclusioni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Scelto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Naive Bayes </a:t>
            </a:r>
            <a:r>
              <a:rPr lang="en-GB" dirty="0">
                <a:solidFill>
                  <a:schemeClr val="tx1"/>
                </a:solidFill>
              </a:rPr>
              <a:t>come </a:t>
            </a:r>
            <a:r>
              <a:rPr lang="en-GB" dirty="0" err="1">
                <a:solidFill>
                  <a:schemeClr val="tx1"/>
                </a:solidFill>
              </a:rPr>
              <a:t>classificatore</a:t>
            </a:r>
            <a:r>
              <a:rPr lang="en-GB" dirty="0">
                <a:solidFill>
                  <a:schemeClr val="tx1"/>
                </a:solidFill>
              </a:rPr>
              <a:t>, è </a:t>
            </a:r>
            <a:r>
              <a:rPr lang="en-GB" dirty="0" err="1">
                <a:solidFill>
                  <a:schemeClr val="tx1"/>
                </a:solidFill>
              </a:rPr>
              <a:t>stata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valutata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i="1" dirty="0">
                <a:solidFill>
                  <a:schemeClr val="tx1"/>
                </a:solidFill>
              </a:rPr>
              <a:t>cost sensitivity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efficiente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 </a:t>
            </a:r>
            <a:r>
              <a:rPr lang="en-GB" i="1" dirty="0" err="1">
                <a:solidFill>
                  <a:schemeClr val="tx1"/>
                </a:solidFill>
              </a:rPr>
              <a:t>BookKeeper</a:t>
            </a:r>
            <a:r>
              <a:rPr lang="en-GB" dirty="0">
                <a:solidFill>
                  <a:schemeClr val="tx1"/>
                </a:solidFill>
              </a:rPr>
              <a:t>, la Precision e il Kappa </a:t>
            </a:r>
            <a:r>
              <a:rPr lang="en-GB" dirty="0" err="1">
                <a:solidFill>
                  <a:schemeClr val="tx1"/>
                </a:solidFill>
              </a:rPr>
              <a:t>maggiori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ottengono</a:t>
            </a:r>
            <a:r>
              <a:rPr lang="en-GB" dirty="0">
                <a:solidFill>
                  <a:schemeClr val="tx1"/>
                </a:solidFill>
              </a:rPr>
              <a:t> con </a:t>
            </a:r>
            <a:r>
              <a:rPr lang="en-GB" i="1" dirty="0">
                <a:solidFill>
                  <a:schemeClr val="tx1"/>
                </a:solidFill>
              </a:rPr>
              <a:t>Sensitive Threshold,</a:t>
            </a:r>
            <a:r>
              <a:rPr lang="en-GB" dirty="0">
                <a:solidFill>
                  <a:schemeClr val="tx1"/>
                </a:solidFill>
              </a:rPr>
              <a:t> ma le </a:t>
            </a:r>
            <a:r>
              <a:rPr lang="en-GB" dirty="0" err="1">
                <a:solidFill>
                  <a:schemeClr val="tx1"/>
                </a:solidFill>
              </a:rPr>
              <a:t>stesse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metriche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ottenute</a:t>
            </a:r>
            <a:r>
              <a:rPr lang="en-GB" dirty="0">
                <a:solidFill>
                  <a:schemeClr val="tx1"/>
                </a:solidFill>
              </a:rPr>
              <a:t> con No </a:t>
            </a:r>
            <a:r>
              <a:rPr lang="en-GB" i="1" dirty="0">
                <a:solidFill>
                  <a:schemeClr val="tx1"/>
                </a:solidFill>
              </a:rPr>
              <a:t>Cost Sensitivity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presentano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andamenti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molto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simili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i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Si </a:t>
            </a:r>
            <a:r>
              <a:rPr lang="en-GB" dirty="0" err="1">
                <a:solidFill>
                  <a:schemeClr val="tx1"/>
                </a:solidFill>
              </a:rPr>
              <a:t>predilige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quest’ultima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poiché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quella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tra</a:t>
            </a:r>
            <a:r>
              <a:rPr lang="en-GB" dirty="0">
                <a:solidFill>
                  <a:schemeClr val="tx1"/>
                </a:solidFill>
              </a:rPr>
              <a:t> le due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evidenzia</a:t>
            </a:r>
            <a:r>
              <a:rPr lang="en-GB" dirty="0">
                <a:solidFill>
                  <a:schemeClr val="tx1"/>
                </a:solidFill>
              </a:rPr>
              <a:t> un AUC ed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Recall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Tuttavia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nel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contesto</a:t>
            </a:r>
            <a:r>
              <a:rPr lang="en-GB" dirty="0">
                <a:solidFill>
                  <a:schemeClr val="tx1"/>
                </a:solidFill>
              </a:rPr>
              <a:t> del </a:t>
            </a:r>
            <a:r>
              <a:rPr lang="en-GB" dirty="0" err="1">
                <a:solidFill>
                  <a:schemeClr val="tx1"/>
                </a:solidFill>
              </a:rPr>
              <a:t>caso</a:t>
            </a:r>
            <a:r>
              <a:rPr lang="en-GB" dirty="0">
                <a:solidFill>
                  <a:schemeClr val="tx1"/>
                </a:solidFill>
              </a:rPr>
              <a:t> di studio, </a:t>
            </a:r>
            <a:r>
              <a:rPr lang="en-GB" dirty="0" err="1">
                <a:solidFill>
                  <a:schemeClr val="tx1"/>
                </a:solidFill>
              </a:rPr>
              <a:t>avere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Recall </a:t>
            </a:r>
            <a:r>
              <a:rPr lang="en-GB" dirty="0" err="1">
                <a:solidFill>
                  <a:schemeClr val="tx1"/>
                </a:solidFill>
              </a:rPr>
              <a:t>alta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importante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 err="1">
                <a:solidFill>
                  <a:schemeClr val="tx1"/>
                </a:solidFill>
              </a:rPr>
              <a:t>quindi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applicare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Sensitive Learning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può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avere</a:t>
            </a:r>
            <a:r>
              <a:rPr lang="en-GB" dirty="0">
                <a:solidFill>
                  <a:schemeClr val="tx1"/>
                </a:solidFill>
              </a:rPr>
              <a:t> senso.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 </a:t>
            </a:r>
            <a:r>
              <a:rPr lang="en-GB" i="1" dirty="0">
                <a:solidFill>
                  <a:schemeClr val="tx1"/>
                </a:solidFill>
              </a:rPr>
              <a:t>Syncope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c’è</a:t>
            </a:r>
            <a:r>
              <a:rPr lang="en-GB" dirty="0">
                <a:solidFill>
                  <a:schemeClr val="tx1"/>
                </a:solidFill>
              </a:rPr>
              <a:t> da dire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in tutti </a:t>
            </a:r>
            <a:r>
              <a:rPr lang="en-GB" dirty="0" err="1">
                <a:solidFill>
                  <a:schemeClr val="tx1"/>
                </a:solidFill>
              </a:rPr>
              <a:t>gli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scenari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valore</a:t>
            </a:r>
            <a:r>
              <a:rPr lang="en-GB" dirty="0">
                <a:solidFill>
                  <a:schemeClr val="tx1"/>
                </a:solidFill>
              </a:rPr>
              <a:t> di Kappa è </a:t>
            </a:r>
            <a:r>
              <a:rPr lang="en-GB" dirty="0" err="1">
                <a:solidFill>
                  <a:schemeClr val="tx1"/>
                </a:solidFill>
              </a:rPr>
              <a:t>molto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prossimo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allo</a:t>
            </a:r>
            <a:r>
              <a:rPr lang="en-GB" dirty="0">
                <a:solidFill>
                  <a:schemeClr val="tx1"/>
                </a:solidFill>
              </a:rPr>
              <a:t> zero, </a:t>
            </a:r>
            <a:r>
              <a:rPr lang="en-GB" dirty="0" err="1">
                <a:solidFill>
                  <a:schemeClr val="tx1"/>
                </a:solidFill>
              </a:rPr>
              <a:t>sintomo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classificatore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comporta</a:t>
            </a:r>
            <a:r>
              <a:rPr lang="en-GB" dirty="0">
                <a:solidFill>
                  <a:schemeClr val="tx1"/>
                </a:solidFill>
              </a:rPr>
              <a:t> quasi come un </a:t>
            </a:r>
            <a:r>
              <a:rPr lang="en-GB" dirty="0" err="1">
                <a:solidFill>
                  <a:schemeClr val="tx1"/>
                </a:solidFill>
              </a:rPr>
              <a:t>classificatore</a:t>
            </a:r>
            <a:r>
              <a:rPr lang="en-GB" dirty="0">
                <a:solidFill>
                  <a:schemeClr val="tx1"/>
                </a:solidFill>
              </a:rPr>
              <a:t> “dummy” (e.g. </a:t>
            </a:r>
            <a:r>
              <a:rPr lang="en-GB" dirty="0" err="1">
                <a:solidFill>
                  <a:schemeClr val="tx1"/>
                </a:solidFill>
              </a:rPr>
              <a:t>ZeroR</a:t>
            </a:r>
            <a:r>
              <a:rPr lang="en-GB" dirty="0">
                <a:solidFill>
                  <a:schemeClr val="tx1"/>
                </a:solidFill>
              </a:rPr>
              <a:t>). Le </a:t>
            </a:r>
            <a:r>
              <a:rPr lang="en-GB" dirty="0" err="1">
                <a:solidFill>
                  <a:schemeClr val="tx1"/>
                </a:solidFill>
              </a:rPr>
              <a:t>prestazioni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ottenute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dall’applicazione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i="1" dirty="0">
                <a:solidFill>
                  <a:schemeClr val="tx1"/>
                </a:solidFill>
              </a:rPr>
              <a:t>Sensitive Learning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comparabili</a:t>
            </a:r>
            <a:r>
              <a:rPr lang="en-GB" dirty="0">
                <a:solidFill>
                  <a:schemeClr val="tx1"/>
                </a:solidFill>
              </a:rPr>
              <a:t> a quelle </a:t>
            </a:r>
            <a:r>
              <a:rPr lang="en-GB" dirty="0" err="1">
                <a:solidFill>
                  <a:schemeClr val="tx1"/>
                </a:solidFill>
              </a:rPr>
              <a:t>ottenute</a:t>
            </a:r>
            <a:r>
              <a:rPr lang="en-GB" dirty="0">
                <a:solidFill>
                  <a:schemeClr val="tx1"/>
                </a:solidFill>
              </a:rPr>
              <a:t> senza </a:t>
            </a:r>
            <a:r>
              <a:rPr lang="en-GB" dirty="0" err="1">
                <a:solidFill>
                  <a:schemeClr val="tx1"/>
                </a:solidFill>
              </a:rPr>
              <a:t>applicare</a:t>
            </a:r>
            <a:r>
              <a:rPr lang="en-GB" dirty="0">
                <a:solidFill>
                  <a:schemeClr val="tx1"/>
                </a:solidFill>
              </a:rPr>
              <a:t> alcuna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i="1" dirty="0">
                <a:solidFill>
                  <a:schemeClr val="tx1"/>
                </a:solidFill>
              </a:rPr>
              <a:t>cost sensitivity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Tuttavia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questo</a:t>
            </a:r>
            <a:r>
              <a:rPr lang="en-GB" dirty="0">
                <a:solidFill>
                  <a:schemeClr val="tx1"/>
                </a:solidFill>
              </a:rPr>
              <a:t> secondo scenario </a:t>
            </a:r>
            <a:r>
              <a:rPr lang="en-GB" dirty="0" err="1">
                <a:solidFill>
                  <a:schemeClr val="tx1"/>
                </a:solidFill>
              </a:rPr>
              <a:t>evidenzia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valore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mediano</a:t>
            </a:r>
            <a:r>
              <a:rPr lang="en-GB" dirty="0">
                <a:solidFill>
                  <a:schemeClr val="tx1"/>
                </a:solidFill>
              </a:rPr>
              <a:t> di AUC </a:t>
            </a:r>
            <a:r>
              <a:rPr lang="en-GB" dirty="0" err="1">
                <a:solidFill>
                  <a:schemeClr val="tx1"/>
                </a:solidFill>
              </a:rPr>
              <a:t>preferibile</a:t>
            </a:r>
            <a:r>
              <a:rPr lang="en-GB" dirty="0">
                <a:solidFill>
                  <a:schemeClr val="tx1"/>
                </a:solidFill>
              </a:rPr>
              <a:t> ed un Kappa </a:t>
            </a:r>
            <a:r>
              <a:rPr lang="en-GB" dirty="0" err="1">
                <a:solidFill>
                  <a:schemeClr val="tx1"/>
                </a:solidFill>
              </a:rPr>
              <a:t>leggeremente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maggiore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pertanto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In </a:t>
            </a:r>
            <a:r>
              <a:rPr lang="en-GB" dirty="0" err="1">
                <a:solidFill>
                  <a:schemeClr val="tx1"/>
                </a:solidFill>
              </a:rPr>
              <a:t>conclusione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i="1" dirty="0">
                <a:solidFill>
                  <a:schemeClr val="tx1"/>
                </a:solidFill>
              </a:rPr>
              <a:t>Syncope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i="1" dirty="0" err="1">
                <a:solidFill>
                  <a:schemeClr val="tx1"/>
                </a:solidFill>
              </a:rPr>
              <a:t>BookKeeper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conviene</a:t>
            </a:r>
            <a:r>
              <a:rPr lang="en-GB" dirty="0">
                <a:solidFill>
                  <a:schemeClr val="tx1"/>
                </a:solidFill>
              </a:rPr>
              <a:t>, in </a:t>
            </a:r>
            <a:r>
              <a:rPr lang="en-GB" dirty="0" err="1">
                <a:solidFill>
                  <a:schemeClr val="tx1"/>
                </a:solidFill>
              </a:rPr>
              <a:t>generale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NON </a:t>
            </a:r>
            <a:r>
              <a:rPr lang="en-GB" b="1" dirty="0" err="1">
                <a:solidFill>
                  <a:schemeClr val="tx1"/>
                </a:solidFill>
              </a:rPr>
              <a:t>applicare</a:t>
            </a:r>
            <a:r>
              <a:rPr lang="en-GB" b="1" dirty="0">
                <a:solidFill>
                  <a:schemeClr val="tx1"/>
                </a:solidFill>
              </a:rPr>
              <a:t> alcuna </a:t>
            </a:r>
            <a:r>
              <a:rPr lang="en-GB" b="1" dirty="0" err="1">
                <a:solidFill>
                  <a:schemeClr val="tx1"/>
                </a:solidFill>
              </a:rPr>
              <a:t>tecnica</a:t>
            </a:r>
            <a:r>
              <a:rPr lang="en-GB" b="1" dirty="0">
                <a:solidFill>
                  <a:schemeClr val="tx1"/>
                </a:solidFill>
              </a:rPr>
              <a:t> di cost sensitivity,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applica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già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feature selection </a:t>
            </a:r>
            <a:r>
              <a:rPr lang="en-GB" dirty="0">
                <a:solidFill>
                  <a:schemeClr val="tx1"/>
                </a:solidFill>
              </a:rPr>
              <a:t>di </a:t>
            </a:r>
            <a:r>
              <a:rPr lang="en-GB" dirty="0" err="1">
                <a:solidFill>
                  <a:schemeClr val="tx1"/>
                </a:solidFill>
              </a:rPr>
              <a:t>tipo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Backward Search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bilanciamento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tipo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 err="1">
                <a:solidFill>
                  <a:schemeClr val="tx1"/>
                </a:solidFill>
              </a:rPr>
              <a:t>Undersampling</a:t>
            </a:r>
            <a:r>
              <a:rPr lang="en-GB" i="1" dirty="0">
                <a:solidFill>
                  <a:schemeClr val="tx1"/>
                </a:solidFill>
              </a:rPr>
              <a:t>. </a:t>
            </a:r>
            <a:r>
              <a:rPr lang="en-GB" dirty="0">
                <a:solidFill>
                  <a:schemeClr val="tx1"/>
                </a:solidFill>
              </a:rPr>
              <a:t>Per </a:t>
            </a:r>
            <a:r>
              <a:rPr lang="en-GB" dirty="0" err="1">
                <a:solidFill>
                  <a:schemeClr val="tx1"/>
                </a:solidFill>
              </a:rPr>
              <a:t>BookKeeper</a:t>
            </a:r>
            <a:r>
              <a:rPr lang="en-GB" dirty="0">
                <a:solidFill>
                  <a:schemeClr val="tx1"/>
                </a:solidFill>
              </a:rPr>
              <a:t>, la </a:t>
            </a:r>
            <a:r>
              <a:rPr lang="en-GB" dirty="0" err="1">
                <a:solidFill>
                  <a:schemeClr val="tx1"/>
                </a:solidFill>
              </a:rPr>
              <a:t>scelta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applicare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Sensitive Learning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garantirebbe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maggior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numero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classi</a:t>
            </a:r>
            <a:r>
              <a:rPr lang="en-GB" dirty="0">
                <a:solidFill>
                  <a:schemeClr val="tx1"/>
                </a:solidFill>
              </a:rPr>
              <a:t> buggy </a:t>
            </a:r>
            <a:r>
              <a:rPr lang="en-GB" dirty="0" err="1">
                <a:solidFill>
                  <a:schemeClr val="tx1"/>
                </a:solidFill>
              </a:rPr>
              <a:t>correttamente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predette</a:t>
            </a:r>
            <a:r>
              <a:rPr lang="en-GB" dirty="0">
                <a:solidFill>
                  <a:schemeClr val="tx1"/>
                </a:solidFill>
              </a:rPr>
              <a:t>, ma il </a:t>
            </a:r>
            <a:r>
              <a:rPr lang="en-GB" dirty="0" err="1">
                <a:solidFill>
                  <a:schemeClr val="tx1"/>
                </a:solidFill>
              </a:rPr>
              <a:t>costo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pagare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Precision </a:t>
            </a:r>
            <a:r>
              <a:rPr lang="en-GB" dirty="0" err="1">
                <a:solidFill>
                  <a:schemeClr val="tx1"/>
                </a:solidFill>
              </a:rPr>
              <a:t>minore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en-GB" b="1" i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24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630241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Riferimenti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Repository GitHub: </a:t>
            </a:r>
            <a:r>
              <a:rPr lang="it-IT" dirty="0">
                <a:hlinkClick r:id="rId2"/>
              </a:rPr>
              <a:t>https://github.com/AndreaPepe/MLforSE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</a:rPr>
              <a:t>SonarCloud</a:t>
            </a:r>
            <a:r>
              <a:rPr lang="it-IT" dirty="0">
                <a:solidFill>
                  <a:schemeClr val="tx1"/>
                </a:solidFill>
              </a:rPr>
              <a:t>: </a:t>
            </a:r>
            <a:r>
              <a:rPr lang="it-IT" dirty="0">
                <a:hlinkClick r:id="rId3"/>
              </a:rPr>
              <a:t>https://sonarcloud.io/summary/overall?id=AndreaPepe_SyncopeDataMining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25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28071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tx1"/>
                </a:solidFill>
              </a:rPr>
              <a:t>Introduzione</a:t>
            </a:r>
            <a:r>
              <a:rPr lang="en-GB">
                <a:solidFill>
                  <a:schemeClr val="tx1"/>
                </a:solidFill>
              </a:rPr>
              <a:t> ed </a:t>
            </a:r>
            <a:r>
              <a:rPr lang="en-GB" err="1">
                <a:solidFill>
                  <a:schemeClr val="tx1"/>
                </a:solidFill>
              </a:rPr>
              <a:t>obiettivi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" y="1283857"/>
            <a:ext cx="10935856" cy="2721215"/>
          </a:xfrm>
        </p:spPr>
        <p:txBody>
          <a:bodyPr/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Tutti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processi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sviluppo</a:t>
            </a:r>
            <a:r>
              <a:rPr lang="en-GB" dirty="0">
                <a:solidFill>
                  <a:schemeClr val="tx1"/>
                </a:solidFill>
              </a:rPr>
              <a:t> software </a:t>
            </a:r>
            <a:r>
              <a:rPr lang="en-GB" dirty="0" err="1">
                <a:solidFill>
                  <a:schemeClr val="tx1"/>
                </a:solidFill>
              </a:rPr>
              <a:t>prevedono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attività</a:t>
            </a:r>
            <a:r>
              <a:rPr lang="en-GB" dirty="0">
                <a:solidFill>
                  <a:schemeClr val="tx1"/>
                </a:solidFill>
              </a:rPr>
              <a:t> di testing, il cui </a:t>
            </a:r>
            <a:r>
              <a:rPr lang="en-GB" dirty="0" err="1">
                <a:solidFill>
                  <a:schemeClr val="tx1"/>
                </a:solidFill>
              </a:rPr>
              <a:t>obiettivo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l’individuazione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eventuali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malfunzionamenti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presenti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sistema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spesso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causati</a:t>
            </a:r>
            <a:r>
              <a:rPr lang="en-GB" dirty="0">
                <a:solidFill>
                  <a:schemeClr val="tx1"/>
                </a:solidFill>
              </a:rPr>
              <a:t> da bug </a:t>
            </a:r>
            <a:r>
              <a:rPr lang="en-GB" dirty="0" err="1">
                <a:solidFill>
                  <a:schemeClr val="tx1"/>
                </a:solidFill>
              </a:rPr>
              <a:t>nel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codice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sorgente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Su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progetti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dimensioni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notevoli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l’effort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necessario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dirty="0" err="1">
                <a:solidFill>
                  <a:schemeClr val="tx1"/>
                </a:solidFill>
              </a:rPr>
              <a:t>l’individuazione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bug </a:t>
            </a:r>
            <a:r>
              <a:rPr lang="en-GB" dirty="0" err="1">
                <a:solidFill>
                  <a:schemeClr val="tx1"/>
                </a:solidFill>
              </a:rPr>
              <a:t>cresce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considerevolmente</a:t>
            </a:r>
            <a:r>
              <a:rPr lang="en-GB" dirty="0">
                <a:solidFill>
                  <a:schemeClr val="tx1"/>
                </a:solidFill>
              </a:rPr>
              <a:t>. Il budget a </a:t>
            </a:r>
            <a:r>
              <a:rPr lang="en-GB" dirty="0" err="1">
                <a:solidFill>
                  <a:schemeClr val="tx1"/>
                </a:solidFill>
              </a:rPr>
              <a:t>disposizione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in termini economici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di tempo, è sempre </a:t>
            </a:r>
            <a:r>
              <a:rPr lang="en-GB" dirty="0" err="1">
                <a:solidFill>
                  <a:schemeClr val="tx1"/>
                </a:solidFill>
              </a:rPr>
              <a:t>limitato</a:t>
            </a:r>
            <a:r>
              <a:rPr lang="en-GB" dirty="0">
                <a:solidFill>
                  <a:schemeClr val="tx1"/>
                </a:solidFill>
              </a:rPr>
              <a:t> e non </a:t>
            </a:r>
            <a:r>
              <a:rPr lang="en-GB" dirty="0" err="1">
                <a:solidFill>
                  <a:schemeClr val="tx1"/>
                </a:solidFill>
              </a:rPr>
              <a:t>tutto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può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essere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testato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Come fare per </a:t>
            </a:r>
            <a:r>
              <a:rPr lang="en-GB" dirty="0" err="1">
                <a:solidFill>
                  <a:schemeClr val="tx1"/>
                </a:solidFill>
              </a:rPr>
              <a:t>migliorare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l’efficacia</a:t>
            </a:r>
            <a:r>
              <a:rPr lang="en-GB" dirty="0">
                <a:solidFill>
                  <a:schemeClr val="tx1"/>
                </a:solidFill>
              </a:rPr>
              <a:t> del testing? Come fare per </a:t>
            </a:r>
            <a:r>
              <a:rPr lang="en-GB" dirty="0" err="1">
                <a:solidFill>
                  <a:schemeClr val="tx1"/>
                </a:solidFill>
              </a:rPr>
              <a:t>scovare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bug </a:t>
            </a:r>
            <a:r>
              <a:rPr lang="en-GB" dirty="0" err="1">
                <a:solidFill>
                  <a:schemeClr val="tx1"/>
                </a:solidFill>
              </a:rPr>
              <a:t>possibili</a:t>
            </a:r>
            <a:r>
              <a:rPr lang="en-GB" dirty="0">
                <a:solidFill>
                  <a:schemeClr val="tx1"/>
                </a:solidFill>
              </a:rPr>
              <a:t>?</a:t>
            </a:r>
          </a:p>
          <a:p>
            <a:pPr marL="201168" lvl="1" indent="0">
              <a:lnSpc>
                <a:spcPct val="150000"/>
              </a:lnSpc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3</a:t>
            </a:fld>
            <a:endParaRPr lang="en-GB" sz="180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44331B6-1FA5-7A98-7B40-A36122BDC049}"/>
              </a:ext>
            </a:extLst>
          </p:cNvPr>
          <p:cNvSpPr txBox="1"/>
          <p:nvPr/>
        </p:nvSpPr>
        <p:spPr>
          <a:xfrm>
            <a:off x="2420112" y="4201377"/>
            <a:ext cx="7351776" cy="103105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2000" b="1" dirty="0"/>
              <a:t>OBIETTIVO n° 1</a:t>
            </a:r>
            <a:endParaRPr lang="it-IT" b="1" dirty="0"/>
          </a:p>
          <a:p>
            <a:pPr algn="ctr"/>
            <a:r>
              <a:rPr lang="it-IT" dirty="0"/>
              <a:t>Supportare l’attività di testing, indicando quali siano le classi software che con maggior probabilità contengono dei bug.</a:t>
            </a:r>
          </a:p>
        </p:txBody>
      </p:sp>
    </p:spTree>
    <p:extLst>
      <p:ext uri="{BB962C8B-B14F-4D97-AF65-F5344CB8AC3E}">
        <p14:creationId xmlns:p14="http://schemas.microsoft.com/office/powerpoint/2010/main" val="202214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tx1"/>
                </a:solidFill>
              </a:rPr>
              <a:t>Introduzione</a:t>
            </a:r>
            <a:r>
              <a:rPr lang="en-GB">
                <a:solidFill>
                  <a:schemeClr val="tx1"/>
                </a:solidFill>
              </a:rPr>
              <a:t> ed </a:t>
            </a:r>
            <a:r>
              <a:rPr lang="en-GB" err="1">
                <a:solidFill>
                  <a:schemeClr val="tx1"/>
                </a:solidFill>
              </a:rPr>
              <a:t>obiettivi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 </a:t>
            </a:r>
            <a:r>
              <a:rPr lang="en-GB" dirty="0" err="1">
                <a:solidFill>
                  <a:schemeClr val="tx1"/>
                </a:solidFill>
              </a:rPr>
              <a:t>perseguire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l’obiettivo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fissato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precedenza</a:t>
            </a:r>
            <a:r>
              <a:rPr lang="en-GB" dirty="0">
                <a:solidFill>
                  <a:schemeClr val="tx1"/>
                </a:solidFill>
              </a:rPr>
              <a:t>, è </a:t>
            </a:r>
            <a:r>
              <a:rPr lang="en-GB" dirty="0" err="1">
                <a:solidFill>
                  <a:schemeClr val="tx1"/>
                </a:solidFill>
              </a:rPr>
              <a:t>necessario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b="1" dirty="0" err="1">
                <a:solidFill>
                  <a:schemeClr val="tx1"/>
                </a:solidFill>
              </a:rPr>
              <a:t>modello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predittivo</a:t>
            </a:r>
            <a:r>
              <a:rPr lang="en-GB" dirty="0">
                <a:solidFill>
                  <a:schemeClr val="tx1"/>
                </a:solidFill>
              </a:rPr>
              <a:t>, in </a:t>
            </a:r>
            <a:r>
              <a:rPr lang="en-GB" dirty="0" err="1">
                <a:solidFill>
                  <a:schemeClr val="tx1"/>
                </a:solidFill>
              </a:rPr>
              <a:t>grado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prevedere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quali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hanno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maggior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probabilità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contenere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bug.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Un </a:t>
            </a:r>
            <a:r>
              <a:rPr lang="en-GB" dirty="0" err="1">
                <a:solidFill>
                  <a:schemeClr val="tx1"/>
                </a:solidFill>
              </a:rPr>
              <a:t>modello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predittivo</a:t>
            </a:r>
            <a:r>
              <a:rPr lang="en-GB" dirty="0">
                <a:solidFill>
                  <a:schemeClr val="tx1"/>
                </a:solidFill>
              </a:rPr>
              <a:t>, in </a:t>
            </a:r>
            <a:r>
              <a:rPr lang="en-GB" dirty="0" err="1">
                <a:solidFill>
                  <a:schemeClr val="tx1"/>
                </a:solidFill>
              </a:rPr>
              <a:t>quanto</a:t>
            </a:r>
            <a:r>
              <a:rPr lang="en-GB" dirty="0">
                <a:solidFill>
                  <a:schemeClr val="tx1"/>
                </a:solidFill>
              </a:rPr>
              <a:t> tale, </a:t>
            </a:r>
            <a:r>
              <a:rPr lang="en-GB" dirty="0" err="1">
                <a:solidFill>
                  <a:schemeClr val="tx1"/>
                </a:solidFill>
              </a:rPr>
              <a:t>necessita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b="1" dirty="0" err="1">
                <a:solidFill>
                  <a:schemeClr val="tx1"/>
                </a:solidFill>
              </a:rPr>
              <a:t>dati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passati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per </a:t>
            </a:r>
            <a:r>
              <a:rPr lang="en-GB" dirty="0" err="1">
                <a:solidFill>
                  <a:schemeClr val="tx1"/>
                </a:solidFill>
              </a:rPr>
              <a:t>effettuare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previsioni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Dunque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sarà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necessario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raccogliere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ed </a:t>
            </a:r>
            <a:r>
              <a:rPr lang="en-GB" dirty="0" err="1">
                <a:solidFill>
                  <a:schemeClr val="tx1"/>
                </a:solidFill>
              </a:rPr>
              <a:t>effettuare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misurazioni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codice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sulla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evoluzione</a:t>
            </a:r>
            <a:r>
              <a:rPr lang="en-GB" dirty="0">
                <a:solidFill>
                  <a:schemeClr val="tx1"/>
                </a:solidFill>
              </a:rPr>
              <a:t> release per release.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 </a:t>
            </a:r>
            <a:r>
              <a:rPr lang="en-GB" dirty="0" err="1">
                <a:solidFill>
                  <a:schemeClr val="tx1"/>
                </a:solidFill>
              </a:rPr>
              <a:t>questo</a:t>
            </a:r>
            <a:r>
              <a:rPr lang="en-GB" dirty="0">
                <a:solidFill>
                  <a:schemeClr val="tx1"/>
                </a:solidFill>
              </a:rPr>
              <a:t> punto,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potrà</a:t>
            </a:r>
            <a:r>
              <a:rPr lang="en-GB" dirty="0">
                <a:solidFill>
                  <a:schemeClr val="tx1"/>
                </a:solidFill>
              </a:rPr>
              <a:t> fare </a:t>
            </a:r>
            <a:r>
              <a:rPr lang="en-GB" dirty="0" err="1">
                <a:solidFill>
                  <a:schemeClr val="tx1"/>
                </a:solidFill>
              </a:rPr>
              <a:t>ricorso</a:t>
            </a:r>
            <a:r>
              <a:rPr lang="en-GB" dirty="0">
                <a:solidFill>
                  <a:schemeClr val="tx1"/>
                </a:solidFill>
              </a:rPr>
              <a:t> a </a:t>
            </a:r>
            <a:r>
              <a:rPr lang="en-GB" dirty="0" err="1">
                <a:solidFill>
                  <a:schemeClr val="tx1"/>
                </a:solidFill>
              </a:rPr>
              <a:t>strumenti</a:t>
            </a:r>
            <a:r>
              <a:rPr lang="en-GB" dirty="0">
                <a:solidFill>
                  <a:schemeClr val="tx1"/>
                </a:solidFill>
              </a:rPr>
              <a:t> di Machine Learning, </a:t>
            </a:r>
            <a:r>
              <a:rPr lang="en-GB" dirty="0" err="1">
                <a:solidFill>
                  <a:schemeClr val="tx1"/>
                </a:solidFill>
              </a:rPr>
              <a:t>usando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considerati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opportuni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scegliendo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tecniche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ritenute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adatte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agli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scopi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intende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raggiungere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4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54558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tx1"/>
                </a:solidFill>
              </a:rPr>
              <a:t>Obiettivo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dello</a:t>
            </a:r>
            <a:r>
              <a:rPr lang="en-GB">
                <a:solidFill>
                  <a:schemeClr val="tx1"/>
                </a:solidFill>
              </a:rPr>
              <a:t> studio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" y="1283857"/>
            <a:ext cx="10935856" cy="269378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Come </a:t>
            </a:r>
            <a:r>
              <a:rPr lang="en-GB" dirty="0" err="1">
                <a:solidFill>
                  <a:schemeClr val="tx1"/>
                </a:solidFill>
              </a:rPr>
              <a:t>caso</a:t>
            </a:r>
            <a:r>
              <a:rPr lang="en-GB" dirty="0">
                <a:solidFill>
                  <a:schemeClr val="tx1"/>
                </a:solidFill>
              </a:rPr>
              <a:t> di studio,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individuati</a:t>
            </a:r>
            <a:r>
              <a:rPr lang="en-GB" dirty="0">
                <a:solidFill>
                  <a:schemeClr val="tx1"/>
                </a:solidFill>
              </a:rPr>
              <a:t> due </a:t>
            </a:r>
            <a:r>
              <a:rPr lang="en-GB" dirty="0" err="1">
                <a:solidFill>
                  <a:schemeClr val="tx1"/>
                </a:solidFill>
              </a:rPr>
              <a:t>progetti</a:t>
            </a:r>
            <a:r>
              <a:rPr lang="en-GB" dirty="0">
                <a:solidFill>
                  <a:schemeClr val="tx1"/>
                </a:solidFill>
              </a:rPr>
              <a:t> open-source di Apache: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Apache </a:t>
            </a:r>
            <a:r>
              <a:rPr lang="en-GB" sz="1600" dirty="0" err="1">
                <a:solidFill>
                  <a:schemeClr val="tx1"/>
                </a:solidFill>
              </a:rPr>
              <a:t>BookKeeper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Apache Syncope</a:t>
            </a:r>
          </a:p>
          <a:p>
            <a:pPr marL="384048" lvl="2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selezionati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Random Forest, Naïve Bayes </a:t>
            </a:r>
            <a:r>
              <a:rPr lang="en-GB" dirty="0">
                <a:solidFill>
                  <a:schemeClr val="tx1"/>
                </a:solidFill>
              </a:rPr>
              <a:t>ed</a:t>
            </a:r>
            <a:r>
              <a:rPr lang="en-GB" i="1" dirty="0">
                <a:solidFill>
                  <a:schemeClr val="tx1"/>
                </a:solidFill>
              </a:rPr>
              <a:t> IBK </a:t>
            </a:r>
            <a:r>
              <a:rPr lang="en-GB" dirty="0">
                <a:solidFill>
                  <a:schemeClr val="tx1"/>
                </a:solidFill>
              </a:rPr>
              <a:t>come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analizzare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i="1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i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Le </a:t>
            </a:r>
            <a:r>
              <a:rPr lang="en-GB" dirty="0" err="1">
                <a:solidFill>
                  <a:schemeClr val="tx1"/>
                </a:solidFill>
              </a:rPr>
              <a:t>tecniche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utilizzo</a:t>
            </a:r>
            <a:r>
              <a:rPr lang="en-GB" dirty="0">
                <a:solidFill>
                  <a:schemeClr val="tx1"/>
                </a:solidFill>
              </a:rPr>
              <a:t> considerate per </a:t>
            </a:r>
            <a:r>
              <a:rPr lang="en-GB" dirty="0" err="1">
                <a:solidFill>
                  <a:schemeClr val="tx1"/>
                </a:solidFill>
              </a:rPr>
              <a:t>tali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b="1" dirty="0">
                <a:solidFill>
                  <a:schemeClr val="tx1"/>
                </a:solidFill>
              </a:rPr>
              <a:t>feature selection</a:t>
            </a:r>
            <a:r>
              <a:rPr lang="en-GB" dirty="0">
                <a:solidFill>
                  <a:schemeClr val="tx1"/>
                </a:solidFill>
              </a:rPr>
              <a:t>, il </a:t>
            </a:r>
            <a:r>
              <a:rPr lang="en-GB" b="1" dirty="0">
                <a:solidFill>
                  <a:schemeClr val="tx1"/>
                </a:solidFill>
              </a:rPr>
              <a:t>sampling</a:t>
            </a:r>
            <a:r>
              <a:rPr lang="en-GB" i="1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tx1"/>
                </a:solidFill>
              </a:rPr>
              <a:t>e la </a:t>
            </a:r>
            <a:r>
              <a:rPr lang="en-GB" b="1" dirty="0">
                <a:solidFill>
                  <a:schemeClr val="tx1"/>
                </a:solidFill>
              </a:rPr>
              <a:t>cost sensitivity</a:t>
            </a:r>
            <a:r>
              <a:rPr lang="en-GB" dirty="0">
                <a:solidFill>
                  <a:schemeClr val="tx1"/>
                </a:solidFill>
              </a:rPr>
              <a:t>. Per non </a:t>
            </a:r>
            <a:r>
              <a:rPr lang="en-GB" dirty="0" err="1">
                <a:solidFill>
                  <a:schemeClr val="tx1"/>
                </a:solidFill>
              </a:rPr>
              <a:t>complicare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eccessivamente</a:t>
            </a:r>
            <a:r>
              <a:rPr lang="en-GB" dirty="0">
                <a:solidFill>
                  <a:schemeClr val="tx1"/>
                </a:solidFill>
              </a:rPr>
              <a:t> lo studio, due di </a:t>
            </a:r>
            <a:r>
              <a:rPr lang="en-GB" dirty="0" err="1">
                <a:solidFill>
                  <a:schemeClr val="tx1"/>
                </a:solidFill>
              </a:rPr>
              <a:t>tali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tecniche</a:t>
            </a:r>
            <a:r>
              <a:rPr lang="en-GB" i="1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state </a:t>
            </a:r>
            <a:r>
              <a:rPr lang="en-GB" dirty="0" err="1">
                <a:solidFill>
                  <a:schemeClr val="tx1"/>
                </a:solidFill>
              </a:rPr>
              <a:t>fissate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analizzati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ottenuti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sperimentando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l’utilizzo</a:t>
            </a:r>
            <a:r>
              <a:rPr lang="en-GB" dirty="0">
                <a:solidFill>
                  <a:schemeClr val="tx1"/>
                </a:solidFill>
              </a:rPr>
              <a:t> di diverse </a:t>
            </a:r>
            <a:r>
              <a:rPr lang="en-GB" dirty="0" err="1">
                <a:solidFill>
                  <a:schemeClr val="tx1"/>
                </a:solidFill>
              </a:rPr>
              <a:t>varianti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terza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5</a:t>
            </a:fld>
            <a:endParaRPr lang="en-GB" sz="18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B4FD7B-163B-88CF-349C-ED8A29342E38}"/>
              </a:ext>
            </a:extLst>
          </p:cNvPr>
          <p:cNvSpPr txBox="1"/>
          <p:nvPr/>
        </p:nvSpPr>
        <p:spPr>
          <a:xfrm>
            <a:off x="2420112" y="4316094"/>
            <a:ext cx="7351776" cy="13080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2000" b="1" dirty="0"/>
              <a:t>OBIETTIVO n° 2</a:t>
            </a:r>
            <a:endParaRPr lang="it-IT" b="1" dirty="0"/>
          </a:p>
          <a:p>
            <a:pPr algn="ctr"/>
            <a:r>
              <a:rPr lang="it-IT" dirty="0"/>
              <a:t>Individuare quale classificatore ha le migliori performances in termini di accuratezza delle predizioni, al variare delle tecniche di utilizzo; in particolare, al variare della tipologia di </a:t>
            </a:r>
            <a:r>
              <a:rPr lang="it-IT" b="1" dirty="0"/>
              <a:t>cost </a:t>
            </a:r>
            <a:r>
              <a:rPr lang="en-GB" b="1" dirty="0">
                <a:solidFill>
                  <a:schemeClr val="tx1"/>
                </a:solidFill>
              </a:rPr>
              <a:t>sensitivity</a:t>
            </a:r>
            <a:r>
              <a:rPr lang="it-IT" dirty="0"/>
              <a:t>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D00485E-4DB5-BBBE-5245-F9D554520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462" y="1929343"/>
            <a:ext cx="1861478" cy="582207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3DF289-E82B-3F54-B16D-640BBC2E2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30" y="1141992"/>
            <a:ext cx="1861478" cy="5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8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tx1"/>
                </a:solidFill>
              </a:rPr>
              <a:t>Progettazione</a:t>
            </a:r>
            <a:r>
              <a:rPr lang="en-GB">
                <a:solidFill>
                  <a:schemeClr val="tx1"/>
                </a:solidFill>
              </a:rPr>
              <a:t>: </a:t>
            </a:r>
            <a:r>
              <a:rPr lang="en-GB" sz="2800" err="1">
                <a:solidFill>
                  <a:schemeClr val="tx1"/>
                </a:solidFill>
              </a:rPr>
              <a:t>metodologia</a:t>
            </a:r>
            <a:r>
              <a:rPr lang="en-GB" sz="2800">
                <a:solidFill>
                  <a:schemeClr val="tx1"/>
                </a:solidFill>
              </a:rPr>
              <a:t> ed </a:t>
            </a:r>
            <a:r>
              <a:rPr lang="en-GB" sz="2800" err="1">
                <a:solidFill>
                  <a:schemeClr val="tx1"/>
                </a:solidFill>
              </a:rPr>
              <a:t>assunzioni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" y="1283857"/>
            <a:ext cx="10935856" cy="4694156"/>
          </a:xfrm>
        </p:spPr>
        <p:txBody>
          <a:bodyPr>
            <a:normAutofit/>
          </a:bodyPr>
          <a:lstStyle/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 la </a:t>
            </a:r>
            <a:r>
              <a:rPr lang="en-GB" dirty="0" err="1">
                <a:solidFill>
                  <a:schemeClr val="tx1"/>
                </a:solidFill>
              </a:rPr>
              <a:t>raccolta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passati</a:t>
            </a:r>
            <a:r>
              <a:rPr lang="en-GB" dirty="0">
                <a:solidFill>
                  <a:schemeClr val="tx1"/>
                </a:solidFill>
              </a:rPr>
              <a:t>, è </a:t>
            </a:r>
            <a:r>
              <a:rPr lang="en-GB" dirty="0" err="1">
                <a:solidFill>
                  <a:schemeClr val="tx1"/>
                </a:solidFill>
              </a:rPr>
              <a:t>stato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necessario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individuare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tutte</a:t>
            </a:r>
            <a:r>
              <a:rPr lang="en-GB" dirty="0">
                <a:solidFill>
                  <a:schemeClr val="tx1"/>
                </a:solidFill>
              </a:rPr>
              <a:t> le releases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progetti</a:t>
            </a:r>
            <a:r>
              <a:rPr lang="en-GB" dirty="0">
                <a:solidFill>
                  <a:schemeClr val="tx1"/>
                </a:solidFill>
              </a:rPr>
              <a:t> e lo </a:t>
            </a:r>
            <a:r>
              <a:rPr lang="en-GB" dirty="0" err="1">
                <a:solidFill>
                  <a:schemeClr val="tx1"/>
                </a:solidFill>
              </a:rPr>
              <a:t>storico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bug, con le </a:t>
            </a:r>
            <a:r>
              <a:rPr lang="en-GB" dirty="0" err="1">
                <a:solidFill>
                  <a:schemeClr val="tx1"/>
                </a:solidFill>
              </a:rPr>
              <a:t>informazioni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ciclo</a:t>
            </a:r>
            <a:r>
              <a:rPr lang="en-GB" dirty="0">
                <a:solidFill>
                  <a:schemeClr val="tx1"/>
                </a:solidFill>
              </a:rPr>
              <a:t> di vita di </a:t>
            </a:r>
            <a:r>
              <a:rPr lang="en-GB" dirty="0" err="1">
                <a:solidFill>
                  <a:schemeClr val="tx1"/>
                </a:solidFill>
              </a:rPr>
              <a:t>questi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ultimi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b="1" dirty="0">
                <a:solidFill>
                  <a:schemeClr val="tx1"/>
                </a:solidFill>
              </a:rPr>
              <a:t>injected version</a:t>
            </a:r>
            <a:r>
              <a:rPr lang="en-GB" dirty="0">
                <a:solidFill>
                  <a:schemeClr val="tx1"/>
                </a:solidFill>
              </a:rPr>
              <a:t> (IV), </a:t>
            </a:r>
            <a:r>
              <a:rPr lang="en-GB" b="1" dirty="0">
                <a:solidFill>
                  <a:schemeClr val="tx1"/>
                </a:solidFill>
              </a:rPr>
              <a:t>opening version</a:t>
            </a:r>
            <a:r>
              <a:rPr lang="en-GB" dirty="0">
                <a:solidFill>
                  <a:schemeClr val="tx1"/>
                </a:solidFill>
              </a:rPr>
              <a:t> (OV) e </a:t>
            </a:r>
            <a:r>
              <a:rPr lang="en-GB" b="1" dirty="0">
                <a:solidFill>
                  <a:schemeClr val="tx1"/>
                </a:solidFill>
              </a:rPr>
              <a:t>fixed version</a:t>
            </a:r>
            <a:r>
              <a:rPr lang="en-GB" dirty="0">
                <a:solidFill>
                  <a:schemeClr val="tx1"/>
                </a:solidFill>
              </a:rPr>
              <a:t> (FV). A tale </a:t>
            </a:r>
            <a:r>
              <a:rPr lang="en-GB" dirty="0" err="1">
                <a:solidFill>
                  <a:schemeClr val="tx1"/>
                </a:solidFill>
              </a:rPr>
              <a:t>scopo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state </a:t>
            </a:r>
            <a:r>
              <a:rPr lang="en-GB" dirty="0" err="1">
                <a:solidFill>
                  <a:schemeClr val="tx1"/>
                </a:solidFill>
              </a:rPr>
              <a:t>utilizzate</a:t>
            </a:r>
            <a:r>
              <a:rPr lang="en-GB" dirty="0">
                <a:solidFill>
                  <a:schemeClr val="tx1"/>
                </a:solidFill>
              </a:rPr>
              <a:t> le API REST </a:t>
            </a:r>
            <a:r>
              <a:rPr lang="en-GB" dirty="0" err="1">
                <a:solidFill>
                  <a:schemeClr val="tx1"/>
                </a:solidFill>
              </a:rPr>
              <a:t>dell’Issue</a:t>
            </a:r>
            <a:r>
              <a:rPr lang="en-GB" dirty="0">
                <a:solidFill>
                  <a:schemeClr val="tx1"/>
                </a:solidFill>
              </a:rPr>
              <a:t> Tracking System </a:t>
            </a:r>
            <a:r>
              <a:rPr lang="en-GB" i="1" dirty="0">
                <a:solidFill>
                  <a:schemeClr val="tx1"/>
                </a:solidFill>
              </a:rPr>
              <a:t>Jira. 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filtrati</a:t>
            </a:r>
            <a:r>
              <a:rPr lang="en-GB" dirty="0">
                <a:solidFill>
                  <a:schemeClr val="tx1"/>
                </a:solidFill>
              </a:rPr>
              <a:t> solo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tickets </a:t>
            </a:r>
            <a:r>
              <a:rPr lang="en-GB" dirty="0" err="1">
                <a:solidFill>
                  <a:schemeClr val="tx1"/>
                </a:solidFill>
              </a:rPr>
              <a:t>relativi</a:t>
            </a:r>
            <a:r>
              <a:rPr lang="en-GB" dirty="0">
                <a:solidFill>
                  <a:schemeClr val="tx1"/>
                </a:solidFill>
              </a:rPr>
              <a:t> ad issues di </a:t>
            </a:r>
            <a:r>
              <a:rPr lang="en-GB" dirty="0" err="1">
                <a:solidFill>
                  <a:schemeClr val="tx1"/>
                </a:solidFill>
              </a:rPr>
              <a:t>tipo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Bug</a:t>
            </a:r>
            <a:r>
              <a:rPr lang="en-GB" dirty="0">
                <a:solidFill>
                  <a:schemeClr val="tx1"/>
                </a:solidFill>
              </a:rPr>
              <a:t>, con </a:t>
            </a:r>
            <a:r>
              <a:rPr lang="en-GB" dirty="0" err="1">
                <a:solidFill>
                  <a:schemeClr val="tx1"/>
                </a:solidFill>
              </a:rPr>
              <a:t>risoluzione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Fixed</a:t>
            </a:r>
            <a:r>
              <a:rPr lang="en-GB" dirty="0">
                <a:solidFill>
                  <a:schemeClr val="tx1"/>
                </a:solidFill>
              </a:rPr>
              <a:t> e con </a:t>
            </a:r>
            <a:r>
              <a:rPr lang="en-GB" dirty="0" err="1">
                <a:solidFill>
                  <a:schemeClr val="tx1"/>
                </a:solidFill>
              </a:rPr>
              <a:t>stato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Resolved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oppure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Closed, </a:t>
            </a:r>
            <a:r>
              <a:rPr lang="en-GB" dirty="0" err="1">
                <a:solidFill>
                  <a:schemeClr val="tx1"/>
                </a:solidFill>
              </a:rPr>
              <a:t>collezionandoli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lista</a:t>
            </a:r>
            <a:r>
              <a:rPr lang="en-GB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La </a:t>
            </a:r>
            <a:r>
              <a:rPr lang="en-GB" dirty="0" err="1">
                <a:solidFill>
                  <a:schemeClr val="tx1"/>
                </a:solidFill>
              </a:rPr>
              <a:t>lista</a:t>
            </a:r>
            <a:r>
              <a:rPr lang="en-GB" dirty="0">
                <a:solidFill>
                  <a:schemeClr val="tx1"/>
                </a:solidFill>
              </a:rPr>
              <a:t> di bug è </a:t>
            </a:r>
            <a:r>
              <a:rPr lang="en-GB" dirty="0" err="1">
                <a:solidFill>
                  <a:schemeClr val="tx1"/>
                </a:solidFill>
              </a:rPr>
              <a:t>stata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ordinata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temporalmente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scartati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quei</a:t>
            </a:r>
            <a:r>
              <a:rPr lang="en-GB" dirty="0">
                <a:solidFill>
                  <a:schemeClr val="tx1"/>
                </a:solidFill>
              </a:rPr>
              <a:t> bug per cui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seguenti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condizioni</a:t>
            </a:r>
            <a:r>
              <a:rPr lang="en-GB" dirty="0">
                <a:solidFill>
                  <a:schemeClr val="tx1"/>
                </a:solidFill>
              </a:rPr>
              <a:t> era vera: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La FV è </a:t>
            </a:r>
            <a:r>
              <a:rPr lang="en-GB" sz="1600" dirty="0" err="1">
                <a:solidFill>
                  <a:schemeClr val="tx1"/>
                </a:solidFill>
              </a:rPr>
              <a:t>indicata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tra</a:t>
            </a:r>
            <a:r>
              <a:rPr lang="en-GB" sz="1600" dirty="0">
                <a:solidFill>
                  <a:schemeClr val="tx1"/>
                </a:solidFill>
              </a:rPr>
              <a:t> le Affected Versions</a:t>
            </a:r>
          </a:p>
          <a:p>
            <a:pPr lvl="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IV &gt; OV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bug </a:t>
            </a:r>
            <a:r>
              <a:rPr lang="en-GB" dirty="0" err="1">
                <a:solidFill>
                  <a:schemeClr val="tx1"/>
                </a:solidFill>
              </a:rPr>
              <a:t>aventi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IV non </a:t>
            </a:r>
            <a:r>
              <a:rPr lang="en-GB" dirty="0" err="1">
                <a:solidFill>
                  <a:schemeClr val="tx1"/>
                </a:solidFill>
              </a:rPr>
              <a:t>valida</a:t>
            </a:r>
            <a:r>
              <a:rPr lang="en-GB" dirty="0">
                <a:solidFill>
                  <a:schemeClr val="tx1"/>
                </a:solidFill>
              </a:rPr>
              <a:t> o non </a:t>
            </a:r>
            <a:r>
              <a:rPr lang="en-GB" dirty="0" err="1">
                <a:solidFill>
                  <a:schemeClr val="tx1"/>
                </a:solidFill>
              </a:rPr>
              <a:t>esplicitamente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indicata</a:t>
            </a:r>
            <a:r>
              <a:rPr lang="en-GB" dirty="0">
                <a:solidFill>
                  <a:schemeClr val="tx1"/>
                </a:solidFill>
              </a:rPr>
              <a:t>, è </a:t>
            </a:r>
            <a:r>
              <a:rPr lang="en-GB" dirty="0" err="1">
                <a:solidFill>
                  <a:schemeClr val="tx1"/>
                </a:solidFill>
              </a:rPr>
              <a:t>stata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usata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b="1" dirty="0">
                <a:solidFill>
                  <a:schemeClr val="tx1"/>
                </a:solidFill>
              </a:rPr>
              <a:t>Proportion Incremental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considerando</a:t>
            </a:r>
            <a:r>
              <a:rPr lang="en-GB" dirty="0">
                <a:solidFill>
                  <a:schemeClr val="tx1"/>
                </a:solidFill>
              </a:rPr>
              <a:t> solo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bug </a:t>
            </a:r>
            <a:r>
              <a:rPr lang="en-GB" dirty="0" err="1">
                <a:solidFill>
                  <a:schemeClr val="tx1"/>
                </a:solidFill>
              </a:rPr>
              <a:t>precedenti</a:t>
            </a:r>
            <a:r>
              <a:rPr lang="en-GB" dirty="0">
                <a:solidFill>
                  <a:schemeClr val="tx1"/>
                </a:solidFill>
              </a:rPr>
              <a:t> a </a:t>
            </a:r>
            <a:r>
              <a:rPr lang="en-GB" dirty="0" err="1">
                <a:solidFill>
                  <a:schemeClr val="tx1"/>
                </a:solidFill>
              </a:rPr>
              <a:t>quello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analisi</a:t>
            </a:r>
            <a:r>
              <a:rPr lang="en-GB" dirty="0">
                <a:solidFill>
                  <a:schemeClr val="tx1"/>
                </a:solidFill>
              </a:rPr>
              <a:t> per il </a:t>
            </a:r>
            <a:r>
              <a:rPr lang="en-GB" dirty="0" err="1">
                <a:solidFill>
                  <a:schemeClr val="tx1"/>
                </a:solidFill>
              </a:rPr>
              <a:t>calcolo</a:t>
            </a:r>
            <a:r>
              <a:rPr lang="en-GB" dirty="0">
                <a:solidFill>
                  <a:schemeClr val="tx1"/>
                </a:solidFill>
              </a:rPr>
              <a:t> del </a:t>
            </a:r>
            <a:r>
              <a:rPr lang="en-GB" dirty="0" err="1">
                <a:solidFill>
                  <a:schemeClr val="tx1"/>
                </a:solidFill>
              </a:rPr>
              <a:t>fattore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proporzione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p</a:t>
            </a:r>
            <a:r>
              <a:rPr lang="en-GB" dirty="0">
                <a:solidFill>
                  <a:schemeClr val="tx1"/>
                </a:solidFill>
              </a:rPr>
              <a:t>. Tale </a:t>
            </a:r>
            <a:r>
              <a:rPr lang="en-GB" dirty="0" err="1">
                <a:solidFill>
                  <a:schemeClr val="tx1"/>
                </a:solidFill>
              </a:rPr>
              <a:t>scelta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stata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dettata</a:t>
            </a:r>
            <a:r>
              <a:rPr lang="en-GB" dirty="0">
                <a:solidFill>
                  <a:schemeClr val="tx1"/>
                </a:solidFill>
              </a:rPr>
              <a:t> dal non </a:t>
            </a:r>
            <a:r>
              <a:rPr lang="en-GB" dirty="0" err="1">
                <a:solidFill>
                  <a:schemeClr val="tx1"/>
                </a:solidFill>
              </a:rPr>
              <a:t>voler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utilizzare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futuri</a:t>
            </a:r>
            <a:r>
              <a:rPr lang="en-GB" dirty="0">
                <a:solidFill>
                  <a:schemeClr val="tx1"/>
                </a:solidFill>
              </a:rPr>
              <a:t> per fare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stime </a:t>
            </a:r>
            <a:r>
              <a:rPr lang="en-GB" dirty="0" err="1">
                <a:solidFill>
                  <a:schemeClr val="tx1"/>
                </a:solidFill>
              </a:rPr>
              <a:t>su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passati</a:t>
            </a:r>
            <a:r>
              <a:rPr lang="en-GB" dirty="0">
                <a:solidFill>
                  <a:schemeClr val="tx1"/>
                </a:solidFill>
              </a:rPr>
              <a:t>, in modo da non </a:t>
            </a:r>
            <a:r>
              <a:rPr lang="en-GB" dirty="0" err="1">
                <a:solidFill>
                  <a:schemeClr val="tx1"/>
                </a:solidFill>
              </a:rPr>
              <a:t>influenzare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successiva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valutazione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effettuata</a:t>
            </a:r>
            <a:r>
              <a:rPr lang="en-GB" dirty="0">
                <a:solidFill>
                  <a:schemeClr val="tx1"/>
                </a:solidFill>
              </a:rPr>
              <a:t> con la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Walk Forward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6</a:t>
            </a:fld>
            <a:endParaRPr lang="en-GB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1260868-432E-06F6-CECD-E99CB3A77D43}"/>
                  </a:ext>
                </a:extLst>
              </p:cNvPr>
              <p:cNvSpPr txBox="1"/>
              <p:nvPr/>
            </p:nvSpPr>
            <p:spPr>
              <a:xfrm>
                <a:off x="3246120" y="5368936"/>
                <a:ext cx="1901952" cy="60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𝐹𝑉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𝐼𝑉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𝐹𝑉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𝑂𝑉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1260868-432E-06F6-CECD-E99CB3A77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120" y="5368936"/>
                <a:ext cx="1901952" cy="609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4DD7769-D5AA-C848-6424-2268313B2356}"/>
                  </a:ext>
                </a:extLst>
              </p:cNvPr>
              <p:cNvSpPr txBox="1"/>
              <p:nvPr/>
            </p:nvSpPr>
            <p:spPr>
              <a:xfrm>
                <a:off x="6049817" y="5488808"/>
                <a:ext cx="3935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𝐹𝑉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𝑂𝑉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4DD7769-D5AA-C848-6424-2268313B2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817" y="5488808"/>
                <a:ext cx="393583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82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tx1"/>
                </a:solidFill>
              </a:rPr>
              <a:t>Progettazione</a:t>
            </a:r>
            <a:r>
              <a:rPr lang="en-GB">
                <a:solidFill>
                  <a:schemeClr val="tx1"/>
                </a:solidFill>
              </a:rPr>
              <a:t>: </a:t>
            </a:r>
            <a:r>
              <a:rPr lang="en-GB" sz="2800" err="1">
                <a:solidFill>
                  <a:schemeClr val="tx1"/>
                </a:solidFill>
              </a:rPr>
              <a:t>raccolta</a:t>
            </a:r>
            <a:r>
              <a:rPr lang="en-GB" sz="2800">
                <a:solidFill>
                  <a:schemeClr val="tx1"/>
                </a:solidFill>
              </a:rPr>
              <a:t> </a:t>
            </a:r>
            <a:r>
              <a:rPr lang="en-GB" sz="2800" err="1">
                <a:solidFill>
                  <a:schemeClr val="tx1"/>
                </a:solidFill>
              </a:rPr>
              <a:t>dei</a:t>
            </a:r>
            <a:r>
              <a:rPr lang="en-GB" sz="2800">
                <a:solidFill>
                  <a:schemeClr val="tx1"/>
                </a:solidFill>
              </a:rPr>
              <a:t> </a:t>
            </a:r>
            <a:r>
              <a:rPr lang="en-GB" sz="2800" err="1">
                <a:solidFill>
                  <a:schemeClr val="tx1"/>
                </a:solidFill>
              </a:rPr>
              <a:t>dati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" y="1283858"/>
            <a:ext cx="10935856" cy="2688374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Incrociando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tickets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bug </a:t>
            </a:r>
            <a:r>
              <a:rPr lang="en-GB" dirty="0" err="1">
                <a:solidFill>
                  <a:schemeClr val="tx1"/>
                </a:solidFill>
              </a:rPr>
              <a:t>fixati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ottenuti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i="1" dirty="0">
                <a:solidFill>
                  <a:schemeClr val="tx1"/>
                </a:solidFill>
              </a:rPr>
              <a:t>Jira</a:t>
            </a:r>
            <a:r>
              <a:rPr lang="en-GB" dirty="0">
                <a:solidFill>
                  <a:schemeClr val="tx1"/>
                </a:solidFill>
              </a:rPr>
              <a:t> con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commit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progetti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analizzati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ottenuti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tramite</a:t>
            </a:r>
            <a:r>
              <a:rPr lang="en-GB" dirty="0">
                <a:solidFill>
                  <a:schemeClr val="tx1"/>
                </a:solidFill>
              </a:rPr>
              <a:t> il Version Control System </a:t>
            </a:r>
            <a:r>
              <a:rPr lang="en-GB" i="1" dirty="0">
                <a:solidFill>
                  <a:schemeClr val="tx1"/>
                </a:solidFill>
              </a:rPr>
              <a:t>Git,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stato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possibile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individuare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commit di fix, </a:t>
            </a:r>
            <a:r>
              <a:rPr lang="en-GB" dirty="0" err="1">
                <a:solidFill>
                  <a:schemeClr val="tx1"/>
                </a:solidFill>
              </a:rPr>
              <a:t>necessari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dirty="0" err="1">
                <a:solidFill>
                  <a:schemeClr val="tx1"/>
                </a:solidFill>
              </a:rPr>
              <a:t>classificare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classi</a:t>
            </a:r>
            <a:r>
              <a:rPr lang="en-GB" dirty="0">
                <a:solidFill>
                  <a:schemeClr val="tx1"/>
                </a:solidFill>
              </a:rPr>
              <a:t> software come </a:t>
            </a:r>
            <a:r>
              <a:rPr lang="en-GB" i="1" dirty="0">
                <a:solidFill>
                  <a:schemeClr val="tx1"/>
                </a:solidFill>
              </a:rPr>
              <a:t>buggy</a:t>
            </a:r>
            <a:r>
              <a:rPr lang="en-GB" dirty="0">
                <a:solidFill>
                  <a:schemeClr val="tx1"/>
                </a:solidFill>
              </a:rPr>
              <a:t> o </a:t>
            </a:r>
            <a:r>
              <a:rPr lang="en-GB" i="1" dirty="0">
                <a:solidFill>
                  <a:schemeClr val="tx1"/>
                </a:solidFill>
              </a:rPr>
              <a:t>non buggy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nelle</a:t>
            </a:r>
            <a:r>
              <a:rPr lang="en-GB" dirty="0">
                <a:solidFill>
                  <a:schemeClr val="tx1"/>
                </a:solidFill>
              </a:rPr>
              <a:t> diverse releases.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Inoltre</a:t>
            </a:r>
            <a:r>
              <a:rPr lang="en-GB" dirty="0">
                <a:solidFill>
                  <a:schemeClr val="tx1"/>
                </a:solidFill>
              </a:rPr>
              <a:t>, sempre </a:t>
            </a:r>
            <a:r>
              <a:rPr lang="en-GB" dirty="0" err="1">
                <a:solidFill>
                  <a:schemeClr val="tx1"/>
                </a:solidFill>
              </a:rPr>
              <a:t>tramite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Git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scanditi</a:t>
            </a:r>
            <a:r>
              <a:rPr lang="en-GB" dirty="0">
                <a:solidFill>
                  <a:schemeClr val="tx1"/>
                </a:solidFill>
              </a:rPr>
              <a:t> tutti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commit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progetti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dirty="0" err="1">
                <a:solidFill>
                  <a:schemeClr val="tx1"/>
                </a:solidFill>
              </a:rPr>
              <a:t>effettuare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misurazioni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necessarie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sulle</a:t>
            </a:r>
            <a:r>
              <a:rPr lang="en-GB" dirty="0">
                <a:solidFill>
                  <a:schemeClr val="tx1"/>
                </a:solidFill>
              </a:rPr>
              <a:t> diverse </a:t>
            </a:r>
            <a:r>
              <a:rPr lang="en-GB" dirty="0" err="1">
                <a:solidFill>
                  <a:schemeClr val="tx1"/>
                </a:solidFill>
              </a:rPr>
              <a:t>classi</a:t>
            </a:r>
            <a:r>
              <a:rPr lang="en-GB" dirty="0">
                <a:solidFill>
                  <a:schemeClr val="tx1"/>
                </a:solidFill>
              </a:rPr>
              <a:t> software.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In </a:t>
            </a:r>
            <a:r>
              <a:rPr lang="en-GB" dirty="0" err="1">
                <a:solidFill>
                  <a:schemeClr val="tx1"/>
                </a:solidFill>
              </a:rPr>
              <a:t>questo</a:t>
            </a:r>
            <a:r>
              <a:rPr lang="en-GB" dirty="0">
                <a:solidFill>
                  <a:schemeClr val="tx1"/>
                </a:solidFill>
              </a:rPr>
              <a:t> modo, è </a:t>
            </a:r>
            <a:r>
              <a:rPr lang="en-GB" dirty="0" err="1">
                <a:solidFill>
                  <a:schemeClr val="tx1"/>
                </a:solidFill>
              </a:rPr>
              <a:t>stato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costruito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b="1" dirty="0">
                <a:solidFill>
                  <a:schemeClr val="tx1"/>
                </a:solidFill>
              </a:rPr>
              <a:t>dataset</a:t>
            </a:r>
            <a:r>
              <a:rPr lang="en-GB" dirty="0">
                <a:solidFill>
                  <a:schemeClr val="tx1"/>
                </a:solidFill>
              </a:rPr>
              <a:t> in cui </a:t>
            </a:r>
            <a:r>
              <a:rPr lang="en-GB" dirty="0" err="1">
                <a:solidFill>
                  <a:schemeClr val="tx1"/>
                </a:solidFill>
              </a:rPr>
              <a:t>ogni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riga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(</a:t>
            </a:r>
            <a:r>
              <a:rPr lang="en-GB" b="1" dirty="0" err="1">
                <a:solidFill>
                  <a:schemeClr val="tx1"/>
                </a:solidFill>
              </a:rPr>
              <a:t>istanza</a:t>
            </a:r>
            <a:r>
              <a:rPr lang="en-GB" b="1" dirty="0">
                <a:solidFill>
                  <a:schemeClr val="tx1"/>
                </a:solidFill>
              </a:rPr>
              <a:t>) </a:t>
            </a:r>
            <a:r>
              <a:rPr lang="en-GB" dirty="0">
                <a:solidFill>
                  <a:schemeClr val="tx1"/>
                </a:solidFill>
              </a:rPr>
              <a:t>è </a:t>
            </a:r>
            <a:r>
              <a:rPr lang="en-GB" dirty="0" err="1">
                <a:solidFill>
                  <a:schemeClr val="tx1"/>
                </a:solidFill>
              </a:rPr>
              <a:t>costituita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classe</a:t>
            </a:r>
            <a:r>
              <a:rPr lang="en-GB" dirty="0">
                <a:solidFill>
                  <a:schemeClr val="tx1"/>
                </a:solidFill>
              </a:rPr>
              <a:t> software, </a:t>
            </a:r>
            <a:r>
              <a:rPr lang="en-GB" dirty="0" err="1">
                <a:solidFill>
                  <a:schemeClr val="tx1"/>
                </a:solidFill>
              </a:rPr>
              <a:t>misurata</a:t>
            </a:r>
            <a:r>
              <a:rPr lang="en-GB" dirty="0">
                <a:solidFill>
                  <a:schemeClr val="tx1"/>
                </a:solidFill>
              </a:rPr>
              <a:t> al </a:t>
            </a:r>
            <a:r>
              <a:rPr lang="en-GB" dirty="0" err="1">
                <a:solidFill>
                  <a:schemeClr val="tx1"/>
                </a:solidFill>
              </a:rPr>
              <a:t>termine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determinata</a:t>
            </a:r>
            <a:r>
              <a:rPr lang="en-GB" dirty="0">
                <a:solidFill>
                  <a:schemeClr val="tx1"/>
                </a:solidFill>
              </a:rPr>
              <a:t> release, </a:t>
            </a:r>
            <a:r>
              <a:rPr lang="en-GB" dirty="0" err="1">
                <a:solidFill>
                  <a:schemeClr val="tx1"/>
                </a:solidFill>
              </a:rPr>
              <a:t>caratterizzata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metriche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computate</a:t>
            </a:r>
            <a:r>
              <a:rPr lang="en-GB" dirty="0">
                <a:solidFill>
                  <a:schemeClr val="tx1"/>
                </a:solidFill>
              </a:rPr>
              <a:t> ed </a:t>
            </a:r>
            <a:r>
              <a:rPr lang="en-GB" b="1" dirty="0" err="1">
                <a:solidFill>
                  <a:schemeClr val="tx1"/>
                </a:solidFill>
              </a:rPr>
              <a:t>etichettata</a:t>
            </a:r>
            <a:r>
              <a:rPr lang="en-GB" dirty="0">
                <a:solidFill>
                  <a:schemeClr val="tx1"/>
                </a:solidFill>
              </a:rPr>
              <a:t> con </a:t>
            </a:r>
            <a:r>
              <a:rPr lang="en-GB" dirty="0" err="1">
                <a:solidFill>
                  <a:schemeClr val="tx1"/>
                </a:solidFill>
              </a:rPr>
              <a:t>l’attributo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true</a:t>
            </a:r>
            <a:r>
              <a:rPr lang="en-GB" dirty="0">
                <a:solidFill>
                  <a:schemeClr val="tx1"/>
                </a:solidFill>
              </a:rPr>
              <a:t> se la </a:t>
            </a:r>
            <a:r>
              <a:rPr lang="en-GB" dirty="0" err="1">
                <a:solidFill>
                  <a:schemeClr val="tx1"/>
                </a:solidFill>
              </a:rPr>
              <a:t>classe</a:t>
            </a:r>
            <a:r>
              <a:rPr lang="en-GB" dirty="0">
                <a:solidFill>
                  <a:schemeClr val="tx1"/>
                </a:solidFill>
              </a:rPr>
              <a:t> era buggy in </a:t>
            </a:r>
            <a:r>
              <a:rPr lang="en-GB" dirty="0" err="1">
                <a:solidFill>
                  <a:schemeClr val="tx1"/>
                </a:solidFill>
              </a:rPr>
              <a:t>quella</a:t>
            </a:r>
            <a:r>
              <a:rPr lang="en-GB" dirty="0">
                <a:solidFill>
                  <a:schemeClr val="tx1"/>
                </a:solidFill>
              </a:rPr>
              <a:t> release, </a:t>
            </a:r>
            <a:r>
              <a:rPr lang="en-GB" i="1" dirty="0">
                <a:solidFill>
                  <a:schemeClr val="tx1"/>
                </a:solidFill>
              </a:rPr>
              <a:t>false </a:t>
            </a:r>
            <a:r>
              <a:rPr lang="en-GB" dirty="0" err="1">
                <a:solidFill>
                  <a:schemeClr val="tx1"/>
                </a:solidFill>
              </a:rPr>
              <a:t>altrimenti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7</a:t>
            </a:fld>
            <a:endParaRPr lang="en-GB" sz="180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2630CE-FF8B-0C77-CAA5-A8D44339E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5618135"/>
            <a:ext cx="3409950" cy="60025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22DC767-E791-5A1C-6621-BB4F04B79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5707260"/>
            <a:ext cx="1009650" cy="4220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5040A9-0631-82C9-E9D5-5893788028B0}"/>
              </a:ext>
            </a:extLst>
          </p:cNvPr>
          <p:cNvSpPr txBox="1"/>
          <p:nvPr/>
        </p:nvSpPr>
        <p:spPr>
          <a:xfrm>
            <a:off x="1061883" y="4435504"/>
            <a:ext cx="10150600" cy="6771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ASSUNZIONE: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per </a:t>
            </a:r>
            <a:r>
              <a:rPr lang="en-GB" dirty="0" err="1">
                <a:solidFill>
                  <a:schemeClr val="tx1"/>
                </a:solidFill>
              </a:rPr>
              <a:t>effettuare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b="1" dirty="0" err="1">
                <a:solidFill>
                  <a:schemeClr val="tx1"/>
                </a:solidFill>
              </a:rPr>
              <a:t>labeling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(buggy VS no buggy),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assunto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tutte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classi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toccate</a:t>
            </a:r>
            <a:r>
              <a:rPr lang="en-GB" dirty="0">
                <a:solidFill>
                  <a:schemeClr val="tx1"/>
                </a:solidFill>
              </a:rPr>
              <a:t> dal commit di fix del bug B, </a:t>
            </a:r>
            <a:r>
              <a:rPr lang="en-GB" dirty="0" err="1">
                <a:solidFill>
                  <a:schemeClr val="tx1"/>
                </a:solidFill>
              </a:rPr>
              <a:t>vengano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classificate</a:t>
            </a:r>
            <a:r>
              <a:rPr lang="en-GB" dirty="0">
                <a:solidFill>
                  <a:schemeClr val="tx1"/>
                </a:solidFill>
              </a:rPr>
              <a:t> come buggy in </a:t>
            </a:r>
            <a:r>
              <a:rPr lang="en-GB" dirty="0" err="1">
                <a:solidFill>
                  <a:schemeClr val="tx1"/>
                </a:solidFill>
              </a:rPr>
              <a:t>tutte</a:t>
            </a:r>
            <a:r>
              <a:rPr lang="en-GB" dirty="0">
                <a:solidFill>
                  <a:schemeClr val="tx1"/>
                </a:solidFill>
              </a:rPr>
              <a:t> le affected versions del bug B.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9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Progettazione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problema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dello</a:t>
            </a:r>
            <a:r>
              <a:rPr lang="en-GB" sz="2800" dirty="0">
                <a:solidFill>
                  <a:schemeClr val="tx1"/>
                </a:solidFill>
              </a:rPr>
              <a:t> Snoring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Siamo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sicuri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etichettata</a:t>
            </a:r>
            <a:r>
              <a:rPr lang="en-GB" dirty="0">
                <a:solidFill>
                  <a:schemeClr val="tx1"/>
                </a:solidFill>
              </a:rPr>
              <a:t> come “non buggy” in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release X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effettivamente</a:t>
            </a:r>
            <a:r>
              <a:rPr lang="en-GB" dirty="0">
                <a:solidFill>
                  <a:schemeClr val="tx1"/>
                </a:solidFill>
              </a:rPr>
              <a:t> tale?</a:t>
            </a:r>
          </a:p>
          <a:p>
            <a:pPr marL="201168" lvl="1" indent="0" algn="ctr">
              <a:buNone/>
            </a:pPr>
            <a:r>
              <a:rPr lang="en-GB" sz="2400" b="1" dirty="0">
                <a:solidFill>
                  <a:schemeClr val="tx1"/>
                </a:solidFill>
              </a:rPr>
              <a:t>NO!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È </a:t>
            </a:r>
            <a:r>
              <a:rPr lang="en-GB" dirty="0" err="1">
                <a:solidFill>
                  <a:schemeClr val="tx1"/>
                </a:solidFill>
              </a:rPr>
              <a:t>possibile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classe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seppur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classificata</a:t>
            </a:r>
            <a:r>
              <a:rPr lang="en-GB" dirty="0">
                <a:solidFill>
                  <a:schemeClr val="tx1"/>
                </a:solidFill>
              </a:rPr>
              <a:t> come “non buggy”, </a:t>
            </a:r>
            <a:r>
              <a:rPr lang="en-GB" dirty="0" err="1">
                <a:solidFill>
                  <a:schemeClr val="tx1"/>
                </a:solidFill>
              </a:rPr>
              <a:t>avesse</a:t>
            </a:r>
            <a:r>
              <a:rPr lang="en-GB" dirty="0">
                <a:solidFill>
                  <a:schemeClr val="tx1"/>
                </a:solidFill>
              </a:rPr>
              <a:t> uno o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bug </a:t>
            </a:r>
            <a:r>
              <a:rPr lang="en-GB" b="1" dirty="0" err="1">
                <a:solidFill>
                  <a:schemeClr val="tx1"/>
                </a:solidFill>
              </a:rPr>
              <a:t>dormienti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nella</a:t>
            </a:r>
            <a:r>
              <a:rPr lang="en-GB" dirty="0">
                <a:solidFill>
                  <a:schemeClr val="tx1"/>
                </a:solidFill>
              </a:rPr>
              <a:t> release X,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manifestati</a:t>
            </a:r>
            <a:r>
              <a:rPr lang="en-GB" dirty="0">
                <a:solidFill>
                  <a:schemeClr val="tx1"/>
                </a:solidFill>
              </a:rPr>
              <a:t> solo </a:t>
            </a:r>
            <a:r>
              <a:rPr lang="en-GB" dirty="0" err="1">
                <a:solidFill>
                  <a:schemeClr val="tx1"/>
                </a:solidFill>
              </a:rPr>
              <a:t>successivamente</a:t>
            </a:r>
            <a:r>
              <a:rPr lang="en-GB" dirty="0">
                <a:solidFill>
                  <a:schemeClr val="tx1"/>
                </a:solidFill>
              </a:rPr>
              <a:t> o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addirittura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devono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ancora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manifestarsi</a:t>
            </a:r>
            <a:r>
              <a:rPr lang="en-GB" dirty="0">
                <a:solidFill>
                  <a:schemeClr val="tx1"/>
                </a:solidFill>
              </a:rPr>
              <a:t> → </a:t>
            </a:r>
            <a:r>
              <a:rPr lang="en-GB" dirty="0" err="1">
                <a:solidFill>
                  <a:schemeClr val="tx1"/>
                </a:solidFill>
              </a:rPr>
              <a:t>fenomeno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Snoring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 releases </a:t>
            </a:r>
            <a:r>
              <a:rPr lang="en-GB" dirty="0" err="1">
                <a:solidFill>
                  <a:schemeClr val="tx1"/>
                </a:solidFill>
              </a:rPr>
              <a:t>recenti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l’impatto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dello</a:t>
            </a:r>
            <a:r>
              <a:rPr lang="en-GB" dirty="0">
                <a:solidFill>
                  <a:schemeClr val="tx1"/>
                </a:solidFill>
              </a:rPr>
              <a:t> Snoring è </a:t>
            </a:r>
            <a:r>
              <a:rPr lang="en-GB" dirty="0" err="1">
                <a:solidFill>
                  <a:schemeClr val="tx1"/>
                </a:solidFill>
              </a:rPr>
              <a:t>molto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elevato</a:t>
            </a:r>
            <a:r>
              <a:rPr lang="en-GB" dirty="0">
                <a:solidFill>
                  <a:schemeClr val="tx1"/>
                </a:solidFill>
              </a:rPr>
              <a:t> ed il </a:t>
            </a:r>
            <a:r>
              <a:rPr lang="en-GB" dirty="0" err="1">
                <a:solidFill>
                  <a:schemeClr val="tx1"/>
                </a:solidFill>
              </a:rPr>
              <a:t>labeling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sarebbe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inaffidabile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compromettendo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bontà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predizioni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Si decide, </a:t>
            </a:r>
            <a:r>
              <a:rPr lang="en-GB" dirty="0" err="1">
                <a:solidFill>
                  <a:schemeClr val="tx1"/>
                </a:solidFill>
              </a:rPr>
              <a:t>quindi</a:t>
            </a:r>
            <a:r>
              <a:rPr lang="en-GB" dirty="0">
                <a:solidFill>
                  <a:schemeClr val="tx1"/>
                </a:solidFill>
              </a:rPr>
              <a:t>, di </a:t>
            </a:r>
            <a:r>
              <a:rPr lang="en-GB" dirty="0" err="1">
                <a:solidFill>
                  <a:schemeClr val="tx1"/>
                </a:solidFill>
              </a:rPr>
              <a:t>sfruttare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tutte</a:t>
            </a:r>
            <a:r>
              <a:rPr lang="en-GB" dirty="0">
                <a:solidFill>
                  <a:schemeClr val="tx1"/>
                </a:solidFill>
              </a:rPr>
              <a:t> le releases a </a:t>
            </a:r>
            <a:r>
              <a:rPr lang="en-GB" dirty="0" err="1">
                <a:solidFill>
                  <a:schemeClr val="tx1"/>
                </a:solidFill>
              </a:rPr>
              <a:t>disposizione</a:t>
            </a:r>
            <a:r>
              <a:rPr lang="en-GB" dirty="0">
                <a:solidFill>
                  <a:schemeClr val="tx1"/>
                </a:solidFill>
              </a:rPr>
              <a:t> per la </a:t>
            </a:r>
            <a:r>
              <a:rPr lang="en-GB" dirty="0" err="1">
                <a:solidFill>
                  <a:schemeClr val="tx1"/>
                </a:solidFill>
              </a:rPr>
              <a:t>costruzione</a:t>
            </a:r>
            <a:r>
              <a:rPr lang="en-GB" dirty="0">
                <a:solidFill>
                  <a:schemeClr val="tx1"/>
                </a:solidFill>
              </a:rPr>
              <a:t> del dataset, ma la </a:t>
            </a:r>
            <a:r>
              <a:rPr lang="en-GB" dirty="0" err="1">
                <a:solidFill>
                  <a:schemeClr val="tx1"/>
                </a:solidFill>
              </a:rPr>
              <a:t>valutazione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verrà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fatta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prendendo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considerazione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unicamente</a:t>
            </a:r>
            <a:r>
              <a:rPr lang="en-GB" dirty="0">
                <a:solidFill>
                  <a:schemeClr val="tx1"/>
                </a:solidFill>
              </a:rPr>
              <a:t> il dataset </a:t>
            </a:r>
            <a:r>
              <a:rPr lang="en-GB" dirty="0" err="1">
                <a:solidFill>
                  <a:schemeClr val="tx1"/>
                </a:solidFill>
              </a:rPr>
              <a:t>troncato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alla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prima </a:t>
            </a:r>
            <a:r>
              <a:rPr lang="en-GB" b="1" dirty="0" err="1">
                <a:solidFill>
                  <a:schemeClr val="tx1"/>
                </a:solidFill>
              </a:rPr>
              <a:t>metà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delle</a:t>
            </a:r>
            <a:r>
              <a:rPr lang="en-GB" b="1" dirty="0">
                <a:solidFill>
                  <a:schemeClr val="tx1"/>
                </a:solidFill>
              </a:rPr>
              <a:t> releases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così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limitare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effetti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dello</a:t>
            </a:r>
            <a:r>
              <a:rPr lang="en-GB" dirty="0">
                <a:solidFill>
                  <a:schemeClr val="tx1"/>
                </a:solidFill>
              </a:rPr>
              <a:t> Snoring.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8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22263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Progettazione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metriche</a:t>
            </a:r>
            <a:r>
              <a:rPr lang="en-GB" sz="2800" dirty="0">
                <a:solidFill>
                  <a:schemeClr val="tx1"/>
                </a:solidFill>
              </a:rPr>
              <a:t> considerate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D4407DFC-FFA4-ED22-51BD-D25A1A780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160678"/>
              </p:ext>
            </p:extLst>
          </p:nvPr>
        </p:nvGraphicFramePr>
        <p:xfrm>
          <a:off x="781065" y="1066800"/>
          <a:ext cx="10629870" cy="47244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2211469">
                  <a:extLst>
                    <a:ext uri="{9D8B030D-6E8A-4147-A177-3AD203B41FA5}">
                      <a16:colId xmlns:a16="http://schemas.microsoft.com/office/drawing/2014/main" val="2904059173"/>
                    </a:ext>
                  </a:extLst>
                </a:gridCol>
                <a:gridCol w="8418401">
                  <a:extLst>
                    <a:ext uri="{9D8B030D-6E8A-4147-A177-3AD203B41FA5}">
                      <a16:colId xmlns:a16="http://schemas.microsoft.com/office/drawing/2014/main" val="2775870434"/>
                    </a:ext>
                  </a:extLst>
                </a:gridCol>
              </a:tblGrid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Nome metrica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Descrizione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1376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Dimensione in LOC della classe (cumulativa tra le releases)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795693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LOC_touched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di LOC aggiunte e rimosse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88913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LOC_added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di LOC aggiunte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90193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MAX_LOC_added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massimo di LOC aggiunte in una revisione della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32881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AVG_LOC_added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medio di LOC aggiunte sulle revisioni della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11691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di revisioni nella specifica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026316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NAuth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di differenti autori che hanno effettuato una revisione sulla classe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99926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Churn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LOC aggiunte – LOC rimosse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161997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MAX_Churn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Massimo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</a:rPr>
                        <a:t>churn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 di una revisione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08048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AVG_Churn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>
                          <a:solidFill>
                            <a:schemeClr val="tx1"/>
                          </a:solidFill>
                        </a:rPr>
                        <a:t>Churn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 medio tra le revisioni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9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NFix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di bug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</a:rPr>
                        <a:t>fixati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 nella classe (cumulativa tra le releases)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90029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Età della classe in settimane (cumulativa tra le releases)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1939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WeightedAge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Età della classe pesata sulle LOC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</a:rPr>
                        <a:t>touched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 (cumulativa tra le releases)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949142"/>
                  </a:ext>
                </a:extLst>
              </a:tr>
            </a:tbl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9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812155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Green">
  <a:themeElements>
    <a:clrScheme name="Personalizzato 24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9900"/>
      </a:accent1>
      <a:accent2>
        <a:srgbClr val="008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7030A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Green" id="{8E07CE8E-5F74-44C0-9786-F292C69FE42E}" vid="{AE815D86-4184-4366-89B6-35249445287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TemaGreen</Template>
  <TotalTime>1948</TotalTime>
  <Words>2524</Words>
  <Application>Microsoft Office PowerPoint</Application>
  <PresentationFormat>Widescreen</PresentationFormat>
  <Paragraphs>235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TemaGreen</vt:lpstr>
      <vt:lpstr>Machine Learning for Software Engineering</vt:lpstr>
      <vt:lpstr>Agenda</vt:lpstr>
      <vt:lpstr>Introduzione ed obiettivi</vt:lpstr>
      <vt:lpstr>Introduzione ed obiettivi</vt:lpstr>
      <vt:lpstr>Obiettivo dello studio</vt:lpstr>
      <vt:lpstr>Progettazione: metodologia ed assunzioni</vt:lpstr>
      <vt:lpstr>Progettazione: raccolta dei dati</vt:lpstr>
      <vt:lpstr>Progettazione: problema dello Snoring</vt:lpstr>
      <vt:lpstr>Progettazione: metriche considerate</vt:lpstr>
      <vt:lpstr>Progettazione: valutazione dei classificatori</vt:lpstr>
      <vt:lpstr>Progettazione: tecniche considerate per i classificatori</vt:lpstr>
      <vt:lpstr> Progettazione: varianti di Cost Sensitivity</vt:lpstr>
      <vt:lpstr>Risultati</vt:lpstr>
      <vt:lpstr>Risultati: BookKeeper – No Cost Sensitivity</vt:lpstr>
      <vt:lpstr>Risultati: BookKeeper – Sensitive Threshold</vt:lpstr>
      <vt:lpstr>Risultati: BookKeeper – Sensitive Learning</vt:lpstr>
      <vt:lpstr>Risultati: BookKeeper - considerazioni</vt:lpstr>
      <vt:lpstr>Risultati: Syncope – No Cost Sensitivity</vt:lpstr>
      <vt:lpstr>Risultati: Syncope – Sensitive Threshold</vt:lpstr>
      <vt:lpstr>Risultati: Syncope – Sensitive Learning</vt:lpstr>
      <vt:lpstr>Risultati: Syncope - considerazioni</vt:lpstr>
      <vt:lpstr>Risultati: BookKeeper – effetti di cost sensitivity su Naive Bayes</vt:lpstr>
      <vt:lpstr>Risultati: Syncope – effetti di cost sensitivity su Naive Bayes</vt:lpstr>
      <vt:lpstr>Considerazioni e conclusioni</vt:lpstr>
      <vt:lpstr>Riferimenti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Software Engineering</dc:title>
  <dc:creator>Andrea Pepe</dc:creator>
  <cp:lastModifiedBy>Andrea Pepe</cp:lastModifiedBy>
  <cp:revision>54</cp:revision>
  <dcterms:created xsi:type="dcterms:W3CDTF">2022-06-25T08:15:06Z</dcterms:created>
  <dcterms:modified xsi:type="dcterms:W3CDTF">2022-07-07T15:15:37Z</dcterms:modified>
</cp:coreProperties>
</file>