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619" r:id="rId3"/>
    <p:sldId id="828" r:id="rId4"/>
    <p:sldId id="620" r:id="rId5"/>
    <p:sldId id="809" r:id="rId6"/>
    <p:sldId id="829" r:id="rId7"/>
    <p:sldId id="601" r:id="rId8"/>
    <p:sldId id="428" r:id="rId9"/>
    <p:sldId id="427" r:id="rId10"/>
    <p:sldId id="830" r:id="rId11"/>
    <p:sldId id="838" r:id="rId12"/>
    <p:sldId id="429" r:id="rId13"/>
    <p:sldId id="437" r:id="rId14"/>
    <p:sldId id="438" r:id="rId15"/>
    <p:sldId id="439" r:id="rId16"/>
    <p:sldId id="440" r:id="rId17"/>
    <p:sldId id="443" r:id="rId18"/>
    <p:sldId id="831" r:id="rId19"/>
    <p:sldId id="844" r:id="rId20"/>
    <p:sldId id="845" r:id="rId21"/>
    <p:sldId id="846" r:id="rId22"/>
    <p:sldId id="832" r:id="rId23"/>
    <p:sldId id="841" r:id="rId24"/>
    <p:sldId id="834" r:id="rId25"/>
    <p:sldId id="847" r:id="rId26"/>
    <p:sldId id="848" r:id="rId27"/>
    <p:sldId id="849" r:id="rId28"/>
    <p:sldId id="445" r:id="rId29"/>
    <p:sldId id="836" r:id="rId30"/>
    <p:sldId id="850" r:id="rId31"/>
    <p:sldId id="842" r:id="rId32"/>
    <p:sldId id="449" r:id="rId33"/>
    <p:sldId id="450" r:id="rId34"/>
    <p:sldId id="837" r:id="rId35"/>
    <p:sldId id="839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618" r:id="rId51"/>
    <p:sldId id="843" r:id="rId52"/>
    <p:sldId id="840" r:id="rId5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2"/>
    <p:restoredTop sz="95890"/>
  </p:normalViewPr>
  <p:slideViewPr>
    <p:cSldViewPr snapToGrid="0" snapToObjects="1">
      <p:cViewPr varScale="1">
        <p:scale>
          <a:sx n="95" d="100"/>
          <a:sy n="95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0:29:20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16636 6549 24575,'-48'0'0,"0"0"0,-9 0 0,-3 0 0,-20 0 0,-6 0-514,17 0 0,-3 0 0,0 0 514,0 0 0,-1 0 0,-2 0 0,-11 0 0,-1 0 0,-1 0-409,0 0 1,0 0 0,-1 0 408,19 0 0,0 0 0,0 0 0,-3 0 0,-7 0 0,-3 0 0,1 0 0,0 0 0,5 0 0,2 0 0,-1 0 0,-1 0 0,-4 0 0,-2 0 0,0 0 0,3 0 0,8 0 0,2 0 0,0 0 0,-1 0 0,-3 0 0,0 0 0,0 0 0,2 0 0,-14 0 0,2 0 0,0 0-27,2 0 1,0 0 0,0 0 26,5 0 0,0 0 0,3 0-60,-13 0 1,2 0 59,20 0 0,-1 0 0,6 0 349,-2 0 1,2 0-350,-6 0 0,4 0 1315,-8 0-1315,-7 0 812,40 0-812,-25 0 139,25 0-139,-26 0 0,41 0 0,-7 0 0,14 0 0,26 0 0,8 0 0,3 0 0,22 0 0,-41 0 0,12 0 0,15 0 0,-23 0 0,22 0 0,-29 0 0,15 0 0,-11 0 0,10 0 0,-14 0 0,30 0 0,-23 0 0,22 0 0,-29 29 0,0-21 0,0 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CC26B-B355-DF46-A6D5-CA447CAB9038}" type="datetimeFigureOut">
              <a:rPr lang="en-US" smtClean="0"/>
              <a:t>9/24/22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B42A-5F9A-1749-BCEB-1ABB0CD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563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583A-3EEF-8341-822E-B263F273F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9169-80BC-CE45-AAF6-721B89A3D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4E73-7C69-F54D-A0D0-EA45474E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59DB-3957-3747-9719-5D7DC936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9C46-ECCD-8B4C-B1AC-EB0750D4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1E2F-3B31-614A-9E5B-9F8659CA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12E7A-BAB4-2644-8B07-E9D6D889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8E41-19B6-A747-877E-9A95E57F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0406-EEAA-1247-87F4-4A1B0088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7EB1-54C2-CD4A-821F-EB5891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F4DFB-F94B-DE4F-B20B-DC61AF395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9EC1A-AA31-534B-9E32-2670D9FFF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F323-4713-9F4A-8954-A9617BCB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3098-09C0-C84E-9400-B8AF162D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4C85-C99E-F64B-BFD3-3A144E24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5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03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7E12-2395-D24D-BA26-5AA464B3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07AF-0317-6148-A07F-F8B35EAD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40F5-BFE0-314D-B596-DBF36C86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5654-2F3E-1B4D-945E-30C7143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729DE-60B7-2E4C-9766-9A176DC1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B9E3-D802-434B-AB79-3DCFA4CD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168D9-E09A-3647-8DFE-F4B899B4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143F-63D0-5D49-B6E9-21D92FC5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1E98-FC0E-D24D-8420-CCE05071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645D-5EDC-4C49-9F40-FDFB1D21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1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BF8-5D49-F145-95E6-B03FEA75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AC60-683E-D64D-8F1B-AC460FDF0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03390-6394-A349-B621-FA80B29FF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B120C-38D8-7144-B188-0D609B08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3BC4A-63A8-EE43-BD4A-801931AB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76B0F-823A-5F4C-856C-6B3E959A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99F2-18CB-C744-8472-C4479E77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5BBDE-ECF8-9C4F-9D9C-8E316BEE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43F6D-05A7-A244-AF39-62E47EC74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76761-A55E-E941-8AAC-B4EC46F6B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CABA8-BEC3-5446-85C3-FF570755B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69DFF-66BE-894C-AC88-80F9E9FB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40567-61B3-2347-9704-0A5913C4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ECA9B-41B9-E240-9847-2F2FB2BD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8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C622-9D23-C74A-9FA1-774B2435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4795C-E968-DD4A-9BD2-8336E8C7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78049-C006-5A46-B483-AF107FC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64822-E8EB-8041-BDB3-82168924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DF6AC-04EA-8D4E-8AFC-9D3B19AB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AAF4A-1657-6546-B133-F12D17FE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73681-E363-F045-A1DC-DCA6E806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A941-9399-694C-8045-B502FFCD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3F8C-A4B9-FC41-AA89-AD2E0CBE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A0AA-D904-CB4A-953C-5DA3D56D9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66AB6-A7CB-EF47-AD1E-42E6AEE6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90B1E-657B-B246-A101-BCD8F0E2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FAD99-2F10-C749-81DE-90483A31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E9AF-FC62-8548-9D36-72F42B7D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E08C5-8F8F-6244-9BFB-5E0C70E40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5D25B-CB4D-C349-B6A4-4083A06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1D413-29C4-5246-8860-543F93FE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F84D8-445F-B74C-9D95-2ECB0A88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11AC3-35BD-E148-BDD8-52C38D5E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61981-E556-D644-8437-BE2A3126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F0D9-34EC-5C4A-A786-FB65A84F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D3FA-9C35-2841-A56C-A40897276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2A6F8-EA47-0B4E-A981-9E6B1738E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57961" y="6356350"/>
            <a:ext cx="4395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466D-E2F9-D744-90A1-EC6E15FDF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sper-epl-tryout.appspot.com/epltryout/mainform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sper-epl-tryout.appspot.com/epltryout/mainform.html" TargetMode="External"/><Relationship Id="rId2" Type="http://schemas.openxmlformats.org/officeDocument/2006/relationships/hyperlink" Target="https://esper.espertech.com/release-8.8.0/reference-esper/html_single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treamreasoning.org/events/scep2019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B2CF-F7A3-F643-9DB8-7CC580C3B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Vertically Scalable solutions illustrated via EPL and Esper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3C9B-B51C-3044-90C2-9476509A8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Emanuele Della Valle</a:t>
            </a:r>
          </a:p>
          <a:p>
            <a:r>
              <a:rPr lang="en-US" sz="1800" dirty="0" err="1"/>
              <a:t>Politecnico</a:t>
            </a:r>
            <a:r>
              <a:rPr lang="en-US" sz="1800" dirty="0"/>
              <a:t> di Milano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460D-418B-9C44-B606-A60F0A7E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B783-1D96-21B7-F624-AD9F7A83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Esper &amp; EPL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68309-B252-AA27-3CD1-A6E8E654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3A31E-F703-7323-ADC6-3DCB2CD3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Runtime is a Statement Container">
            <a:extLst>
              <a:ext uri="{FF2B5EF4-FFF2-40B4-BE49-F238E27FC236}">
                <a16:creationId xmlns:a16="http://schemas.microsoft.com/office/drawing/2014/main" id="{7E383A99-F736-5CC8-0C5C-751065A7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549774"/>
            <a:ext cx="8407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69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Basics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fires detected using a set of smoke and temperature sensors in the last 10 minutes</a:t>
            </a:r>
          </a:p>
          <a:p>
            <a:r>
              <a:rPr lang="en-GB" dirty="0"/>
              <a:t>Events</a:t>
            </a:r>
          </a:p>
          <a:p>
            <a:pPr lvl="1"/>
            <a:r>
              <a:rPr lang="en-GB" dirty="0"/>
              <a:t>Smoke event: String sensor, </a:t>
            </a:r>
            <a:r>
              <a:rPr lang="en-GB" dirty="0" err="1"/>
              <a:t>boolean</a:t>
            </a:r>
            <a:r>
              <a:rPr lang="en-GB" dirty="0"/>
              <a:t> state</a:t>
            </a:r>
          </a:p>
          <a:p>
            <a:pPr lvl="1"/>
            <a:r>
              <a:rPr lang="en-GB" dirty="0"/>
              <a:t>Temperature event: String sensor, double temperature</a:t>
            </a:r>
          </a:p>
          <a:p>
            <a:pPr lvl="1"/>
            <a:r>
              <a:rPr lang="en-GB" dirty="0"/>
              <a:t>Fire event: String sensor, </a:t>
            </a:r>
            <a:r>
              <a:rPr lang="en-GB" dirty="0" err="1"/>
              <a:t>boolean</a:t>
            </a:r>
            <a:r>
              <a:rPr lang="en-GB" dirty="0"/>
              <a:t> smoke, double temperature</a:t>
            </a:r>
          </a:p>
          <a:p>
            <a:r>
              <a:rPr lang="en-GB" dirty="0"/>
              <a:t>Condition:</a:t>
            </a:r>
          </a:p>
          <a:p>
            <a:pPr lvl="1"/>
            <a:r>
              <a:rPr lang="en-GB" dirty="0"/>
              <a:t>Fire: at the same sensor smoke followed by temperature&gt;50 within 2 minutes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C616-33D6-464D-899E-72A80535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C5AC-8DE2-EC40-BA10-3FBA7EC9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event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ways</a:t>
            </a:r>
          </a:p>
          <a:p>
            <a:pPr lvl="1"/>
            <a:r>
              <a:rPr lang="en-US" dirty="0"/>
              <a:t>EPL </a:t>
            </a:r>
            <a:r>
              <a:rPr lang="en-US" i="1" dirty="0"/>
              <a:t>create schema clause</a:t>
            </a:r>
            <a:endParaRPr lang="en-US" dirty="0"/>
          </a:p>
          <a:p>
            <a:pPr lvl="1"/>
            <a:r>
              <a:rPr lang="en-US" dirty="0"/>
              <a:t>Runtime configuration API </a:t>
            </a:r>
            <a:r>
              <a:rPr lang="en-US" i="1" dirty="0" err="1"/>
              <a:t>addEventType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Syntax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create schema</a:t>
            </a:r>
          </a:p>
          <a:p>
            <a:pPr marL="457200" lvl="1" indent="0">
              <a:buNone/>
            </a:pP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schema_name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[as]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property_type</a:t>
            </a:r>
            <a:endParaRPr lang="en-US" sz="2200" i="1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property_type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[,...])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[inherits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inherited_event_type</a:t>
            </a:r>
            <a:endParaRPr lang="en-US" sz="2200" i="1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inherited_event_type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] [,...]]</a:t>
            </a:r>
          </a:p>
          <a:p>
            <a:pPr lvl="1"/>
            <a:endParaRPr lang="en-US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C99C9F-C151-254D-81EE-39931DF2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8832-3E6C-554B-AB3E-A10ADAC0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81004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1" y="1452958"/>
            <a:ext cx="6201104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SmokeSensorEvent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 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smoke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1" y="2954027"/>
            <a:ext cx="7529148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TemperatureSensorEvent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 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temperature double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1" y="4572000"/>
            <a:ext cx="6850845" cy="16312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smoke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temperature double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5930F-AC1B-3049-B45A-B58D65C7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F1C81A-436E-B644-9AEF-78CB4428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47782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Processing Language (EPL)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EPL is similar to SQL</a:t>
            </a:r>
          </a:p>
          <a:p>
            <a:pPr lvl="1"/>
            <a:r>
              <a:rPr lang="en-US" dirty="0"/>
              <a:t>Select, where, </a:t>
            </a:r>
            <a:r>
              <a:rPr lang="is-IS" dirty="0"/>
              <a:t>…</a:t>
            </a:r>
          </a:p>
          <a:p>
            <a:r>
              <a:rPr lang="en-US" dirty="0"/>
              <a:t>Event streams and views instead of tables</a:t>
            </a:r>
          </a:p>
          <a:p>
            <a:pPr lvl="1"/>
            <a:r>
              <a:rPr lang="en-US" dirty="0"/>
              <a:t>Views define the data available for the query</a:t>
            </a:r>
          </a:p>
          <a:p>
            <a:pPr lvl="1"/>
            <a:r>
              <a:rPr lang="en-US" dirty="0"/>
              <a:t>Views can represent windows over streams</a:t>
            </a:r>
          </a:p>
          <a:p>
            <a:pPr lvl="1"/>
            <a:r>
              <a:rPr lang="en-US" dirty="0"/>
              <a:t>Views can also sort events, derive statistics from event attributes, group events,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F671B6-F0DD-2849-AFC3-7588B22F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7B13-F55B-114A-8F31-FB521889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7259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[insert into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insert_into_def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select_list</a:t>
            </a:r>
            <a:br>
              <a:rPr lang="en-US" sz="2400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stream_def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[as name]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[,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stream_def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[as name]] [,...]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[where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search_conditions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[group by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grouping_expression_list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[having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grouping_search_conditions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[output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output_specification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[order by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order_by_expression_list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[limit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num_rows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68C9E-2A35-E449-96C5-EF7C97D0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8661-653A-514D-9457-00CC82DA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34220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580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hlinkClick r:id="rId2"/>
              </a:rPr>
              <a:t>http://</a:t>
            </a:r>
            <a:r>
              <a:rPr lang="en-GB" sz="2400" dirty="0" err="1">
                <a:hlinkClick r:id="rId2"/>
              </a:rPr>
              <a:t>esper-epl-tryout.appspot.com</a:t>
            </a:r>
            <a:r>
              <a:rPr lang="en-GB" sz="2400" dirty="0">
                <a:hlinkClick r:id="rId2"/>
              </a:rPr>
              <a:t>/</a:t>
            </a:r>
            <a:r>
              <a:rPr lang="en-GB" sz="2400" dirty="0" err="1">
                <a:hlinkClick r:id="rId2"/>
              </a:rPr>
              <a:t>epltryout</a:t>
            </a:r>
            <a:r>
              <a:rPr lang="en-GB" sz="2400" dirty="0">
                <a:hlinkClick r:id="rId2"/>
              </a:rPr>
              <a:t>/</a:t>
            </a:r>
            <a:r>
              <a:rPr lang="en-GB" sz="2400" dirty="0" err="1">
                <a:hlinkClick r:id="rId2"/>
              </a:rPr>
              <a:t>mainform.html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3056"/>
            <a:ext cx="9144000" cy="39118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5DB40-DCB5-DE4D-98C2-7AEE4B64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3722-FE9E-8243-BD08-F0293A00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60924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B6A2-A513-A67D-1A53-86F20A8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BE7A-5231-C387-CCBB-4A7D7B5B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B77F3-7605-B856-0F29-7708AFC9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4BB3D9F-E412-64F9-61C9-B72CDEE6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1324401"/>
            <a:ext cx="7082118" cy="4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0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B6A2-A513-A67D-1A53-86F20A8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2E03901-B66D-3A9C-E533-6F4E6782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91055" y="1825625"/>
            <a:ext cx="766274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Q0 - the SQL-style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US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dk1"/>
                </a:solidFill>
                <a:latin typeface="Courier" charset="0"/>
              </a:rPr>
              <a:t>where temperature &gt; 50;</a:t>
            </a:r>
          </a:p>
          <a:p>
            <a:pPr marL="0" indent="0"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/>
              <a:t>Q0bis - the Event-Based System Style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select *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GB" sz="2000" b="1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(temperature &gt; 50) </a:t>
            </a: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;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BE7A-5231-C387-CCBB-4A7D7B5B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B77F3-7605-B856-0F29-7708AFC9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4BB3D9F-E412-64F9-61C9-B72CDEE6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1324401"/>
            <a:ext cx="7082118" cy="4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1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this lecture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1F26-A7F2-B507-459D-AE7C3C36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SQL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EC6C-9ED4-F00F-CABD-A69DA2A0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E7AA-46D9-9D71-E6C2-459A5222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B1E7337-F930-5F3B-DFF3-13D1D479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88035"/>
            <a:ext cx="6961094" cy="4769638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9E5C5A5-E702-E1CF-A2A4-20F40D938888}"/>
              </a:ext>
            </a:extLst>
          </p:cNvPr>
          <p:cNvSpPr txBox="1">
            <a:spLocks/>
          </p:cNvSpPr>
          <p:nvPr/>
        </p:nvSpPr>
        <p:spPr>
          <a:xfrm>
            <a:off x="5419165" y="1825625"/>
            <a:ext cx="59346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Q0 - the SQL-style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select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US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dk1"/>
                </a:solidFill>
                <a:latin typeface="Courier" charset="0"/>
              </a:rPr>
              <a:t>where temperature &gt; 50;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Execution mode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Data points enter the query that filters them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6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01F9-14BA-63F8-DFE2-A08DD1D3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Event-Based System Style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8689E-2D64-CBAD-F8A4-EAB8BE9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FBB3-994C-9743-D440-E126300C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0E463CD-85FF-27B0-F705-3BA261DC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4929"/>
            <a:ext cx="7082118" cy="4852562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0D84784F-FF31-EC3F-E8BC-6D38A45516A1}"/>
              </a:ext>
            </a:extLst>
          </p:cNvPr>
          <p:cNvSpPr txBox="1">
            <a:spLocks/>
          </p:cNvSpPr>
          <p:nvPr/>
        </p:nvSpPr>
        <p:spPr>
          <a:xfrm>
            <a:off x="5196142" y="1825625"/>
            <a:ext cx="72820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Q0bis - the Event-Based System Style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select *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from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TemperatureSensorEvent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(temperature &gt; 50)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Execution mode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Data points are filtered before flowing into the query and </a:t>
            </a:r>
            <a:br>
              <a:rPr lang="en-US" sz="2000" dirty="0"/>
            </a:br>
            <a:r>
              <a:rPr lang="en-US" sz="2000" dirty="0"/>
              <a:t>the query execution does not get triggered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9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3DF3-A84B-2893-36C3-06A6E827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Aggregation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9FCC1A-9BD7-8335-830B-3BBCD164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2137" y="1829352"/>
            <a:ext cx="504986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select sensor, </a:t>
            </a:r>
            <a:r>
              <a:rPr lang="en-GB" sz="2000" b="1" dirty="0" err="1">
                <a:solidFill>
                  <a:schemeClr val="dk1"/>
                </a:solidFill>
                <a:latin typeface="Courier" charset="0"/>
              </a:rPr>
              <a:t>avg</a:t>
            </a: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(temperature)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GB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group by sensor;</a:t>
            </a:r>
          </a:p>
          <a:p>
            <a:pPr marL="0" indent="0">
              <a:buNone/>
            </a:pPr>
            <a:endParaRPr lang="en-GB" sz="2000" b="1" dirty="0">
              <a:solidFill>
                <a:schemeClr val="dk1"/>
              </a:solidFill>
              <a:latin typeface="Courier" charset="0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Execution mode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From a </a:t>
            </a:r>
            <a:r>
              <a:rPr lang="en-US" sz="2000" b="1" dirty="0"/>
              <a:t>logical</a:t>
            </a:r>
            <a:r>
              <a:rPr lang="en-US" sz="2000" dirty="0"/>
              <a:t> perspective, </a:t>
            </a:r>
            <a:r>
              <a:rPr lang="en-US" sz="2000" b="1" dirty="0"/>
              <a:t>data points cumulate in the landmark window, </a:t>
            </a:r>
            <a:r>
              <a:rPr lang="en-US" sz="2000" dirty="0"/>
              <a:t>and the query emits a new avg for every data point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From a </a:t>
            </a:r>
            <a:r>
              <a:rPr lang="en-US" sz="2000" b="1" dirty="0"/>
              <a:t>physical</a:t>
            </a:r>
            <a:r>
              <a:rPr lang="en-US" sz="2000" dirty="0"/>
              <a:t> perspective, </a:t>
            </a:r>
            <a:r>
              <a:rPr lang="en-US" sz="2000" b="1" dirty="0"/>
              <a:t>the query is evaluated incrementally </a:t>
            </a:r>
            <a:r>
              <a:rPr lang="en-US" sz="2000" dirty="0"/>
              <a:t>and </a:t>
            </a:r>
            <a:r>
              <a:rPr lang="en-US" sz="2000" b="1" dirty="0"/>
              <a:t>maintains a state </a:t>
            </a:r>
            <a:r>
              <a:rPr lang="en-US" sz="2000" dirty="0"/>
              <a:t>that captures the number of events (</a:t>
            </a:r>
            <a:r>
              <a:rPr lang="en-US" sz="2000" dirty="0" err="1"/>
              <a:t>cnt</a:t>
            </a:r>
            <a:r>
              <a:rPr lang="en-US" sz="2000" dirty="0"/>
              <a:t>) seen so far and the previous avg. The new average only depends on the state and the new data point entering the query. Old data can be forgotten.</a:t>
            </a:r>
          </a:p>
          <a:p>
            <a:pPr marL="0" indent="0">
              <a:buNone/>
            </a:pPr>
            <a:endParaRPr lang="en-US" sz="2000" b="1" dirty="0">
              <a:solidFill>
                <a:schemeClr val="dk1"/>
              </a:solidFill>
              <a:latin typeface="Courier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56AAD-71EA-C422-05B7-750BBEBD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8D637-A4F2-9865-B537-627976B2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22</a:t>
            </a:fld>
            <a:endParaRPr lang="en-US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38CF45-604A-4AB9-605C-D76A7FC4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5" y="1491045"/>
            <a:ext cx="6898341" cy="47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77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2E93-9999-C26F-D45A-53A58C59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Windowing</a:t>
            </a:r>
          </a:p>
        </p:txBody>
      </p:sp>
      <p:pic>
        <p:nvPicPr>
          <p:cNvPr id="7" name="Content Placeholder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4855F72-D206-5979-D1E9-6DF7C4471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97" y="1467269"/>
            <a:ext cx="5522632" cy="48451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87DA8-7354-292C-19B5-7994BAD2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1EE3F-5D70-54D8-3F98-F7D21560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4484-DF7B-3C39-F62F-C3A68CFE52BF}"/>
              </a:ext>
            </a:extLst>
          </p:cNvPr>
          <p:cNvSpPr txBox="1"/>
          <p:nvPr/>
        </p:nvSpPr>
        <p:spPr>
          <a:xfrm>
            <a:off x="8062331" y="3632214"/>
            <a:ext cx="18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session window</a:t>
            </a:r>
          </a:p>
        </p:txBody>
      </p:sp>
    </p:spTree>
    <p:extLst>
      <p:ext uri="{BB962C8B-B14F-4D97-AF65-F5344CB8AC3E}">
        <p14:creationId xmlns:p14="http://schemas.microsoft.com/office/powerpoint/2010/main" val="1297461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tumbling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2B21FE-E16A-EBC3-2E73-15C309BD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AEABCAE9-160D-7B1D-AAC3-CBB00FB4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91" y="1181409"/>
            <a:ext cx="9379817" cy="64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tumbling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2B21FE-E16A-EBC3-2E73-15C309BD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726B82-BDBF-A743-73D5-05DCBCF1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9" y="1354888"/>
            <a:ext cx="9228502" cy="632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40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sliding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2B21FE-E16A-EBC3-2E73-15C309BD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42EC9-C5EC-F428-474C-035D2267C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" y="946458"/>
            <a:ext cx="9825318" cy="67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47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sliding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186863-2D08-25D4-20B2-3E5B192CF63F}"/>
              </a:ext>
            </a:extLst>
          </p:cNvPr>
          <p:cNvGrpSpPr/>
          <p:nvPr/>
        </p:nvGrpSpPr>
        <p:grpSpPr>
          <a:xfrm>
            <a:off x="609600" y="1181409"/>
            <a:ext cx="8991600" cy="6623714"/>
            <a:chOff x="3352800" y="1549400"/>
            <a:chExt cx="5486400" cy="4041588"/>
          </a:xfrm>
        </p:grpSpPr>
        <p:pic>
          <p:nvPicPr>
            <p:cNvPr id="7" name="Picture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72B21FE-E16A-EBC3-2E73-15C309BD3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1549400"/>
              <a:ext cx="5486400" cy="3759200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F25B429-9D8F-A41F-604C-5F459142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31788"/>
              <a:ext cx="5486400" cy="375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880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 window syntax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638300" y="2133600"/>
          <a:ext cx="89154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1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Logical</a:t>
                      </a:r>
                      <a:endParaRPr lang="en-GB" sz="1800" baseline="0" dirty="0"/>
                    </a:p>
                    <a:p>
                      <a:r>
                        <a:rPr lang="en-GB" sz="1800" baseline="0" dirty="0"/>
                        <a:t>Sliding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win:time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time_period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Sliding window that covers the specified time interval into the past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Logical</a:t>
                      </a:r>
                    </a:p>
                    <a:p>
                      <a:r>
                        <a:rPr lang="en-GB" sz="1800" dirty="0"/>
                        <a:t>Tumbling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win:time_batch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time_period</a:t>
                      </a:r>
                      <a:endParaRPr lang="en-U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reference point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control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Tumbling window that batches events and releases them every specified time interval, with flow control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Physical</a:t>
                      </a:r>
                    </a:p>
                    <a:p>
                      <a:r>
                        <a:rPr lang="en-GB" sz="1800" dirty="0"/>
                        <a:t>Sliding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win:length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Sliding window that covers the specified number of elements into the past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Physical</a:t>
                      </a:r>
                      <a:endParaRPr lang="en-GB" sz="1800" baseline="0" dirty="0"/>
                    </a:p>
                    <a:p>
                      <a:r>
                        <a:rPr lang="en-GB" sz="1800" baseline="0" dirty="0"/>
                        <a:t>Tumbling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win:length_batch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Tumbling window that batches events and releases them when a given minimum number of events has been collected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5604B3-C34E-BB47-AC8C-CA0FEC8B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593CA-5036-D94F-9BEE-DA7E3465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449304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0CD6-CD86-3A67-D24F-20607CF0C6F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Physical hopping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AECC7-ECD4-2BB5-520E-AD2C737F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D2870-6DC1-7170-6C89-E32A4204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29</a:t>
            </a:fld>
            <a:endParaRPr lang="en-US"/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77675C-C27E-8B19-F707-04F99089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94A9C34-49AF-6B46-CF9B-FA916947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095" y="777000"/>
            <a:ext cx="10515600" cy="72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0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en-US"/>
              <a:pPr/>
              <a:t>3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premises: continuity matters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BB338D4-65C5-7F3F-C03B-E8491DF7F2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8BA18C4-6C2E-BA41-9955-AF0635547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6" t="18296" b="19168"/>
          <a:stretch/>
        </p:blipFill>
        <p:spPr>
          <a:xfrm>
            <a:off x="868364" y="1456841"/>
            <a:ext cx="10188574" cy="48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87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2410-19C5-71A7-01CE-8CBEFD1D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hopping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89E6B-EB62-D318-D142-04DB5B8B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67F26-1ABB-0C6E-B9A7-2BEE573C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3FA02D-9FF3-A8A0-DAE2-0061F039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2A25D7-ECCC-BB3A-3E76-F771EEFF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7" y="1181409"/>
            <a:ext cx="9167900" cy="628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1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1477-7A45-1F8C-36B2-57639FEB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windows (not supported in EPL)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8776-8129-F426-D75D-F9FC02BF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CEA72-B4B2-FA2F-5E96-755AA1D5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DD6CB5C7-760E-B8ED-E9BA-99C4AF41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9E6AEB-56B9-80E2-4CE3-980534BD4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73" y="1114285"/>
            <a:ext cx="9422868" cy="64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57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 Output control syntax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output</a:t>
            </a:r>
            <a:r>
              <a:rPr lang="en-US" dirty="0"/>
              <a:t> clause is optional in Esper </a:t>
            </a:r>
          </a:p>
          <a:p>
            <a:r>
              <a:rPr lang="en-US" dirty="0"/>
              <a:t>It is used to</a:t>
            </a:r>
          </a:p>
          <a:p>
            <a:pPr lvl="1"/>
            <a:r>
              <a:rPr lang="en-US" dirty="0"/>
              <a:t>Control the output rate</a:t>
            </a:r>
          </a:p>
          <a:p>
            <a:pPr lvl="1"/>
            <a:r>
              <a:rPr lang="en-US" dirty="0"/>
              <a:t>Suppress output events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output	[all | first | last | snapshot]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every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output_rate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[seconds | events]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C1A7B-02A3-5940-B3F2-73EEF25A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CA080-A7A4-E445-BB01-F1039E95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623117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control and Hopping Windows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72671" y="1690688"/>
            <a:ext cx="8229600" cy="703385"/>
          </a:xfrm>
        </p:spPr>
        <p:txBody>
          <a:bodyPr>
            <a:normAutofit/>
          </a:bodyPr>
          <a:lstStyle/>
          <a:p>
            <a:r>
              <a:rPr lang="en-GB" dirty="0"/>
              <a:t>Control advancement of </a:t>
            </a:r>
            <a:r>
              <a:rPr lang="en-GB"/>
              <a:t>sliding windows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2671" y="4477712"/>
            <a:ext cx="8229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avg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(temperature) </a:t>
            </a:r>
            <a:br>
              <a:rPr lang="en-GB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TemperatureSensorEvent.win:time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(4 sec)</a:t>
            </a:r>
          </a:p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output	snapshot every 2 sec</a:t>
            </a:r>
          </a:p>
        </p:txBody>
      </p:sp>
      <p:sp>
        <p:nvSpPr>
          <p:cNvPr id="5" name="Rectangle 4"/>
          <p:cNvSpPr/>
          <p:nvPr/>
        </p:nvSpPr>
        <p:spPr>
          <a:xfrm>
            <a:off x="972671" y="2919324"/>
            <a:ext cx="8229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avg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(temperature)</a:t>
            </a:r>
            <a:br>
              <a:rPr lang="en-GB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TemperatureSensorEvent.win:length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(4)</a:t>
            </a:r>
          </a:p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output	snapshot every 2 events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99DB67-8810-5240-A6CA-421EE78D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330B-9668-A448-8B42-E7F41B53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257609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2CC86-0928-FF17-280C-E2FA08EF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digression on data windowing and 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SQL-style vs. Event-base style filtering 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86B6E0-22A5-6E40-4C03-D270BB9B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53" y="763018"/>
            <a:ext cx="7783894" cy="53319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57B2C-4B9C-D557-CA48-CD6EC69B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" dirty="0"/>
              <a:t>E. Della Valle - http://</a:t>
            </a:r>
            <a:r>
              <a:rPr lang="en-US" sz="1000" dirty="0" err="1"/>
              <a:t>emanueledellavalle.org</a:t>
            </a:r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ED9F3-6107-3EAF-8DB1-A28CB174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37E91DC-7FD1-5446-A8BE-0E5A08EB214C}" type="slidenum">
              <a:rPr lang="en-US" sz="1000"/>
              <a:pPr>
                <a:spcAft>
                  <a:spcPts val="600"/>
                </a:spcAft>
              </a:pPr>
              <a:t>34</a:t>
            </a:fld>
            <a:endParaRPr 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D4569-9D8D-2E6B-67F0-66AB8B35BBCF}"/>
              </a:ext>
            </a:extLst>
          </p:cNvPr>
          <p:cNvSpPr txBox="1"/>
          <p:nvPr/>
        </p:nvSpPr>
        <p:spPr>
          <a:xfrm>
            <a:off x="6206212" y="4305337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D39F9-E837-3C54-8F4E-21AC6DB13473}"/>
              </a:ext>
            </a:extLst>
          </p:cNvPr>
          <p:cNvSpPr txBox="1"/>
          <p:nvPr/>
        </p:nvSpPr>
        <p:spPr>
          <a:xfrm>
            <a:off x="6231860" y="4913961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EF9B1-AD3A-96DE-19E2-ACCC6EEF6287}"/>
              </a:ext>
            </a:extLst>
          </p:cNvPr>
          <p:cNvSpPr txBox="1"/>
          <p:nvPr/>
        </p:nvSpPr>
        <p:spPr>
          <a:xfrm>
            <a:off x="7956872" y="447461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E1895-4B4D-0F2D-AE1D-6FE41334F0C8}"/>
              </a:ext>
            </a:extLst>
          </p:cNvPr>
          <p:cNvSpPr txBox="1"/>
          <p:nvPr/>
        </p:nvSpPr>
        <p:spPr>
          <a:xfrm>
            <a:off x="7956872" y="5074536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52115-63E0-1113-2633-09D2FD0A5771}"/>
              </a:ext>
            </a:extLst>
          </p:cNvPr>
          <p:cNvSpPr txBox="1"/>
          <p:nvPr/>
        </p:nvSpPr>
        <p:spPr>
          <a:xfrm>
            <a:off x="8929251" y="447461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3B552B-A9BA-5009-B9AF-8B0C001F86DC}"/>
              </a:ext>
            </a:extLst>
          </p:cNvPr>
          <p:cNvSpPr txBox="1"/>
          <p:nvPr/>
        </p:nvSpPr>
        <p:spPr>
          <a:xfrm>
            <a:off x="7417163" y="5083238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8013A1-1080-7264-765C-4351C92EBBFF}"/>
              </a:ext>
            </a:extLst>
          </p:cNvPr>
          <p:cNvSpPr txBox="1"/>
          <p:nvPr/>
        </p:nvSpPr>
        <p:spPr>
          <a:xfrm>
            <a:off x="8942075" y="5074536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05350-5FDE-32F7-22D5-856C9D549971}"/>
              </a:ext>
            </a:extLst>
          </p:cNvPr>
          <p:cNvSpPr txBox="1"/>
          <p:nvPr/>
        </p:nvSpPr>
        <p:spPr>
          <a:xfrm>
            <a:off x="10767138" y="4905259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3F65D-13C6-6E27-79BC-9B5C2BBA947C}"/>
              </a:ext>
            </a:extLst>
          </p:cNvPr>
          <p:cNvSpPr txBox="1"/>
          <p:nvPr/>
        </p:nvSpPr>
        <p:spPr>
          <a:xfrm>
            <a:off x="10227429" y="4913961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AF3D5-715F-B555-6674-CBD7AC21A803}"/>
              </a:ext>
            </a:extLst>
          </p:cNvPr>
          <p:cNvSpPr txBox="1"/>
          <p:nvPr/>
        </p:nvSpPr>
        <p:spPr>
          <a:xfrm>
            <a:off x="11652291" y="4813168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6ED03-E836-AF14-E98E-AA71C5E12496}"/>
              </a:ext>
            </a:extLst>
          </p:cNvPr>
          <p:cNvSpPr txBox="1"/>
          <p:nvPr/>
        </p:nvSpPr>
        <p:spPr>
          <a:xfrm>
            <a:off x="10749911" y="4343930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D3D5CF-47A8-98F1-8B73-180FDB3CFE63}"/>
              </a:ext>
            </a:extLst>
          </p:cNvPr>
          <p:cNvSpPr txBox="1"/>
          <p:nvPr/>
        </p:nvSpPr>
        <p:spPr>
          <a:xfrm>
            <a:off x="11675743" y="423503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3606092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Pattern Matching </a:t>
            </a:r>
            <a:r>
              <a:rPr lang="en-US" dirty="0"/>
              <a:t>clause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5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event pattern emits when one or more event occurrences match the pattern definition, which can include</a:t>
            </a:r>
          </a:p>
          <a:p>
            <a:r>
              <a:rPr lang="en-US" dirty="0"/>
              <a:t>Constraints on the content of events	</a:t>
            </a:r>
          </a:p>
          <a:p>
            <a:r>
              <a:rPr lang="en-US" dirty="0"/>
              <a:t>Constraints on the time of occurrence of events</a:t>
            </a:r>
          </a:p>
          <a:p>
            <a:r>
              <a:rPr lang="en-US" dirty="0"/>
              <a:t>Conditions for pattern creation / termination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52C56-C946-0B4D-B1DD-6846994C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0A02-63B1-904B-98F1-E5669583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313968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Content-based event selection</a:t>
            </a:r>
          </a:p>
          <a:p>
            <a:pPr marL="114300" indent="0" algn="ctr">
              <a:buNone/>
            </a:pPr>
            <a:endParaRPr lang="en-GB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TempStream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(sensor="S0", 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&gt;50)</a:t>
            </a:r>
          </a:p>
          <a:p>
            <a:endParaRPr lang="en-GB" dirty="0"/>
          </a:p>
          <a:p>
            <a:r>
              <a:rPr lang="en-GB" dirty="0"/>
              <a:t>Time-based event observers specify time intervals or time schedules</a:t>
            </a:r>
          </a:p>
          <a:p>
            <a:pPr marL="114300" indent="0" algn="ctr">
              <a:buNone/>
            </a:pPr>
            <a:endParaRPr lang="en-GB" sz="2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timer:interval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(10 seconds) </a:t>
            </a:r>
          </a:p>
          <a:p>
            <a:pPr marL="114300" indent="0" algn="ctr">
              <a:buNone/>
            </a:pPr>
            <a:endParaRPr lang="es-ES_tradnl" sz="2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s-ES_tradnl" sz="2000" dirty="0" err="1">
                <a:latin typeface="Courier" charset="0"/>
                <a:ea typeface="Courier" charset="0"/>
                <a:cs typeface="Courier" charset="0"/>
              </a:rPr>
              <a:t>timer:at</a:t>
            </a:r>
            <a:r>
              <a:rPr lang="es-ES_tradnl" sz="2000" dirty="0">
                <a:latin typeface="Courier" charset="0"/>
                <a:ea typeface="Courier" charset="0"/>
                <a:cs typeface="Courier" charset="0"/>
              </a:rPr>
              <a:t>(5, *, *, *, *) 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3528648" y="5711952"/>
            <a:ext cx="6224953" cy="612648"/>
          </a:xfrm>
          <a:prstGeom prst="wedgeRectCallout">
            <a:avLst>
              <a:gd name="adj1" fmla="val -36591"/>
              <a:gd name="adj2" fmla="val -1007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Every </a:t>
            </a:r>
            <a:r>
              <a:rPr lang="en-GB"/>
              <a:t>5 minutes</a:t>
            </a:r>
            <a:endParaRPr lang="en-GB" dirty="0"/>
          </a:p>
          <a:p>
            <a:r>
              <a:rPr lang="en-GB" dirty="0"/>
              <a:t>Syntax: minutes, hours, days of month, months, days of week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46070" y="4202449"/>
            <a:ext cx="2286000" cy="457200"/>
          </a:xfrm>
          <a:prstGeom prst="wedgeRectCallout">
            <a:avLst>
              <a:gd name="adj1" fmla="val -61353"/>
              <a:gd name="adj2" fmla="val 27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/>
              <a:t>Fires after 10 seconds 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1D4A4-C204-6540-93C9-6E2C6F1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72014-BAEE-A741-90A7-2604043D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502452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Logical operators</a:t>
            </a:r>
          </a:p>
          <a:p>
            <a:pPr lvl="1"/>
            <a:r>
              <a:rPr lang="en-US" i="1" dirty="0"/>
              <a:t>and, or, not</a:t>
            </a:r>
          </a:p>
          <a:p>
            <a:endParaRPr lang="en-US" dirty="0"/>
          </a:p>
          <a:p>
            <a:r>
              <a:rPr lang="en-US" dirty="0"/>
              <a:t>Temporal operators that operate on event order</a:t>
            </a:r>
          </a:p>
          <a:p>
            <a:pPr lvl="1"/>
            <a:r>
              <a:rPr lang="en-US" i="1" dirty="0"/>
              <a:t>-&gt; (followed-by)</a:t>
            </a:r>
          </a:p>
          <a:p>
            <a:endParaRPr lang="en-US" dirty="0"/>
          </a:p>
          <a:p>
            <a:r>
              <a:rPr lang="en-US" dirty="0"/>
              <a:t>Creation/termination control</a:t>
            </a:r>
          </a:p>
          <a:p>
            <a:pPr lvl="1"/>
            <a:r>
              <a:rPr lang="en-US" i="1" dirty="0"/>
              <a:t>every, every-distinct, [</a:t>
            </a:r>
            <a:r>
              <a:rPr lang="en-US" i="1" dirty="0" err="1"/>
              <a:t>num</a:t>
            </a:r>
            <a:r>
              <a:rPr lang="en-US" i="1" dirty="0"/>
              <a:t>] and until </a:t>
            </a:r>
          </a:p>
          <a:p>
            <a:endParaRPr lang="en-US" dirty="0"/>
          </a:p>
          <a:p>
            <a:r>
              <a:rPr lang="en-US" dirty="0"/>
              <a:t>Guards filter out events and cause termination</a:t>
            </a:r>
          </a:p>
          <a:p>
            <a:pPr lvl="1"/>
            <a:r>
              <a:rPr lang="en-US" i="1" dirty="0" err="1"/>
              <a:t>timer:within</a:t>
            </a:r>
            <a:r>
              <a:rPr lang="en-US" i="1" dirty="0"/>
              <a:t>, </a:t>
            </a:r>
            <a:r>
              <a:rPr lang="en-US" i="1" dirty="0" err="1"/>
              <a:t>timer:withinmax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while-</a:t>
            </a:r>
            <a:r>
              <a:rPr lang="en-US" dirty="0"/>
              <a:t>expression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C1FA4B-A41F-AB42-AFA1-AF18C5BB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64F1-24AA-3243-840D-2BA298E1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807047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963697"/>
            <a:ext cx="78867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from pattern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[every (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a =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SmokeEvent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(smoke=true)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-&gt;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TempEvent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&gt;50, sensor=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where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timer:within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(2 min)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)]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18A30-0A3C-A248-9061-A207BE29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DC29-1EC5-F74B-A2EE-1EB63B16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8B0FA5-A636-D1E8-F0EA-BE66E734993E}"/>
                  </a:ext>
                </a:extLst>
              </p14:cNvPr>
              <p14:cNvContentPartPr/>
              <p14:nvPr/>
            </p14:nvContentPartPr>
            <p14:xfrm>
              <a:off x="4221360" y="2357640"/>
              <a:ext cx="1767960" cy="2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8B0FA5-A636-D1E8-F0EA-BE66E73499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2000" y="2348280"/>
                <a:ext cx="178668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94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BE07F27B-60DD-9EE6-EC33-93254B7399DA}"/>
              </a:ext>
            </a:extLst>
          </p:cNvPr>
          <p:cNvSpPr/>
          <p:nvPr/>
        </p:nvSpPr>
        <p:spPr>
          <a:xfrm>
            <a:off x="2205318" y="655633"/>
            <a:ext cx="2286000" cy="2598555"/>
          </a:xfrm>
          <a:custGeom>
            <a:avLst/>
            <a:gdLst>
              <a:gd name="connsiteX0" fmla="*/ 2259106 w 2286000"/>
              <a:gd name="connsiteY0" fmla="*/ 1011802 h 2598555"/>
              <a:gd name="connsiteX1" fmla="*/ 2111188 w 2286000"/>
              <a:gd name="connsiteY1" fmla="*/ 998355 h 2598555"/>
              <a:gd name="connsiteX2" fmla="*/ 2070847 w 2286000"/>
              <a:gd name="connsiteY2" fmla="*/ 971461 h 2598555"/>
              <a:gd name="connsiteX3" fmla="*/ 1976717 w 2286000"/>
              <a:gd name="connsiteY3" fmla="*/ 890779 h 2598555"/>
              <a:gd name="connsiteX4" fmla="*/ 1882588 w 2286000"/>
              <a:gd name="connsiteY4" fmla="*/ 783202 h 2598555"/>
              <a:gd name="connsiteX5" fmla="*/ 1828800 w 2286000"/>
              <a:gd name="connsiteY5" fmla="*/ 742861 h 2598555"/>
              <a:gd name="connsiteX6" fmla="*/ 1748117 w 2286000"/>
              <a:gd name="connsiteY6" fmla="*/ 689073 h 2598555"/>
              <a:gd name="connsiteX7" fmla="*/ 1694329 w 2286000"/>
              <a:gd name="connsiteY7" fmla="*/ 648732 h 2598555"/>
              <a:gd name="connsiteX8" fmla="*/ 1653988 w 2286000"/>
              <a:gd name="connsiteY8" fmla="*/ 621838 h 2598555"/>
              <a:gd name="connsiteX9" fmla="*/ 1627094 w 2286000"/>
              <a:gd name="connsiteY9" fmla="*/ 594943 h 2598555"/>
              <a:gd name="connsiteX10" fmla="*/ 1586753 w 2286000"/>
              <a:gd name="connsiteY10" fmla="*/ 568049 h 2598555"/>
              <a:gd name="connsiteX11" fmla="*/ 1519517 w 2286000"/>
              <a:gd name="connsiteY11" fmla="*/ 500814 h 2598555"/>
              <a:gd name="connsiteX12" fmla="*/ 1438835 w 2286000"/>
              <a:gd name="connsiteY12" fmla="*/ 420132 h 2598555"/>
              <a:gd name="connsiteX13" fmla="*/ 1398494 w 2286000"/>
              <a:gd name="connsiteY13" fmla="*/ 379791 h 2598555"/>
              <a:gd name="connsiteX14" fmla="*/ 1371600 w 2286000"/>
              <a:gd name="connsiteY14" fmla="*/ 352896 h 2598555"/>
              <a:gd name="connsiteX15" fmla="*/ 1331258 w 2286000"/>
              <a:gd name="connsiteY15" fmla="*/ 326002 h 2598555"/>
              <a:gd name="connsiteX16" fmla="*/ 1264023 w 2286000"/>
              <a:gd name="connsiteY16" fmla="*/ 258767 h 2598555"/>
              <a:gd name="connsiteX17" fmla="*/ 1223682 w 2286000"/>
              <a:gd name="connsiteY17" fmla="*/ 218426 h 2598555"/>
              <a:gd name="connsiteX18" fmla="*/ 1183341 w 2286000"/>
              <a:gd name="connsiteY18" fmla="*/ 204979 h 2598555"/>
              <a:gd name="connsiteX19" fmla="*/ 1143000 w 2286000"/>
              <a:gd name="connsiteY19" fmla="*/ 178085 h 2598555"/>
              <a:gd name="connsiteX20" fmla="*/ 1102658 w 2286000"/>
              <a:gd name="connsiteY20" fmla="*/ 164638 h 2598555"/>
              <a:gd name="connsiteX21" fmla="*/ 995082 w 2286000"/>
              <a:gd name="connsiteY21" fmla="*/ 137743 h 2598555"/>
              <a:gd name="connsiteX22" fmla="*/ 806823 w 2286000"/>
              <a:gd name="connsiteY22" fmla="*/ 110849 h 2598555"/>
              <a:gd name="connsiteX23" fmla="*/ 699247 w 2286000"/>
              <a:gd name="connsiteY23" fmla="*/ 83955 h 2598555"/>
              <a:gd name="connsiteX24" fmla="*/ 564776 w 2286000"/>
              <a:gd name="connsiteY24" fmla="*/ 43614 h 2598555"/>
              <a:gd name="connsiteX25" fmla="*/ 524435 w 2286000"/>
              <a:gd name="connsiteY25" fmla="*/ 30167 h 2598555"/>
              <a:gd name="connsiteX26" fmla="*/ 443753 w 2286000"/>
              <a:gd name="connsiteY26" fmla="*/ 16720 h 2598555"/>
              <a:gd name="connsiteX27" fmla="*/ 389964 w 2286000"/>
              <a:gd name="connsiteY27" fmla="*/ 3273 h 2598555"/>
              <a:gd name="connsiteX28" fmla="*/ 107576 w 2286000"/>
              <a:gd name="connsiteY28" fmla="*/ 43614 h 2598555"/>
              <a:gd name="connsiteX29" fmla="*/ 67235 w 2286000"/>
              <a:gd name="connsiteY29" fmla="*/ 83955 h 2598555"/>
              <a:gd name="connsiteX30" fmla="*/ 40341 w 2286000"/>
              <a:gd name="connsiteY30" fmla="*/ 124296 h 2598555"/>
              <a:gd name="connsiteX31" fmla="*/ 0 w 2286000"/>
              <a:gd name="connsiteY31" fmla="*/ 527708 h 2598555"/>
              <a:gd name="connsiteX32" fmla="*/ 26894 w 2286000"/>
              <a:gd name="connsiteY32" fmla="*/ 1105932 h 2598555"/>
              <a:gd name="connsiteX33" fmla="*/ 40341 w 2286000"/>
              <a:gd name="connsiteY33" fmla="*/ 1159720 h 2598555"/>
              <a:gd name="connsiteX34" fmla="*/ 40341 w 2286000"/>
              <a:gd name="connsiteY34" fmla="*/ 2262379 h 2598555"/>
              <a:gd name="connsiteX35" fmla="*/ 107576 w 2286000"/>
              <a:gd name="connsiteY35" fmla="*/ 2558214 h 2598555"/>
              <a:gd name="connsiteX36" fmla="*/ 134470 w 2286000"/>
              <a:gd name="connsiteY36" fmla="*/ 2517873 h 2598555"/>
              <a:gd name="connsiteX37" fmla="*/ 336176 w 2286000"/>
              <a:gd name="connsiteY37" fmla="*/ 2558214 h 2598555"/>
              <a:gd name="connsiteX38" fmla="*/ 430306 w 2286000"/>
              <a:gd name="connsiteY38" fmla="*/ 2585108 h 2598555"/>
              <a:gd name="connsiteX39" fmla="*/ 470647 w 2286000"/>
              <a:gd name="connsiteY39" fmla="*/ 2598555 h 2598555"/>
              <a:gd name="connsiteX40" fmla="*/ 726141 w 2286000"/>
              <a:gd name="connsiteY40" fmla="*/ 2585108 h 2598555"/>
              <a:gd name="connsiteX41" fmla="*/ 766482 w 2286000"/>
              <a:gd name="connsiteY41" fmla="*/ 2571661 h 2598555"/>
              <a:gd name="connsiteX42" fmla="*/ 968188 w 2286000"/>
              <a:gd name="connsiteY42" fmla="*/ 2531320 h 2598555"/>
              <a:gd name="connsiteX43" fmla="*/ 1075764 w 2286000"/>
              <a:gd name="connsiteY43" fmla="*/ 2544767 h 2598555"/>
              <a:gd name="connsiteX44" fmla="*/ 1116106 w 2286000"/>
              <a:gd name="connsiteY44" fmla="*/ 2558214 h 2598555"/>
              <a:gd name="connsiteX45" fmla="*/ 1492623 w 2286000"/>
              <a:gd name="connsiteY45" fmla="*/ 2571661 h 2598555"/>
              <a:gd name="connsiteX46" fmla="*/ 1680882 w 2286000"/>
              <a:gd name="connsiteY46" fmla="*/ 2558214 h 2598555"/>
              <a:gd name="connsiteX47" fmla="*/ 1734670 w 2286000"/>
              <a:gd name="connsiteY47" fmla="*/ 2544767 h 2598555"/>
              <a:gd name="connsiteX48" fmla="*/ 1815353 w 2286000"/>
              <a:gd name="connsiteY48" fmla="*/ 2517873 h 2598555"/>
              <a:gd name="connsiteX49" fmla="*/ 1976717 w 2286000"/>
              <a:gd name="connsiteY49" fmla="*/ 2504426 h 2598555"/>
              <a:gd name="connsiteX50" fmla="*/ 2017058 w 2286000"/>
              <a:gd name="connsiteY50" fmla="*/ 2477532 h 2598555"/>
              <a:gd name="connsiteX51" fmla="*/ 2070847 w 2286000"/>
              <a:gd name="connsiteY51" fmla="*/ 2423743 h 2598555"/>
              <a:gd name="connsiteX52" fmla="*/ 2111188 w 2286000"/>
              <a:gd name="connsiteY52" fmla="*/ 2396849 h 2598555"/>
              <a:gd name="connsiteX53" fmla="*/ 2124635 w 2286000"/>
              <a:gd name="connsiteY53" fmla="*/ 1751391 h 2598555"/>
              <a:gd name="connsiteX54" fmla="*/ 2138082 w 2286000"/>
              <a:gd name="connsiteY54" fmla="*/ 1630367 h 2598555"/>
              <a:gd name="connsiteX55" fmla="*/ 2151529 w 2286000"/>
              <a:gd name="connsiteY55" fmla="*/ 1495896 h 2598555"/>
              <a:gd name="connsiteX56" fmla="*/ 2178423 w 2286000"/>
              <a:gd name="connsiteY56" fmla="*/ 1307638 h 2598555"/>
              <a:gd name="connsiteX57" fmla="*/ 2218764 w 2286000"/>
              <a:gd name="connsiteY57" fmla="*/ 1200061 h 2598555"/>
              <a:gd name="connsiteX58" fmla="*/ 2245658 w 2286000"/>
              <a:gd name="connsiteY58" fmla="*/ 1159720 h 2598555"/>
              <a:gd name="connsiteX59" fmla="*/ 2272553 w 2286000"/>
              <a:gd name="connsiteY59" fmla="*/ 1079038 h 2598555"/>
              <a:gd name="connsiteX60" fmla="*/ 2286000 w 2286000"/>
              <a:gd name="connsiteY60" fmla="*/ 1038696 h 2598555"/>
              <a:gd name="connsiteX61" fmla="*/ 2259106 w 2286000"/>
              <a:gd name="connsiteY61" fmla="*/ 1011802 h 259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286000" h="2598555">
                <a:moveTo>
                  <a:pt x="2259106" y="1011802"/>
                </a:moveTo>
                <a:cubicBezTo>
                  <a:pt x="2209800" y="1007320"/>
                  <a:pt x="2159598" y="1008729"/>
                  <a:pt x="2111188" y="998355"/>
                </a:cubicBezTo>
                <a:cubicBezTo>
                  <a:pt x="2095385" y="994969"/>
                  <a:pt x="2083998" y="980854"/>
                  <a:pt x="2070847" y="971461"/>
                </a:cubicBezTo>
                <a:cubicBezTo>
                  <a:pt x="2034184" y="945273"/>
                  <a:pt x="2005465" y="925277"/>
                  <a:pt x="1976717" y="890779"/>
                </a:cubicBezTo>
                <a:cubicBezTo>
                  <a:pt x="1924876" y="828570"/>
                  <a:pt x="1975696" y="853033"/>
                  <a:pt x="1882588" y="783202"/>
                </a:cubicBezTo>
                <a:cubicBezTo>
                  <a:pt x="1864659" y="769755"/>
                  <a:pt x="1847160" y="755713"/>
                  <a:pt x="1828800" y="742861"/>
                </a:cubicBezTo>
                <a:cubicBezTo>
                  <a:pt x="1802320" y="724325"/>
                  <a:pt x="1773975" y="708467"/>
                  <a:pt x="1748117" y="689073"/>
                </a:cubicBezTo>
                <a:cubicBezTo>
                  <a:pt x="1730188" y="675626"/>
                  <a:pt x="1712566" y="661759"/>
                  <a:pt x="1694329" y="648732"/>
                </a:cubicBezTo>
                <a:cubicBezTo>
                  <a:pt x="1681178" y="639338"/>
                  <a:pt x="1666608" y="631934"/>
                  <a:pt x="1653988" y="621838"/>
                </a:cubicBezTo>
                <a:cubicBezTo>
                  <a:pt x="1644088" y="613918"/>
                  <a:pt x="1636994" y="602863"/>
                  <a:pt x="1627094" y="594943"/>
                </a:cubicBezTo>
                <a:cubicBezTo>
                  <a:pt x="1614474" y="584847"/>
                  <a:pt x="1598916" y="578691"/>
                  <a:pt x="1586753" y="568049"/>
                </a:cubicBezTo>
                <a:cubicBezTo>
                  <a:pt x="1562900" y="547178"/>
                  <a:pt x="1541929" y="523226"/>
                  <a:pt x="1519517" y="500814"/>
                </a:cubicBezTo>
                <a:lnTo>
                  <a:pt x="1438835" y="420132"/>
                </a:lnTo>
                <a:lnTo>
                  <a:pt x="1398494" y="379791"/>
                </a:lnTo>
                <a:cubicBezTo>
                  <a:pt x="1389529" y="370826"/>
                  <a:pt x="1382149" y="359928"/>
                  <a:pt x="1371600" y="352896"/>
                </a:cubicBezTo>
                <a:lnTo>
                  <a:pt x="1331258" y="326002"/>
                </a:lnTo>
                <a:cubicBezTo>
                  <a:pt x="1281952" y="252043"/>
                  <a:pt x="1331258" y="314796"/>
                  <a:pt x="1264023" y="258767"/>
                </a:cubicBezTo>
                <a:cubicBezTo>
                  <a:pt x="1249414" y="246593"/>
                  <a:pt x="1239505" y="228975"/>
                  <a:pt x="1223682" y="218426"/>
                </a:cubicBezTo>
                <a:cubicBezTo>
                  <a:pt x="1211888" y="210563"/>
                  <a:pt x="1196019" y="211318"/>
                  <a:pt x="1183341" y="204979"/>
                </a:cubicBezTo>
                <a:cubicBezTo>
                  <a:pt x="1168886" y="197751"/>
                  <a:pt x="1157455" y="185312"/>
                  <a:pt x="1143000" y="178085"/>
                </a:cubicBezTo>
                <a:cubicBezTo>
                  <a:pt x="1130322" y="171746"/>
                  <a:pt x="1116333" y="168368"/>
                  <a:pt x="1102658" y="164638"/>
                </a:cubicBezTo>
                <a:cubicBezTo>
                  <a:pt x="1066998" y="154912"/>
                  <a:pt x="1031673" y="142970"/>
                  <a:pt x="995082" y="137743"/>
                </a:cubicBezTo>
                <a:cubicBezTo>
                  <a:pt x="932329" y="128778"/>
                  <a:pt x="868320" y="126223"/>
                  <a:pt x="806823" y="110849"/>
                </a:cubicBezTo>
                <a:cubicBezTo>
                  <a:pt x="770964" y="101884"/>
                  <a:pt x="734313" y="95643"/>
                  <a:pt x="699247" y="83955"/>
                </a:cubicBezTo>
                <a:cubicBezTo>
                  <a:pt x="507501" y="20041"/>
                  <a:pt x="707040" y="84261"/>
                  <a:pt x="564776" y="43614"/>
                </a:cubicBezTo>
                <a:cubicBezTo>
                  <a:pt x="551147" y="39720"/>
                  <a:pt x="538272" y="33242"/>
                  <a:pt x="524435" y="30167"/>
                </a:cubicBezTo>
                <a:cubicBezTo>
                  <a:pt x="497819" y="24252"/>
                  <a:pt x="470489" y="22067"/>
                  <a:pt x="443753" y="16720"/>
                </a:cubicBezTo>
                <a:cubicBezTo>
                  <a:pt x="425630" y="13096"/>
                  <a:pt x="407894" y="7755"/>
                  <a:pt x="389964" y="3273"/>
                </a:cubicBezTo>
                <a:cubicBezTo>
                  <a:pt x="247041" y="11213"/>
                  <a:pt x="192100" y="-26823"/>
                  <a:pt x="107576" y="43614"/>
                </a:cubicBezTo>
                <a:cubicBezTo>
                  <a:pt x="92967" y="55788"/>
                  <a:pt x="79409" y="69346"/>
                  <a:pt x="67235" y="83955"/>
                </a:cubicBezTo>
                <a:cubicBezTo>
                  <a:pt x="56889" y="96370"/>
                  <a:pt x="49306" y="110849"/>
                  <a:pt x="40341" y="124296"/>
                </a:cubicBezTo>
                <a:cubicBezTo>
                  <a:pt x="-10494" y="327639"/>
                  <a:pt x="15125" y="194949"/>
                  <a:pt x="0" y="527708"/>
                </a:cubicBezTo>
                <a:cubicBezTo>
                  <a:pt x="6440" y="765988"/>
                  <a:pt x="-12555" y="908685"/>
                  <a:pt x="26894" y="1105932"/>
                </a:cubicBezTo>
                <a:cubicBezTo>
                  <a:pt x="30518" y="1124054"/>
                  <a:pt x="35859" y="1141791"/>
                  <a:pt x="40341" y="1159720"/>
                </a:cubicBezTo>
                <a:cubicBezTo>
                  <a:pt x="31868" y="1617278"/>
                  <a:pt x="14467" y="1848395"/>
                  <a:pt x="40341" y="2262379"/>
                </a:cubicBezTo>
                <a:cubicBezTo>
                  <a:pt x="57690" y="2539966"/>
                  <a:pt x="-5727" y="2482679"/>
                  <a:pt x="107576" y="2558214"/>
                </a:cubicBezTo>
                <a:cubicBezTo>
                  <a:pt x="116541" y="2544767"/>
                  <a:pt x="118497" y="2520330"/>
                  <a:pt x="134470" y="2517873"/>
                </a:cubicBezTo>
                <a:cubicBezTo>
                  <a:pt x="261507" y="2498329"/>
                  <a:pt x="254643" y="2523271"/>
                  <a:pt x="336176" y="2558214"/>
                </a:cubicBezTo>
                <a:cubicBezTo>
                  <a:pt x="368418" y="2572032"/>
                  <a:pt x="396186" y="2575359"/>
                  <a:pt x="430306" y="2585108"/>
                </a:cubicBezTo>
                <a:cubicBezTo>
                  <a:pt x="443935" y="2589002"/>
                  <a:pt x="457200" y="2594073"/>
                  <a:pt x="470647" y="2598555"/>
                </a:cubicBezTo>
                <a:cubicBezTo>
                  <a:pt x="555812" y="2594073"/>
                  <a:pt x="641209" y="2592829"/>
                  <a:pt x="726141" y="2585108"/>
                </a:cubicBezTo>
                <a:cubicBezTo>
                  <a:pt x="740257" y="2583825"/>
                  <a:pt x="752807" y="2575391"/>
                  <a:pt x="766482" y="2571661"/>
                </a:cubicBezTo>
                <a:cubicBezTo>
                  <a:pt x="880600" y="2540538"/>
                  <a:pt x="858224" y="2547029"/>
                  <a:pt x="968188" y="2531320"/>
                </a:cubicBezTo>
                <a:cubicBezTo>
                  <a:pt x="1004047" y="2535802"/>
                  <a:pt x="1040209" y="2538303"/>
                  <a:pt x="1075764" y="2544767"/>
                </a:cubicBezTo>
                <a:cubicBezTo>
                  <a:pt x="1089710" y="2547303"/>
                  <a:pt x="1101961" y="2557301"/>
                  <a:pt x="1116106" y="2558214"/>
                </a:cubicBezTo>
                <a:cubicBezTo>
                  <a:pt x="1241431" y="2566299"/>
                  <a:pt x="1367117" y="2567179"/>
                  <a:pt x="1492623" y="2571661"/>
                </a:cubicBezTo>
                <a:cubicBezTo>
                  <a:pt x="1555376" y="2567179"/>
                  <a:pt x="1618354" y="2565162"/>
                  <a:pt x="1680882" y="2558214"/>
                </a:cubicBezTo>
                <a:cubicBezTo>
                  <a:pt x="1699250" y="2556173"/>
                  <a:pt x="1716968" y="2550077"/>
                  <a:pt x="1734670" y="2544767"/>
                </a:cubicBezTo>
                <a:cubicBezTo>
                  <a:pt x="1761824" y="2536621"/>
                  <a:pt x="1787102" y="2520227"/>
                  <a:pt x="1815353" y="2517873"/>
                </a:cubicBezTo>
                <a:lnTo>
                  <a:pt x="1976717" y="2504426"/>
                </a:lnTo>
                <a:cubicBezTo>
                  <a:pt x="1990164" y="2495461"/>
                  <a:pt x="2004787" y="2488050"/>
                  <a:pt x="2017058" y="2477532"/>
                </a:cubicBezTo>
                <a:cubicBezTo>
                  <a:pt x="2036310" y="2461030"/>
                  <a:pt x="2049749" y="2437808"/>
                  <a:pt x="2070847" y="2423743"/>
                </a:cubicBezTo>
                <a:lnTo>
                  <a:pt x="2111188" y="2396849"/>
                </a:lnTo>
                <a:cubicBezTo>
                  <a:pt x="2115670" y="2181696"/>
                  <a:pt x="2117089" y="1966458"/>
                  <a:pt x="2124635" y="1751391"/>
                </a:cubicBezTo>
                <a:cubicBezTo>
                  <a:pt x="2126058" y="1710826"/>
                  <a:pt x="2133833" y="1670734"/>
                  <a:pt x="2138082" y="1630367"/>
                </a:cubicBezTo>
                <a:cubicBezTo>
                  <a:pt x="2142798" y="1585567"/>
                  <a:pt x="2145942" y="1540595"/>
                  <a:pt x="2151529" y="1495896"/>
                </a:cubicBezTo>
                <a:cubicBezTo>
                  <a:pt x="2159392" y="1432996"/>
                  <a:pt x="2158378" y="1367775"/>
                  <a:pt x="2178423" y="1307638"/>
                </a:cubicBezTo>
                <a:cubicBezTo>
                  <a:pt x="2190061" y="1272722"/>
                  <a:pt x="2202684" y="1232222"/>
                  <a:pt x="2218764" y="1200061"/>
                </a:cubicBezTo>
                <a:cubicBezTo>
                  <a:pt x="2225992" y="1185606"/>
                  <a:pt x="2239094" y="1174488"/>
                  <a:pt x="2245658" y="1159720"/>
                </a:cubicBezTo>
                <a:cubicBezTo>
                  <a:pt x="2257172" y="1133815"/>
                  <a:pt x="2263588" y="1105932"/>
                  <a:pt x="2272553" y="1079038"/>
                </a:cubicBezTo>
                <a:cubicBezTo>
                  <a:pt x="2277036" y="1065591"/>
                  <a:pt x="2286000" y="1052871"/>
                  <a:pt x="2286000" y="1038696"/>
                </a:cubicBezTo>
                <a:lnTo>
                  <a:pt x="2259106" y="101180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B1B3011-5F7D-A5A9-FAA6-E291F1F2C88B}"/>
              </a:ext>
            </a:extLst>
          </p:cNvPr>
          <p:cNvSpPr/>
          <p:nvPr/>
        </p:nvSpPr>
        <p:spPr>
          <a:xfrm>
            <a:off x="4329954" y="4746813"/>
            <a:ext cx="4666128" cy="1718824"/>
          </a:xfrm>
          <a:custGeom>
            <a:avLst/>
            <a:gdLst>
              <a:gd name="connsiteX0" fmla="*/ 4411925 w 4411925"/>
              <a:gd name="connsiteY0" fmla="*/ 80682 h 1414738"/>
              <a:gd name="connsiteX1" fmla="*/ 3430290 w 4411925"/>
              <a:gd name="connsiteY1" fmla="*/ 80682 h 1414738"/>
              <a:gd name="connsiteX2" fmla="*/ 3349607 w 4411925"/>
              <a:gd name="connsiteY2" fmla="*/ 67235 h 1414738"/>
              <a:gd name="connsiteX3" fmla="*/ 3228584 w 4411925"/>
              <a:gd name="connsiteY3" fmla="*/ 53788 h 1414738"/>
              <a:gd name="connsiteX4" fmla="*/ 1628384 w 4411925"/>
              <a:gd name="connsiteY4" fmla="*/ 26894 h 1414738"/>
              <a:gd name="connsiteX5" fmla="*/ 861901 w 4411925"/>
              <a:gd name="connsiteY5" fmla="*/ 0 h 1414738"/>
              <a:gd name="connsiteX6" fmla="*/ 310572 w 4411925"/>
              <a:gd name="connsiteY6" fmla="*/ 13447 h 1414738"/>
              <a:gd name="connsiteX7" fmla="*/ 256784 w 4411925"/>
              <a:gd name="connsiteY7" fmla="*/ 26894 h 1414738"/>
              <a:gd name="connsiteX8" fmla="*/ 176101 w 4411925"/>
              <a:gd name="connsiteY8" fmla="*/ 80682 h 1414738"/>
              <a:gd name="connsiteX9" fmla="*/ 122313 w 4411925"/>
              <a:gd name="connsiteY9" fmla="*/ 147917 h 1414738"/>
              <a:gd name="connsiteX10" fmla="*/ 55078 w 4411925"/>
              <a:gd name="connsiteY10" fmla="*/ 242047 h 1414738"/>
              <a:gd name="connsiteX11" fmla="*/ 28184 w 4411925"/>
              <a:gd name="connsiteY11" fmla="*/ 349623 h 1414738"/>
              <a:gd name="connsiteX12" fmla="*/ 14737 w 4411925"/>
              <a:gd name="connsiteY12" fmla="*/ 403411 h 1414738"/>
              <a:gd name="connsiteX13" fmla="*/ 1290 w 4411925"/>
              <a:gd name="connsiteY13" fmla="*/ 564776 h 1414738"/>
              <a:gd name="connsiteX14" fmla="*/ 28184 w 4411925"/>
              <a:gd name="connsiteY14" fmla="*/ 941294 h 1414738"/>
              <a:gd name="connsiteX15" fmla="*/ 41631 w 4411925"/>
              <a:gd name="connsiteY15" fmla="*/ 981635 h 1414738"/>
              <a:gd name="connsiteX16" fmla="*/ 68525 w 4411925"/>
              <a:gd name="connsiteY16" fmla="*/ 1021976 h 1414738"/>
              <a:gd name="connsiteX17" fmla="*/ 162654 w 4411925"/>
              <a:gd name="connsiteY17" fmla="*/ 1143000 h 1414738"/>
              <a:gd name="connsiteX18" fmla="*/ 243337 w 4411925"/>
              <a:gd name="connsiteY18" fmla="*/ 1196788 h 1414738"/>
              <a:gd name="connsiteX19" fmla="*/ 485384 w 4411925"/>
              <a:gd name="connsiteY19" fmla="*/ 1223682 h 1414738"/>
              <a:gd name="connsiteX20" fmla="*/ 619854 w 4411925"/>
              <a:gd name="connsiteY20" fmla="*/ 1250576 h 1414738"/>
              <a:gd name="connsiteX21" fmla="*/ 1937666 w 4411925"/>
              <a:gd name="connsiteY21" fmla="*/ 1264023 h 1414738"/>
              <a:gd name="connsiteX22" fmla="*/ 2421760 w 4411925"/>
              <a:gd name="connsiteY22" fmla="*/ 1290917 h 1414738"/>
              <a:gd name="connsiteX23" fmla="*/ 2569678 w 4411925"/>
              <a:gd name="connsiteY23" fmla="*/ 1317811 h 1414738"/>
              <a:gd name="connsiteX24" fmla="*/ 2744490 w 4411925"/>
              <a:gd name="connsiteY24" fmla="*/ 1344705 h 1414738"/>
              <a:gd name="connsiteX25" fmla="*/ 2852066 w 4411925"/>
              <a:gd name="connsiteY25" fmla="*/ 1358152 h 1414738"/>
              <a:gd name="connsiteX26" fmla="*/ 2946195 w 4411925"/>
              <a:gd name="connsiteY26" fmla="*/ 1371600 h 1414738"/>
              <a:gd name="connsiteX27" fmla="*/ 3457184 w 4411925"/>
              <a:gd name="connsiteY27" fmla="*/ 1398494 h 1414738"/>
              <a:gd name="connsiteX28" fmla="*/ 3900937 w 4411925"/>
              <a:gd name="connsiteY28" fmla="*/ 1398494 h 1414738"/>
              <a:gd name="connsiteX29" fmla="*/ 3981619 w 4411925"/>
              <a:gd name="connsiteY29" fmla="*/ 1371600 h 1414738"/>
              <a:gd name="connsiteX30" fmla="*/ 4021960 w 4411925"/>
              <a:gd name="connsiteY30" fmla="*/ 1358152 h 1414738"/>
              <a:gd name="connsiteX31" fmla="*/ 4062301 w 4411925"/>
              <a:gd name="connsiteY31" fmla="*/ 1344705 h 1414738"/>
              <a:gd name="connsiteX32" fmla="*/ 4142984 w 4411925"/>
              <a:gd name="connsiteY32" fmla="*/ 1304364 h 1414738"/>
              <a:gd name="connsiteX33" fmla="*/ 4183325 w 4411925"/>
              <a:gd name="connsiteY33" fmla="*/ 1277470 h 1414738"/>
              <a:gd name="connsiteX34" fmla="*/ 4223666 w 4411925"/>
              <a:gd name="connsiteY34" fmla="*/ 1264023 h 1414738"/>
              <a:gd name="connsiteX35" fmla="*/ 4344690 w 4411925"/>
              <a:gd name="connsiteY35" fmla="*/ 1169894 h 1414738"/>
              <a:gd name="connsiteX36" fmla="*/ 4371584 w 4411925"/>
              <a:gd name="connsiteY36" fmla="*/ 1129552 h 1414738"/>
              <a:gd name="connsiteX37" fmla="*/ 4411925 w 4411925"/>
              <a:gd name="connsiteY37" fmla="*/ 941294 h 1414738"/>
              <a:gd name="connsiteX38" fmla="*/ 4398478 w 4411925"/>
              <a:gd name="connsiteY38" fmla="*/ 67235 h 1414738"/>
              <a:gd name="connsiteX39" fmla="*/ 4385031 w 4411925"/>
              <a:gd name="connsiteY39" fmla="*/ 26894 h 141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411925" h="1414738">
                <a:moveTo>
                  <a:pt x="4411925" y="80682"/>
                </a:moveTo>
                <a:cubicBezTo>
                  <a:pt x="4010899" y="120784"/>
                  <a:pt x="4231795" y="103914"/>
                  <a:pt x="3430290" y="80682"/>
                </a:cubicBezTo>
                <a:cubicBezTo>
                  <a:pt x="3403036" y="79892"/>
                  <a:pt x="3376633" y="70838"/>
                  <a:pt x="3349607" y="67235"/>
                </a:cubicBezTo>
                <a:cubicBezTo>
                  <a:pt x="3309374" y="61871"/>
                  <a:pt x="3269125" y="55766"/>
                  <a:pt x="3228584" y="53788"/>
                </a:cubicBezTo>
                <a:cubicBezTo>
                  <a:pt x="2794059" y="32592"/>
                  <a:pt x="1893917" y="29946"/>
                  <a:pt x="1628384" y="26894"/>
                </a:cubicBezTo>
                <a:cubicBezTo>
                  <a:pt x="1319569" y="6306"/>
                  <a:pt x="1268278" y="0"/>
                  <a:pt x="861901" y="0"/>
                </a:cubicBezTo>
                <a:cubicBezTo>
                  <a:pt x="678070" y="0"/>
                  <a:pt x="494348" y="8965"/>
                  <a:pt x="310572" y="13447"/>
                </a:cubicBezTo>
                <a:cubicBezTo>
                  <a:pt x="292643" y="17929"/>
                  <a:pt x="273314" y="18629"/>
                  <a:pt x="256784" y="26894"/>
                </a:cubicBezTo>
                <a:cubicBezTo>
                  <a:pt x="227874" y="41349"/>
                  <a:pt x="196293" y="55442"/>
                  <a:pt x="176101" y="80682"/>
                </a:cubicBezTo>
                <a:cubicBezTo>
                  <a:pt x="158172" y="103094"/>
                  <a:pt x="138772" y="124404"/>
                  <a:pt x="122313" y="147917"/>
                </a:cubicBezTo>
                <a:cubicBezTo>
                  <a:pt x="49411" y="252062"/>
                  <a:pt x="113083" y="184040"/>
                  <a:pt x="55078" y="242047"/>
                </a:cubicBezTo>
                <a:lnTo>
                  <a:pt x="28184" y="349623"/>
                </a:lnTo>
                <a:lnTo>
                  <a:pt x="14737" y="403411"/>
                </a:lnTo>
                <a:cubicBezTo>
                  <a:pt x="10255" y="457199"/>
                  <a:pt x="1290" y="510801"/>
                  <a:pt x="1290" y="564776"/>
                </a:cubicBezTo>
                <a:cubicBezTo>
                  <a:pt x="1290" y="740968"/>
                  <a:pt x="-8936" y="811372"/>
                  <a:pt x="28184" y="941294"/>
                </a:cubicBezTo>
                <a:cubicBezTo>
                  <a:pt x="32078" y="954923"/>
                  <a:pt x="35292" y="968957"/>
                  <a:pt x="41631" y="981635"/>
                </a:cubicBezTo>
                <a:cubicBezTo>
                  <a:pt x="48859" y="996090"/>
                  <a:pt x="61297" y="1007521"/>
                  <a:pt x="68525" y="1021976"/>
                </a:cubicBezTo>
                <a:cubicBezTo>
                  <a:pt x="104654" y="1094234"/>
                  <a:pt x="43360" y="1063472"/>
                  <a:pt x="162654" y="1143000"/>
                </a:cubicBezTo>
                <a:cubicBezTo>
                  <a:pt x="189548" y="1160929"/>
                  <a:pt x="211175" y="1193572"/>
                  <a:pt x="243337" y="1196788"/>
                </a:cubicBezTo>
                <a:cubicBezTo>
                  <a:pt x="413766" y="1213831"/>
                  <a:pt x="333108" y="1204648"/>
                  <a:pt x="485384" y="1223682"/>
                </a:cubicBezTo>
                <a:cubicBezTo>
                  <a:pt x="536738" y="1240800"/>
                  <a:pt x="554302" y="1249327"/>
                  <a:pt x="619854" y="1250576"/>
                </a:cubicBezTo>
                <a:lnTo>
                  <a:pt x="1937666" y="1264023"/>
                </a:lnTo>
                <a:cubicBezTo>
                  <a:pt x="2168517" y="1302498"/>
                  <a:pt x="1904966" y="1262206"/>
                  <a:pt x="2421760" y="1290917"/>
                </a:cubicBezTo>
                <a:cubicBezTo>
                  <a:pt x="2450287" y="1292502"/>
                  <a:pt x="2538326" y="1312111"/>
                  <a:pt x="2569678" y="1317811"/>
                </a:cubicBezTo>
                <a:cubicBezTo>
                  <a:pt x="2626179" y="1328084"/>
                  <a:pt x="2687823" y="1337149"/>
                  <a:pt x="2744490" y="1344705"/>
                </a:cubicBezTo>
                <a:lnTo>
                  <a:pt x="2852066" y="1358152"/>
                </a:lnTo>
                <a:lnTo>
                  <a:pt x="2946195" y="1371600"/>
                </a:lnTo>
                <a:cubicBezTo>
                  <a:pt x="3158072" y="1398086"/>
                  <a:pt x="3149757" y="1387893"/>
                  <a:pt x="3457184" y="1398494"/>
                </a:cubicBezTo>
                <a:cubicBezTo>
                  <a:pt x="3649469" y="1415974"/>
                  <a:pt x="3663193" y="1423966"/>
                  <a:pt x="3900937" y="1398494"/>
                </a:cubicBezTo>
                <a:cubicBezTo>
                  <a:pt x="3929124" y="1395474"/>
                  <a:pt x="3954725" y="1380565"/>
                  <a:pt x="3981619" y="1371600"/>
                </a:cubicBezTo>
                <a:lnTo>
                  <a:pt x="4021960" y="1358152"/>
                </a:lnTo>
                <a:cubicBezTo>
                  <a:pt x="4035407" y="1353670"/>
                  <a:pt x="4050507" y="1352568"/>
                  <a:pt x="4062301" y="1344705"/>
                </a:cubicBezTo>
                <a:cubicBezTo>
                  <a:pt x="4114436" y="1309948"/>
                  <a:pt x="4087310" y="1322922"/>
                  <a:pt x="4142984" y="1304364"/>
                </a:cubicBezTo>
                <a:cubicBezTo>
                  <a:pt x="4156431" y="1295399"/>
                  <a:pt x="4168870" y="1284698"/>
                  <a:pt x="4183325" y="1277470"/>
                </a:cubicBezTo>
                <a:cubicBezTo>
                  <a:pt x="4196003" y="1271131"/>
                  <a:pt x="4211275" y="1270907"/>
                  <a:pt x="4223666" y="1264023"/>
                </a:cubicBezTo>
                <a:cubicBezTo>
                  <a:pt x="4270193" y="1238175"/>
                  <a:pt x="4310897" y="1210445"/>
                  <a:pt x="4344690" y="1169894"/>
                </a:cubicBezTo>
                <a:cubicBezTo>
                  <a:pt x="4355036" y="1157478"/>
                  <a:pt x="4362619" y="1142999"/>
                  <a:pt x="4371584" y="1129552"/>
                </a:cubicBezTo>
                <a:cubicBezTo>
                  <a:pt x="4405091" y="995525"/>
                  <a:pt x="4392401" y="1058435"/>
                  <a:pt x="4411925" y="941294"/>
                </a:cubicBezTo>
                <a:cubicBezTo>
                  <a:pt x="4407443" y="649941"/>
                  <a:pt x="4407044" y="358497"/>
                  <a:pt x="4398478" y="67235"/>
                </a:cubicBezTo>
                <a:cubicBezTo>
                  <a:pt x="4398061" y="53067"/>
                  <a:pt x="4385031" y="26894"/>
                  <a:pt x="4385031" y="26894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46B7D34-6B60-2DBE-8275-5A30160026D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5047" y="201996"/>
            <a:ext cx="9144000" cy="62636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CF4DE-A5E3-4376-F01A-CF67E4FF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AD091-9D02-E934-6FD4-ECA3EF43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7E91DC-7FD1-5446-A8BE-0E5A08EB214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97E0F-A056-FBB7-0665-8C8ABB04A5B5}"/>
              </a:ext>
            </a:extLst>
          </p:cNvPr>
          <p:cNvSpPr/>
          <p:nvPr/>
        </p:nvSpPr>
        <p:spPr>
          <a:xfrm>
            <a:off x="5829565" y="2570672"/>
            <a:ext cx="4520242" cy="100066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14B7AE-F2F0-4F9A-2B76-4647226B5581}"/>
              </a:ext>
            </a:extLst>
          </p:cNvPr>
          <p:cNvSpPr/>
          <p:nvPr/>
        </p:nvSpPr>
        <p:spPr>
          <a:xfrm>
            <a:off x="5152392" y="2570672"/>
            <a:ext cx="573657" cy="100066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8028F-2152-48CC-306C-097DA8395AD1}"/>
              </a:ext>
            </a:extLst>
          </p:cNvPr>
          <p:cNvSpPr/>
          <p:nvPr/>
        </p:nvSpPr>
        <p:spPr>
          <a:xfrm>
            <a:off x="5904327" y="3968150"/>
            <a:ext cx="2766628" cy="778663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B2D6D-F48C-8DD2-A56B-879DA537D5FE}"/>
              </a:ext>
            </a:extLst>
          </p:cNvPr>
          <p:cNvSpPr/>
          <p:nvPr/>
        </p:nvSpPr>
        <p:spPr>
          <a:xfrm>
            <a:off x="4846153" y="3696597"/>
            <a:ext cx="879895" cy="814658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C314C-F11F-FE99-3205-9F1B071172EC}"/>
              </a:ext>
            </a:extLst>
          </p:cNvPr>
          <p:cNvSpPr/>
          <p:nvPr/>
        </p:nvSpPr>
        <p:spPr>
          <a:xfrm>
            <a:off x="8448036" y="3696597"/>
            <a:ext cx="325127" cy="321211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E9D1E-A80C-F6DE-A7C3-FEE24422639A}"/>
              </a:ext>
            </a:extLst>
          </p:cNvPr>
          <p:cNvSpPr/>
          <p:nvPr/>
        </p:nvSpPr>
        <p:spPr>
          <a:xfrm>
            <a:off x="2927705" y="3646939"/>
            <a:ext cx="2286000" cy="36512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CAB60C-3661-DD35-B966-9B27B7D79B40}"/>
              </a:ext>
            </a:extLst>
          </p:cNvPr>
          <p:cNvSpPr/>
          <p:nvPr/>
        </p:nvSpPr>
        <p:spPr>
          <a:xfrm>
            <a:off x="2004131" y="4511256"/>
            <a:ext cx="2286000" cy="1110346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4F7A7-A38A-3FA7-0CAD-079BEB2B06C1}"/>
              </a:ext>
            </a:extLst>
          </p:cNvPr>
          <p:cNvSpPr/>
          <p:nvPr/>
        </p:nvSpPr>
        <p:spPr>
          <a:xfrm flipV="1">
            <a:off x="4140595" y="4429664"/>
            <a:ext cx="1206700" cy="31140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every</a:t>
            </a:r>
            <a:r>
              <a:rPr lang="en-US" dirty="0"/>
              <a:t> </a:t>
            </a:r>
            <a:r>
              <a:rPr lang="en-US" i="1" dirty="0"/>
              <a:t>expr</a:t>
            </a:r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i="1" dirty="0"/>
              <a:t>expr</a:t>
            </a:r>
            <a:r>
              <a:rPr lang="en-US" dirty="0"/>
              <a:t> evaluates to true or false 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is-IS" dirty="0"/>
              <a:t>… the pattern matching for </a:t>
            </a:r>
            <a:r>
              <a:rPr lang="is-IS" i="1" dirty="0"/>
              <a:t>expr</a:t>
            </a:r>
            <a:r>
              <a:rPr lang="is-IS" dirty="0"/>
              <a:t> should re-start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Without the every operator the pattern matching process does not re-start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F9323-7FC0-5F46-837F-59AF60AF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1153-2600-FA42-8A87-6E185AD4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092997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pattern fires when encountering an A event and then stops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endParaRPr lang="en-US" dirty="0"/>
          </a:p>
          <a:p>
            <a:r>
              <a:rPr lang="en-US" dirty="0"/>
              <a:t>This pattern keeps firing when encountering A events, and does not stop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FC4AC-37D4-8F4D-AAF8-09216D86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9D20-2FB3-A84E-A2AF-D65E36B3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442202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47603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(A -&gt; 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6770" y="2614246"/>
            <a:ext cx="4561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Detect an event A followed by an event B:</a:t>
            </a:r>
          </a:p>
          <a:p>
            <a:r>
              <a:rPr lang="en-US" sz="2000" dirty="0"/>
              <a:t>at the time when B occurs, the pattern matches and restarts looking for the next A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670320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{A4,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7A4B0-CCE6-7440-A93C-CBDE8012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F031-0320-3243-AF79-6267CF52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801208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54677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 -&gt;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261424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every A followed by a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670320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B3},</a:t>
                      </a:r>
                      <a:r>
                        <a:rPr lang="en-US" sz="2000" baseline="0" dirty="0"/>
                        <a:t> {A3, B3}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{A4,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1B7ED6-25BD-E646-B2E3-EC0313F4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FDC6-79A3-844A-A70B-72EC67CA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988796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83134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 -&gt; every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6770" y="2614245"/>
            <a:ext cx="47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an A event followed by every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180184"/>
          <a:ext cx="6096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76054-3C44-B94D-90DF-8B868759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5412-EBDE-3144-A0B8-EB00AED4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23406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912562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2" y="261424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 -&gt; every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8282" y="2614245"/>
            <a:ext cx="47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every A event followed by every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42002" y="4180184"/>
          <a:ext cx="7707997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B3}, {A2,</a:t>
                      </a:r>
                      <a:r>
                        <a:rPr lang="en-US" sz="2000" baseline="0" dirty="0"/>
                        <a:t> B3}, {A3, B3}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B4}, {A2, B4}, {A3,</a:t>
                      </a:r>
                      <a:r>
                        <a:rPr lang="en-US" sz="2000" baseline="0" dirty="0"/>
                        <a:t> B4}, {A4, B4}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689A2-0DEA-1041-B25D-6A82CF37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D7EC-2E08-E143-96E3-337E8584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773729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every operator</a:t>
            </a:r>
          </a:p>
          <a:p>
            <a:pPr lvl="1"/>
            <a:r>
              <a:rPr lang="en-US" dirty="0"/>
              <a:t>Multiple (partial) instances of the same pattern can be active at the same time</a:t>
            </a:r>
          </a:p>
          <a:p>
            <a:pPr lvl="1"/>
            <a:r>
              <a:rPr lang="en-US" dirty="0"/>
              <a:t>Each instance can consume some resources when events enter the engine</a:t>
            </a:r>
          </a:p>
          <a:p>
            <a:r>
              <a:rPr lang="en-US" dirty="0"/>
              <a:t>End pending instances whenever possible</a:t>
            </a:r>
          </a:p>
          <a:p>
            <a:pPr lvl="1"/>
            <a:r>
              <a:rPr lang="en-US" dirty="0"/>
              <a:t>With the </a:t>
            </a:r>
            <a:r>
              <a:rPr lang="en-US" i="1" dirty="0" err="1"/>
              <a:t>timer:within</a:t>
            </a:r>
            <a:r>
              <a:rPr lang="en-US" dirty="0"/>
              <a:t> construct</a:t>
            </a:r>
          </a:p>
          <a:p>
            <a:pPr lvl="1"/>
            <a:r>
              <a:rPr lang="en-US" dirty="0"/>
              <a:t>With the </a:t>
            </a:r>
            <a:r>
              <a:rPr lang="en-US" i="1" dirty="0"/>
              <a:t>and not </a:t>
            </a:r>
            <a:r>
              <a:rPr lang="en-US" dirty="0"/>
              <a:t>construct</a:t>
            </a:r>
          </a:p>
          <a:p>
            <a:r>
              <a:rPr lang="en-US" dirty="0"/>
              <a:t>Note: the data windows on a pattern do not always limit pattern sub-expression lifetime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584420-1AD5-D046-A492-C82C4144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9FB4-F4EE-584F-9262-10D144A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851975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98886" y="2971800"/>
          <a:ext cx="6594231" cy="13255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6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B1}, {A2, B1}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(B and not A)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00801" y="1981201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A1	A2	B1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8886" y="5029201"/>
            <a:ext cx="659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and not </a:t>
            </a:r>
            <a:r>
              <a:rPr lang="en-US" sz="2400" dirty="0"/>
              <a:t>operator causes the sub-expression looking for {A1, B?} to end when A2 arrives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972D93-1D6F-754A-8952-9F9C8017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EA271-24DC-9C40-80A6-C7ABE43D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526181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2875035"/>
          <a:ext cx="7753350" cy="1188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1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9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B1}, {A2,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(B where </a:t>
                      </a:r>
                      <a:r>
                        <a:rPr lang="en-US" sz="2000" baseline="0" dirty="0" err="1"/>
                        <a:t>timer:within</a:t>
                      </a:r>
                      <a:r>
                        <a:rPr lang="en-US" sz="2000" baseline="0" dirty="0"/>
                        <a:t>(2 sec))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98885" y="1915505"/>
            <a:ext cx="6594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A1@1		A2@3		B1@4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4613956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 err="1"/>
              <a:t>timer:within</a:t>
            </a:r>
            <a:r>
              <a:rPr lang="en-US" sz="2400" i="1" dirty="0"/>
              <a:t> </a:t>
            </a:r>
            <a:r>
              <a:rPr lang="en-US" sz="2400" dirty="0"/>
              <a:t>operator causes the sub-expression looking for {A1, B?} to end after 2 seconds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013ED-4121-3E46-8BFD-82221ACC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DA0D3-4196-DB4B-8795-8BCB08B7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97955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insert into clause forwards events to other streams for further downstream 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4051" y="2760784"/>
            <a:ext cx="83438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insert	into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sensor,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a.smoke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smoke,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b.temperature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temperature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from		pattern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[every a=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SmokeSensorEvent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(smoke=true)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-&gt;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b=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TemperatureSensorEvent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sensor=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temperature&gt;50)];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select	count(*)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FireComplexEvent.win:time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(10 min);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219B02-90EB-B24F-86A7-9C640A87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62C6E-9ECF-E647-9220-BDD4F3D0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57857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56F3C2-BDB0-9C46-A230-E964614906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3AF9A6-9AAC-7B41-8634-4F01EDF99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3053D-AE29-FD49-8D69-D44B41C6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85D2F0-8CAB-AF4E-B974-43B6002FA8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manuele Della Valle">
            <a:extLst>
              <a:ext uri="{FF2B5EF4-FFF2-40B4-BE49-F238E27FC236}">
                <a16:creationId xmlns:a16="http://schemas.microsoft.com/office/drawing/2014/main" id="{94F6595C-9870-9948-A5E9-F37C67D6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063E94-30DE-E94A-8D03-72A35A694DBF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7000">
                <a:schemeClr val="bg1">
                  <a:alpha val="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7EDE3-4264-9340-8066-FA898A3A3FAA}"/>
              </a:ext>
            </a:extLst>
          </p:cNvPr>
          <p:cNvSpPr txBox="1"/>
          <p:nvPr/>
        </p:nvSpPr>
        <p:spPr>
          <a:xfrm>
            <a:off x="199252" y="61188"/>
            <a:ext cx="7373607" cy="31700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4000" b="0" dirty="0">
                <a:solidFill>
                  <a:schemeClr val="bg1"/>
                </a:solidFill>
              </a:rPr>
              <a:t>Taming</a:t>
            </a:r>
          </a:p>
          <a:p>
            <a:r>
              <a:rPr lang="en-US" sz="4000" i="1" dirty="0">
                <a:solidFill>
                  <a:schemeClr val="bg1"/>
                </a:solidFill>
              </a:rPr>
              <a:t>Continuous numerous flows that can turn into a torrent</a:t>
            </a:r>
            <a:br>
              <a:rPr lang="en-US" sz="4000" b="0" dirty="0">
                <a:solidFill>
                  <a:schemeClr val="bg1"/>
                </a:solidFill>
              </a:rPr>
            </a:br>
            <a:r>
              <a:rPr lang="en-US" sz="4000" b="0" dirty="0">
                <a:solidFill>
                  <a:schemeClr val="bg1"/>
                </a:solidFill>
              </a:rPr>
              <a:t>with</a:t>
            </a:r>
            <a:br>
              <a:rPr lang="en-US" sz="4000" b="0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Complex Event Processing</a:t>
            </a:r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7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4C57-894F-1041-9007-12B81985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8557-5A43-2D49-955F-91AE4108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Esper documentation online</a:t>
            </a:r>
          </a:p>
          <a:p>
            <a:pPr lvl="1"/>
            <a:r>
              <a:rPr lang="en-US" dirty="0">
                <a:hlinkClick r:id="rId2"/>
              </a:rPr>
              <a:t>https://esper.espertech.com/release-8.8.0/reference-esper/html_single/</a:t>
            </a:r>
            <a:r>
              <a:rPr lang="en-US" dirty="0"/>
              <a:t> </a:t>
            </a:r>
          </a:p>
          <a:p>
            <a:r>
              <a:rPr lang="en-US" dirty="0"/>
              <a:t>Esper EPL online</a:t>
            </a:r>
          </a:p>
          <a:p>
            <a:pPr lvl="1"/>
            <a:r>
              <a:rPr lang="en-US" dirty="0">
                <a:hlinkClick r:id="rId3"/>
              </a:rPr>
              <a:t>http://esper-epl-tryout.appspot.com/epltryout/mainform.html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D08A7-0B1D-5041-A194-07288B7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D2C3-D8B1-1D4B-AE05-480311FE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3688868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AD80-3DD1-1987-9906-E589B0C2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 and Acknowledgment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7BAF-9A9B-C4B6-85CE-3C0DFC99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 is licensed under the Creative Commons Attribution-</a:t>
            </a:r>
            <a:r>
              <a:rPr lang="en-US" dirty="0" err="1"/>
              <a:t>ShareAlike</a:t>
            </a:r>
            <a:r>
              <a:rPr lang="en-US" dirty="0"/>
              <a:t> International Public License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original slides where prepared by Alessandro </a:t>
            </a:r>
            <a:r>
              <a:rPr lang="en-US" dirty="0" err="1"/>
              <a:t>Margara</a:t>
            </a:r>
            <a:r>
              <a:rPr lang="en-US" dirty="0"/>
              <a:t> for the PhD course on “Stream and Complex Event Processing in the Big Data Era” offered in 2019</a:t>
            </a:r>
          </a:p>
          <a:p>
            <a:pPr marL="0" indent="0" algn="r">
              <a:buNone/>
            </a:pPr>
            <a:r>
              <a:rPr lang="en-US" dirty="0">
                <a:hlinkClick r:id="rId2"/>
              </a:rPr>
              <a:t>http://streamreasoning.org/events/scep2019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5D2A2-BE6F-5DE5-CF15-E7E19583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9561D-563F-DAE7-8DD6-126155E0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47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B2CF-F7A3-F643-9DB8-7CC580C3B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Vertically Scalable solutions illustrated via EPL and Esper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3C9B-B51C-3044-90C2-9476509A8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Emanuele Della Valle</a:t>
            </a:r>
          </a:p>
          <a:p>
            <a:r>
              <a:rPr lang="en-US" sz="1800" dirty="0" err="1"/>
              <a:t>Politecnico</a:t>
            </a:r>
            <a:r>
              <a:rPr lang="en-US" sz="1800" dirty="0"/>
              <a:t> di Milano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C38D7-EC59-8545-8E6D-85561CA7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460D-418B-9C44-B606-A60F0A7E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br>
              <a:rPr lang="en-US" dirty="0"/>
            </a:br>
            <a:r>
              <a:rPr lang="en-US" b="1" dirty="0"/>
              <a:t>&amp;</a:t>
            </a:r>
            <a:r>
              <a:rPr lang="en-US" dirty="0"/>
              <a:t> its reference implementation </a:t>
            </a:r>
            <a:r>
              <a:rPr lang="en-US" b="1" dirty="0"/>
              <a:t>Esper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Esper</a:t>
            </a:r>
            <a:r>
              <a:rPr lang="en-GB" dirty="0"/>
              <a:t>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Implemented as a Java library</a:t>
            </a:r>
          </a:p>
          <a:p>
            <a:pPr lvl="1"/>
            <a:r>
              <a:rPr lang="is-IS" dirty="0"/>
              <a:t>Can be embedded in any JVM application</a:t>
            </a:r>
          </a:p>
          <a:p>
            <a:r>
              <a:rPr lang="is-IS" dirty="0"/>
              <a:t>Designed for performance</a:t>
            </a:r>
          </a:p>
          <a:p>
            <a:pPr lvl="1"/>
            <a:r>
              <a:rPr lang="is-IS" dirty="0"/>
              <a:t>High throughput</a:t>
            </a:r>
          </a:p>
          <a:p>
            <a:pPr lvl="1"/>
            <a:r>
              <a:rPr lang="is-IS" dirty="0"/>
              <a:t>Low latency</a:t>
            </a:r>
          </a:p>
          <a:p>
            <a:r>
              <a:rPr lang="is-IS" dirty="0"/>
              <a:t>Tree-based recognition algorithm</a:t>
            </a:r>
          </a:p>
          <a:p>
            <a:r>
              <a:rPr lang="is-IS" dirty="0"/>
              <a:t>Inverted indexes to dispatch incoming events to EPL statements</a:t>
            </a:r>
          </a:p>
          <a:p>
            <a:r>
              <a:rPr lang="is-IS" dirty="0"/>
              <a:t>Builds indexes to quickly retrieve events with given properties among those stored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3076-744E-3544-B667-D8D0703E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0B190-7284-8343-8CF1-1D865732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Esper in a nutshell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Interaction with static / historical data</a:t>
            </a:r>
          </a:p>
          <a:p>
            <a:r>
              <a:rPr lang="en-US" dirty="0"/>
              <a:t>Configurable push or pull communication</a:t>
            </a:r>
          </a:p>
          <a:p>
            <a:r>
              <a:rPr lang="en-US" dirty="0"/>
              <a:t>Several adapters for input/output</a:t>
            </a:r>
          </a:p>
          <a:p>
            <a:pPr lvl="1"/>
            <a:r>
              <a:rPr lang="en-US" dirty="0"/>
              <a:t>CSV, JMS in/out, API, DB, Socket, HTTP</a:t>
            </a:r>
            <a:endParaRPr lang="en-US" dirty="0">
              <a:sym typeface="Wingdings"/>
            </a:endParaRPr>
          </a:p>
          <a:p>
            <a:r>
              <a:rPr lang="en-US" dirty="0" err="1">
                <a:sym typeface="Wingdings"/>
              </a:rPr>
              <a:t>Esper</a:t>
            </a:r>
            <a:r>
              <a:rPr lang="en-US" dirty="0">
                <a:sym typeface="Wingdings"/>
              </a:rPr>
              <a:t> HA</a:t>
            </a:r>
          </a:p>
          <a:p>
            <a:pPr lvl="1"/>
            <a:r>
              <a:rPr lang="en-US" dirty="0">
                <a:sym typeface="Wingdings"/>
              </a:rPr>
              <a:t>High Availability</a:t>
            </a:r>
          </a:p>
          <a:p>
            <a:pPr lvl="1"/>
            <a:r>
              <a:rPr lang="en-US" dirty="0">
                <a:sym typeface="Wingdings"/>
              </a:rPr>
              <a:t>Ensures that the state is recoverable in the case of failure</a:t>
            </a:r>
            <a:endParaRPr lang="is-I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86F5-D33F-2246-BA75-954C14FD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CCE0-E3E7-E446-871C-172F1298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EPL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EPL: rich language to express rules (a.k.a., </a:t>
            </a:r>
            <a:r>
              <a:rPr lang="en-US" dirty="0" err="1"/>
              <a:t>statementa</a:t>
            </a:r>
            <a:r>
              <a:rPr lang="en-US" dirty="0"/>
              <a:t>)</a:t>
            </a:r>
          </a:p>
          <a:p>
            <a:r>
              <a:rPr lang="en-US" dirty="0"/>
              <a:t>Grounded on the DSMS approach</a:t>
            </a:r>
          </a:p>
          <a:p>
            <a:pPr lvl="1"/>
            <a:r>
              <a:rPr lang="en-US" dirty="0"/>
              <a:t>Windowing</a:t>
            </a:r>
          </a:p>
          <a:p>
            <a:pPr lvl="1"/>
            <a:r>
              <a:rPr lang="en-US" dirty="0"/>
              <a:t>Relational select, join, aggregate, 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Relation-to-stream operators to produce output</a:t>
            </a:r>
          </a:p>
          <a:p>
            <a:r>
              <a:rPr lang="is-IS" dirty="0"/>
              <a:t>Queries can be combined to form a graph</a:t>
            </a:r>
          </a:p>
          <a:p>
            <a:r>
              <a:rPr lang="is-IS" dirty="0"/>
              <a:t>Includes complex event recognition abstractions</a:t>
            </a:r>
          </a:p>
          <a:p>
            <a:pPr lvl="1"/>
            <a:r>
              <a:rPr lang="is-IS" dirty="0"/>
              <a:t>Pattern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D137F-8D27-9F45-820A-027E6550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78C8E-76CC-724B-B663-F793DFD6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44172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11372</TotalTime>
  <Words>2731</Words>
  <Application>Microsoft Macintosh PowerPoint</Application>
  <PresentationFormat>Widescreen</PresentationFormat>
  <Paragraphs>429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Courier</vt:lpstr>
      <vt:lpstr>Titillium</vt:lpstr>
      <vt:lpstr>Office Theme</vt:lpstr>
      <vt:lpstr>Vertically Scalable solutions illustrated via EPL and Esper</vt:lpstr>
      <vt:lpstr>Positioning this lecture</vt:lpstr>
      <vt:lpstr>1st premises: continuity matters</vt:lpstr>
      <vt:lpstr>PowerPoint Presentation</vt:lpstr>
      <vt:lpstr>PowerPoint Presentation</vt:lpstr>
      <vt:lpstr>The Event Processing Language  &amp; its reference implementation Esper</vt:lpstr>
      <vt:lpstr>Esper in a nutshell</vt:lpstr>
      <vt:lpstr>Esper in a nutshell (cont.)</vt:lpstr>
      <vt:lpstr>EPL in a nutshell</vt:lpstr>
      <vt:lpstr>Esper &amp; EPL</vt:lpstr>
      <vt:lpstr>The Basics of  the Event Processing Language </vt:lpstr>
      <vt:lpstr>Running example</vt:lpstr>
      <vt:lpstr>Declare event types</vt:lpstr>
      <vt:lpstr>Running example</vt:lpstr>
      <vt:lpstr>Event Processing Language (EPL)</vt:lpstr>
      <vt:lpstr>EPL syntax</vt:lpstr>
      <vt:lpstr>Running example</vt:lpstr>
      <vt:lpstr>Time line</vt:lpstr>
      <vt:lpstr>Filtering</vt:lpstr>
      <vt:lpstr>Filtering the SQL style</vt:lpstr>
      <vt:lpstr>Filtering the Event-Based System Style </vt:lpstr>
      <vt:lpstr>Basic Aggregation</vt:lpstr>
      <vt:lpstr>Data Windowing</vt:lpstr>
      <vt:lpstr>Physical tumbling windows</vt:lpstr>
      <vt:lpstr>Logical tumbling windows</vt:lpstr>
      <vt:lpstr>Physical sliding windows</vt:lpstr>
      <vt:lpstr>Logical sliding windows</vt:lpstr>
      <vt:lpstr>EPL window syntax</vt:lpstr>
      <vt:lpstr>Physical hopping windows</vt:lpstr>
      <vt:lpstr>Logical hopping windows</vt:lpstr>
      <vt:lpstr>Session windows (not supported in EPL)</vt:lpstr>
      <vt:lpstr>EPL Output control syntax</vt:lpstr>
      <vt:lpstr>Output control and Hopping Windows</vt:lpstr>
      <vt:lpstr>A digression on data windowing and  SQL-style vs. Event-base style filtering </vt:lpstr>
      <vt:lpstr>The Pattern Matching clause of  the Event Processing Language </vt:lpstr>
      <vt:lpstr>Pattern matching</vt:lpstr>
      <vt:lpstr>Pattern matching</vt:lpstr>
      <vt:lpstr>Pattern matching operators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Combine queries</vt:lpstr>
      <vt:lpstr>Reference</vt:lpstr>
      <vt:lpstr>License and Acknowledgment</vt:lpstr>
      <vt:lpstr>Vertically Scalable solutions illustrated via EPL and Esper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Machine Learning</dc:title>
  <dc:creator>Emanuele Della Valle</dc:creator>
  <cp:lastModifiedBy>Emanuele Della Valle</cp:lastModifiedBy>
  <cp:revision>21</cp:revision>
  <dcterms:created xsi:type="dcterms:W3CDTF">2022-03-08T13:02:57Z</dcterms:created>
  <dcterms:modified xsi:type="dcterms:W3CDTF">2022-09-29T11:18:44Z</dcterms:modified>
</cp:coreProperties>
</file>