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1140" r:id="rId2"/>
    <p:sldId id="1144" r:id="rId3"/>
    <p:sldId id="1143" r:id="rId4"/>
    <p:sldId id="1145" r:id="rId5"/>
    <p:sldId id="1148" r:id="rId6"/>
    <p:sldId id="1150" r:id="rId7"/>
    <p:sldId id="1146" r:id="rId8"/>
    <p:sldId id="1151" r:id="rId9"/>
    <p:sldId id="1152" r:id="rId10"/>
    <p:sldId id="1153"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73"/>
    <p:restoredTop sz="94597"/>
  </p:normalViewPr>
  <p:slideViewPr>
    <p:cSldViewPr snapToGrid="0" snapToObjects="1">
      <p:cViewPr varScale="1">
        <p:scale>
          <a:sx n="103" d="100"/>
          <a:sy n="103" d="100"/>
        </p:scale>
        <p:origin x="72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455981-B11C-FF41-9507-47548C7C8AB8}" type="datetimeFigureOut">
              <a:rPr lang="en-US" smtClean="0"/>
              <a:t>11/1/22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C51989-9A18-B94A-8794-50FDA8B77593}" type="slidenum">
              <a:rPr lang="en-US" smtClean="0"/>
              <a:t>‹#›</a:t>
            </a:fld>
            <a:endParaRPr lang="en-US"/>
          </a:p>
        </p:txBody>
      </p:sp>
    </p:spTree>
    <p:extLst>
      <p:ext uri="{BB962C8B-B14F-4D97-AF65-F5344CB8AC3E}">
        <p14:creationId xmlns:p14="http://schemas.microsoft.com/office/powerpoint/2010/main" val="1509447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D23C8-970A-3E4C-A1B1-C45076627E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B35F34-AA6F-BC49-9F39-E67016563735}"/>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2E6E28-216B-ED4F-83B1-0EE6CE029C0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9C28EEB-5FEF-C54C-8481-5A579CDAD0DB}"/>
              </a:ext>
            </a:extLst>
          </p:cNvPr>
          <p:cNvSpPr>
            <a:spLocks noGrp="1"/>
          </p:cNvSpPr>
          <p:nvPr>
            <p:ph type="ftr" sz="quarter" idx="11"/>
          </p:nvPr>
        </p:nvSpPr>
        <p:spPr/>
        <p:txBody>
          <a:bodyPr/>
          <a:lstStyle/>
          <a:p>
            <a:r>
              <a:rPr lang="en-US"/>
              <a:t>Emanuele Della Valle - http://emanueledellavalle.org</a:t>
            </a:r>
          </a:p>
        </p:txBody>
      </p:sp>
      <p:sp>
        <p:nvSpPr>
          <p:cNvPr id="6" name="Slide Number Placeholder 5">
            <a:extLst>
              <a:ext uri="{FF2B5EF4-FFF2-40B4-BE49-F238E27FC236}">
                <a16:creationId xmlns:a16="http://schemas.microsoft.com/office/drawing/2014/main" id="{723B8B01-3D43-0C48-A1B9-B0BFA1E98344}"/>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3047428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8075-D61B-584B-A6FE-C2BD93F8C3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D6B779-AE05-0446-8462-E1238D9664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B538E2-1E49-124E-8DA9-D6A6CF3C5EE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25A2B87-AC53-EE4C-BAF7-9FA2B27697A6}"/>
              </a:ext>
            </a:extLst>
          </p:cNvPr>
          <p:cNvSpPr>
            <a:spLocks noGrp="1"/>
          </p:cNvSpPr>
          <p:nvPr>
            <p:ph type="ftr" sz="quarter" idx="11"/>
          </p:nvPr>
        </p:nvSpPr>
        <p:spPr/>
        <p:txBody>
          <a:bodyPr/>
          <a:lstStyle/>
          <a:p>
            <a:r>
              <a:rPr lang="en-US"/>
              <a:t>Emanuele Della Valle - http://emanueledellavalle.org</a:t>
            </a:r>
          </a:p>
        </p:txBody>
      </p:sp>
      <p:sp>
        <p:nvSpPr>
          <p:cNvPr id="6" name="Slide Number Placeholder 5">
            <a:extLst>
              <a:ext uri="{FF2B5EF4-FFF2-40B4-BE49-F238E27FC236}">
                <a16:creationId xmlns:a16="http://schemas.microsoft.com/office/drawing/2014/main" id="{A1681496-6336-2D48-AFC2-88A697DC9A73}"/>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810431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6DD2B0-AED0-A141-BA5F-D30357FD5AC9}"/>
              </a:ext>
            </a:extLst>
          </p:cNvPr>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AF7A41-39F5-4846-AA15-51A945399E1E}"/>
              </a:ext>
            </a:extLst>
          </p:cNvPr>
          <p:cNvSpPr>
            <a:spLocks noGrp="1"/>
          </p:cNvSpPr>
          <p:nvPr>
            <p:ph type="body" orient="vert" idx="1"/>
          </p:nvPr>
        </p:nvSpPr>
        <p:spPr>
          <a:xfrm>
            <a:off x="838201" y="365126"/>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2285B6-AB81-9545-B979-3500DA21B23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5629D71-CEB1-9A4F-AB8B-0BD758C40FA6}"/>
              </a:ext>
            </a:extLst>
          </p:cNvPr>
          <p:cNvSpPr>
            <a:spLocks noGrp="1"/>
          </p:cNvSpPr>
          <p:nvPr>
            <p:ph type="ftr" sz="quarter" idx="11"/>
          </p:nvPr>
        </p:nvSpPr>
        <p:spPr/>
        <p:txBody>
          <a:bodyPr/>
          <a:lstStyle/>
          <a:p>
            <a:r>
              <a:rPr lang="en-US"/>
              <a:t>Emanuele Della Valle - http://emanueledellavalle.org</a:t>
            </a:r>
          </a:p>
        </p:txBody>
      </p:sp>
      <p:sp>
        <p:nvSpPr>
          <p:cNvPr id="6" name="Slide Number Placeholder 5">
            <a:extLst>
              <a:ext uri="{FF2B5EF4-FFF2-40B4-BE49-F238E27FC236}">
                <a16:creationId xmlns:a16="http://schemas.microsoft.com/office/drawing/2014/main" id="{F3C7F94D-0910-864A-B5DB-00EC3BE60A56}"/>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2199082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1">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60228" y="4669935"/>
            <a:ext cx="5297139" cy="777687"/>
          </a:xfrm>
        </p:spPr>
        <p:txBody>
          <a:bodyPr vert="horz" lIns="0" tIns="0" rIns="0" bIns="0" rtlCol="0" anchor="t" anchorCtr="0">
            <a:noAutofit/>
          </a:bodyPr>
          <a:lstStyle>
            <a:lvl1pPr marL="228594" indent="-228594">
              <a:buNone/>
              <a:defRPr lang="en-US" sz="2400" cap="none" spc="0" baseline="0" dirty="0">
                <a:solidFill>
                  <a:schemeClr val="bg1"/>
                </a:solidFill>
                <a:latin typeface="Rubik" pitchFamily="2" charset="-79"/>
                <a:cs typeface="Rubik" pitchFamily="2" charset="-79"/>
              </a:defRPr>
            </a:lvl1pPr>
          </a:lstStyle>
          <a:p>
            <a:pPr marL="0" lvl="0" indent="0"/>
            <a:r>
              <a:rPr lang="en-US"/>
              <a:t>Click to edit Master subtitle style</a:t>
            </a:r>
            <a:endParaRPr lang="en-US" dirty="0"/>
          </a:p>
        </p:txBody>
      </p:sp>
      <p:sp>
        <p:nvSpPr>
          <p:cNvPr id="7" name="Title 6"/>
          <p:cNvSpPr>
            <a:spLocks noGrp="1"/>
          </p:cNvSpPr>
          <p:nvPr userDrawn="1">
            <p:ph type="title"/>
          </p:nvPr>
        </p:nvSpPr>
        <p:spPr>
          <a:xfrm>
            <a:off x="960228" y="2531006"/>
            <a:ext cx="5297139" cy="1795989"/>
          </a:xfrm>
        </p:spPr>
        <p:txBody>
          <a:bodyPr lIns="0" tIns="0" rIns="0" bIns="0" anchor="b" anchorCtr="0">
            <a:noAutofit/>
          </a:bodyPr>
          <a:lstStyle>
            <a:lvl1pPr algn="l">
              <a:defRPr sz="4000" b="0" i="0" u="none" spc="-140" baseline="0">
                <a:solidFill>
                  <a:schemeClr val="bg1"/>
                </a:solidFill>
                <a:effectLst/>
                <a:latin typeface="Rubik Medium" pitchFamily="2" charset="-79"/>
                <a:ea typeface="Helvetica Neue" charset="0"/>
                <a:cs typeface="Rubik Medium" pitchFamily="2" charset="-79"/>
              </a:defRPr>
            </a:lvl1pPr>
          </a:lstStyle>
          <a:p>
            <a:r>
              <a:rPr lang="en-US"/>
              <a:t>Click to edit Master title style</a:t>
            </a:r>
            <a:endParaRPr lang="en-US" dirty="0"/>
          </a:p>
        </p:txBody>
      </p:sp>
      <p:cxnSp>
        <p:nvCxnSpPr>
          <p:cNvPr id="6" name="Straight Connector 5"/>
          <p:cNvCxnSpPr>
            <a:cxnSpLocks/>
          </p:cNvCxnSpPr>
          <p:nvPr userDrawn="1"/>
        </p:nvCxnSpPr>
        <p:spPr>
          <a:xfrm>
            <a:off x="960228" y="4492309"/>
            <a:ext cx="5135773" cy="0"/>
          </a:xfrm>
          <a:prstGeom prst="line">
            <a:avLst/>
          </a:prstGeom>
          <a:ln w="3175">
            <a:solidFill>
              <a:schemeClr val="bg1">
                <a:alpha val="51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79E2C733-9823-EE4B-BE88-4CC345FFE9AA}"/>
              </a:ext>
            </a:extLst>
          </p:cNvPr>
          <p:cNvPicPr>
            <a:picLocks noChangeAspect="1"/>
          </p:cNvPicPr>
          <p:nvPr userDrawn="1"/>
        </p:nvPicPr>
        <p:blipFill>
          <a:blip r:embed="rId2"/>
          <a:stretch>
            <a:fillRect/>
          </a:stretch>
        </p:blipFill>
        <p:spPr>
          <a:xfrm>
            <a:off x="7566581" y="2532428"/>
            <a:ext cx="3939451" cy="2915193"/>
          </a:xfrm>
          <a:prstGeom prst="rect">
            <a:avLst/>
          </a:prstGeom>
        </p:spPr>
      </p:pic>
    </p:spTree>
    <p:extLst>
      <p:ext uri="{BB962C8B-B14F-4D97-AF65-F5344CB8AC3E}">
        <p14:creationId xmlns:p14="http://schemas.microsoft.com/office/powerpoint/2010/main" val="62968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2160">
          <p15:clr>
            <a:srgbClr val="FBAE40"/>
          </p15:clr>
        </p15:guide>
        <p15:guide id="4" pos="86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peaker">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err="1">
              <a:solidFill>
                <a:srgbClr val="000000"/>
              </a:solidFill>
              <a:latin typeface="Helvetica Neue"/>
              <a:cs typeface="Courier New" panose="02070309020205020404" pitchFamily="49" charset="0"/>
            </a:endParaRPr>
          </a:p>
        </p:txBody>
      </p:sp>
      <p:pic>
        <p:nvPicPr>
          <p:cNvPr id="7" name="Picture 6">
            <a:extLst>
              <a:ext uri="{FF2B5EF4-FFF2-40B4-BE49-F238E27FC236}">
                <a16:creationId xmlns:a16="http://schemas.microsoft.com/office/drawing/2014/main" id="{4C8D5AE5-618D-CE45-B711-0EB7FC09ED8D}"/>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2192000" cy="1842856"/>
          </a:xfrm>
          <a:prstGeom prst="rect">
            <a:avLst/>
          </a:prstGeom>
        </p:spPr>
      </p:pic>
      <p:pic>
        <p:nvPicPr>
          <p:cNvPr id="5" name="Picture 4">
            <a:extLst>
              <a:ext uri="{FF2B5EF4-FFF2-40B4-BE49-F238E27FC236}">
                <a16:creationId xmlns:a16="http://schemas.microsoft.com/office/drawing/2014/main" id="{D4C1B85F-8B95-BF4E-AF46-470CFA19AAF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09166" y="475013"/>
            <a:ext cx="2867943" cy="549007"/>
          </a:xfrm>
          <a:prstGeom prst="rect">
            <a:avLst/>
          </a:prstGeom>
        </p:spPr>
      </p:pic>
      <p:sp>
        <p:nvSpPr>
          <p:cNvPr id="8" name="Freeform 7">
            <a:extLst>
              <a:ext uri="{FF2B5EF4-FFF2-40B4-BE49-F238E27FC236}">
                <a16:creationId xmlns:a16="http://schemas.microsoft.com/office/drawing/2014/main" id="{4603DCB6-309A-DC4A-918C-4CD42B875C17}"/>
              </a:ext>
            </a:extLst>
          </p:cNvPr>
          <p:cNvSpPr/>
          <p:nvPr userDrawn="1"/>
        </p:nvSpPr>
        <p:spPr>
          <a:xfrm>
            <a:off x="0" y="921429"/>
            <a:ext cx="12192000" cy="2781628"/>
          </a:xfrm>
          <a:custGeom>
            <a:avLst/>
            <a:gdLst>
              <a:gd name="connsiteX0" fmla="*/ 12192000 w 12192000"/>
              <a:gd name="connsiteY0" fmla="*/ 0 h 2781628"/>
              <a:gd name="connsiteX1" fmla="*/ 12192000 w 12192000"/>
              <a:gd name="connsiteY1" fmla="*/ 2781628 h 2781628"/>
              <a:gd name="connsiteX2" fmla="*/ 0 w 12192000"/>
              <a:gd name="connsiteY2" fmla="*/ 2781628 h 2781628"/>
              <a:gd name="connsiteX3" fmla="*/ 0 w 12192000"/>
              <a:gd name="connsiteY3" fmla="*/ 673344 h 2781628"/>
              <a:gd name="connsiteX4" fmla="*/ 12192000 w 12192000"/>
              <a:gd name="connsiteY4" fmla="*/ 0 h 278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781628">
                <a:moveTo>
                  <a:pt x="12192000" y="0"/>
                </a:moveTo>
                <a:lnTo>
                  <a:pt x="12192000" y="2781628"/>
                </a:lnTo>
                <a:lnTo>
                  <a:pt x="0" y="2781628"/>
                </a:lnTo>
                <a:lnTo>
                  <a:pt x="0" y="673344"/>
                </a:lnTo>
                <a:lnTo>
                  <a:pt x="1219200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err="1">
              <a:solidFill>
                <a:srgbClr val="000000"/>
              </a:solidFill>
              <a:latin typeface="Helvetica Neue"/>
              <a:cs typeface="Courier New" panose="02070309020205020404" pitchFamily="49" charset="0"/>
            </a:endParaRPr>
          </a:p>
        </p:txBody>
      </p:sp>
      <p:sp>
        <p:nvSpPr>
          <p:cNvPr id="9" name="Title 8">
            <a:extLst>
              <a:ext uri="{FF2B5EF4-FFF2-40B4-BE49-F238E27FC236}">
                <a16:creationId xmlns:a16="http://schemas.microsoft.com/office/drawing/2014/main" id="{F2AA87E9-A80B-8E4A-93A6-FCDFBE8E4E69}"/>
              </a:ext>
            </a:extLst>
          </p:cNvPr>
          <p:cNvSpPr>
            <a:spLocks noGrp="1"/>
          </p:cNvSpPr>
          <p:nvPr>
            <p:ph type="title" hasCustomPrompt="1"/>
          </p:nvPr>
        </p:nvSpPr>
        <p:spPr>
          <a:xfrm>
            <a:off x="4486275" y="1802379"/>
            <a:ext cx="6929439" cy="503079"/>
          </a:xfrm>
        </p:spPr>
        <p:txBody>
          <a:bodyPr tIns="0" bIns="0" anchor="b">
            <a:noAutofit/>
          </a:bodyPr>
          <a:lstStyle>
            <a:lvl1pPr>
              <a:defRPr sz="2800" b="1" i="0">
                <a:latin typeface="Rubik" pitchFamily="2" charset="-79"/>
                <a:cs typeface="Rubik" pitchFamily="2" charset="-79"/>
              </a:defRPr>
            </a:lvl1pPr>
          </a:lstStyle>
          <a:p>
            <a:r>
              <a:rPr lang="en-US" dirty="0"/>
              <a:t>Name</a:t>
            </a:r>
          </a:p>
        </p:txBody>
      </p:sp>
      <p:sp>
        <p:nvSpPr>
          <p:cNvPr id="13" name="Content Placeholder 12">
            <a:extLst>
              <a:ext uri="{FF2B5EF4-FFF2-40B4-BE49-F238E27FC236}">
                <a16:creationId xmlns:a16="http://schemas.microsoft.com/office/drawing/2014/main" id="{99464133-5182-1D40-8F6D-5BD4C2E599C2}"/>
              </a:ext>
            </a:extLst>
          </p:cNvPr>
          <p:cNvSpPr>
            <a:spLocks noGrp="1"/>
          </p:cNvSpPr>
          <p:nvPr>
            <p:ph sz="quarter" idx="10" hasCustomPrompt="1"/>
          </p:nvPr>
        </p:nvSpPr>
        <p:spPr>
          <a:xfrm>
            <a:off x="4486275" y="2323011"/>
            <a:ext cx="6929439" cy="347781"/>
          </a:xfrm>
        </p:spPr>
        <p:txBody>
          <a:bodyPr tIns="0" bIns="0" anchor="t">
            <a:noAutofit/>
          </a:bodyPr>
          <a:lstStyle>
            <a:lvl1pPr marL="0" indent="0">
              <a:buNone/>
              <a:defRPr sz="2000" b="0" i="0">
                <a:latin typeface="Rubik" pitchFamily="2" charset="-79"/>
                <a:cs typeface="Rubik" pitchFamily="2" charset="-79"/>
              </a:defRPr>
            </a:lvl1pPr>
          </a:lstStyle>
          <a:p>
            <a:pPr lvl="0"/>
            <a:r>
              <a:rPr lang="en-US" dirty="0"/>
              <a:t>Title</a:t>
            </a:r>
          </a:p>
        </p:txBody>
      </p:sp>
      <p:sp>
        <p:nvSpPr>
          <p:cNvPr id="14" name="Content Placeholder 12">
            <a:extLst>
              <a:ext uri="{FF2B5EF4-FFF2-40B4-BE49-F238E27FC236}">
                <a16:creationId xmlns:a16="http://schemas.microsoft.com/office/drawing/2014/main" id="{08D28DA5-CF45-554A-A315-F8A10027603D}"/>
              </a:ext>
            </a:extLst>
          </p:cNvPr>
          <p:cNvSpPr>
            <a:spLocks noGrp="1"/>
          </p:cNvSpPr>
          <p:nvPr>
            <p:ph sz="quarter" idx="11" hasCustomPrompt="1"/>
          </p:nvPr>
        </p:nvSpPr>
        <p:spPr>
          <a:xfrm>
            <a:off x="4486275" y="4777793"/>
            <a:ext cx="6929439" cy="1481431"/>
          </a:xfrm>
        </p:spPr>
        <p:txBody>
          <a:bodyPr anchor="t">
            <a:noAutofit/>
          </a:bodyPr>
          <a:lstStyle>
            <a:lvl1pPr marL="0" indent="0">
              <a:buNone/>
              <a:defRPr sz="1400" b="0" i="0">
                <a:latin typeface="Rubik" pitchFamily="2" charset="-79"/>
                <a:cs typeface="Rubik" pitchFamily="2" charset="-79"/>
              </a:defRPr>
            </a:lvl1pPr>
          </a:lstStyle>
          <a:p>
            <a:pPr lvl="0"/>
            <a:r>
              <a:rPr lang="en-US" dirty="0"/>
              <a:t>Detail</a:t>
            </a:r>
          </a:p>
        </p:txBody>
      </p:sp>
      <p:sp>
        <p:nvSpPr>
          <p:cNvPr id="15" name="Content Placeholder 12">
            <a:extLst>
              <a:ext uri="{FF2B5EF4-FFF2-40B4-BE49-F238E27FC236}">
                <a16:creationId xmlns:a16="http://schemas.microsoft.com/office/drawing/2014/main" id="{6D822A38-AB3C-C048-AA7B-ED6EF7A825BF}"/>
              </a:ext>
            </a:extLst>
          </p:cNvPr>
          <p:cNvSpPr>
            <a:spLocks noGrp="1"/>
          </p:cNvSpPr>
          <p:nvPr>
            <p:ph sz="quarter" idx="12" hasCustomPrompt="1"/>
          </p:nvPr>
        </p:nvSpPr>
        <p:spPr>
          <a:xfrm>
            <a:off x="4486275" y="4301833"/>
            <a:ext cx="6929439" cy="423691"/>
          </a:xfrm>
        </p:spPr>
        <p:txBody>
          <a:bodyPr anchor="t">
            <a:noAutofit/>
          </a:bodyPr>
          <a:lstStyle>
            <a:lvl1pPr marL="0" indent="0">
              <a:buNone/>
              <a:defRPr sz="2000" b="0" i="0">
                <a:latin typeface="Rubik Medium" pitchFamily="2" charset="-79"/>
                <a:cs typeface="Rubik Medium" pitchFamily="2" charset="-79"/>
              </a:defRPr>
            </a:lvl1pPr>
          </a:lstStyle>
          <a:p>
            <a:pPr lvl="0"/>
            <a:r>
              <a:rPr lang="en-US" dirty="0"/>
              <a:t>Talk Title</a:t>
            </a:r>
          </a:p>
        </p:txBody>
      </p:sp>
      <p:sp>
        <p:nvSpPr>
          <p:cNvPr id="20" name="Picture Placeholder 19">
            <a:extLst>
              <a:ext uri="{FF2B5EF4-FFF2-40B4-BE49-F238E27FC236}">
                <a16:creationId xmlns:a16="http://schemas.microsoft.com/office/drawing/2014/main" id="{0BBD229F-A5BF-904C-A352-D6F4A82BD062}"/>
              </a:ext>
            </a:extLst>
          </p:cNvPr>
          <p:cNvSpPr>
            <a:spLocks noGrp="1"/>
          </p:cNvSpPr>
          <p:nvPr>
            <p:ph type="pic" sz="quarter" idx="13"/>
          </p:nvPr>
        </p:nvSpPr>
        <p:spPr>
          <a:xfrm>
            <a:off x="557213" y="1862139"/>
            <a:ext cx="3371851" cy="4383087"/>
          </a:xfrm>
        </p:spPr>
        <p:txBody>
          <a:bodyPr/>
          <a:lstStyle/>
          <a:p>
            <a:r>
              <a:rPr lang="en-US"/>
              <a:t>Click icon to add picture</a:t>
            </a:r>
          </a:p>
        </p:txBody>
      </p:sp>
      <p:sp>
        <p:nvSpPr>
          <p:cNvPr id="21" name="Content Placeholder 12">
            <a:extLst>
              <a:ext uri="{FF2B5EF4-FFF2-40B4-BE49-F238E27FC236}">
                <a16:creationId xmlns:a16="http://schemas.microsoft.com/office/drawing/2014/main" id="{9EA52E4C-8AD2-9A4E-AB5A-9199FE1F07CF}"/>
              </a:ext>
            </a:extLst>
          </p:cNvPr>
          <p:cNvSpPr>
            <a:spLocks noGrp="1"/>
          </p:cNvSpPr>
          <p:nvPr>
            <p:ph sz="quarter" idx="14" hasCustomPrompt="1"/>
          </p:nvPr>
        </p:nvSpPr>
        <p:spPr>
          <a:xfrm>
            <a:off x="4486275" y="2723061"/>
            <a:ext cx="6929439" cy="1359665"/>
          </a:xfrm>
        </p:spPr>
        <p:txBody>
          <a:bodyPr vert="horz" lIns="91440" tIns="45720" rIns="91440" bIns="45720" rtlCol="0" anchor="t">
            <a:noAutofit/>
          </a:bodyPr>
          <a:lstStyle>
            <a:lvl1pPr marL="0" indent="0">
              <a:buNone/>
              <a:defRPr lang="en-US" sz="1400" dirty="0"/>
            </a:lvl1pPr>
          </a:lstStyle>
          <a:p>
            <a:pPr marL="346066" lvl="0" indent="-346066"/>
            <a:r>
              <a:rPr lang="en-US" dirty="0"/>
              <a:t>About</a:t>
            </a:r>
          </a:p>
        </p:txBody>
      </p:sp>
    </p:spTree>
    <p:extLst>
      <p:ext uri="{BB962C8B-B14F-4D97-AF65-F5344CB8AC3E}">
        <p14:creationId xmlns:p14="http://schemas.microsoft.com/office/powerpoint/2010/main" val="280379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16" name="Title Placeholder 1"/>
          <p:cNvSpPr>
            <a:spLocks noGrp="1"/>
          </p:cNvSpPr>
          <p:nvPr userDrawn="1">
            <p:ph type="title"/>
          </p:nvPr>
        </p:nvSpPr>
        <p:spPr>
          <a:xfrm>
            <a:off x="623767" y="272718"/>
            <a:ext cx="10944523" cy="1320415"/>
          </a:xfrm>
          <a:prstGeom prst="rect">
            <a:avLst/>
          </a:prstGeom>
        </p:spPr>
        <p:txBody>
          <a:bodyPr vert="horz" lIns="91440" tIns="45720" rIns="91440" bIns="45720" rtlCol="0" anchor="ctr">
            <a:normAutofit/>
          </a:bodyPr>
          <a:lstStyle>
            <a:lvl1pPr algn="l">
              <a:defRPr sz="4000" b="0">
                <a:solidFill>
                  <a:schemeClr val="tx1"/>
                </a:solidFill>
                <a:latin typeface="Rubik" pitchFamily="2" charset="-79"/>
                <a:cs typeface="Rubik" pitchFamily="2" charset="-79"/>
              </a:defRPr>
            </a:lvl1pPr>
          </a:lstStyle>
          <a:p>
            <a:r>
              <a:rPr lang="en-US"/>
              <a:t>Click to edit Master title style</a:t>
            </a:r>
            <a:endParaRPr lang="en-US" dirty="0"/>
          </a:p>
        </p:txBody>
      </p:sp>
      <p:sp>
        <p:nvSpPr>
          <p:cNvPr id="3" name="Content Placeholder 2"/>
          <p:cNvSpPr>
            <a:spLocks noGrp="1"/>
          </p:cNvSpPr>
          <p:nvPr userDrawn="1">
            <p:ph sz="quarter" idx="10"/>
          </p:nvPr>
        </p:nvSpPr>
        <p:spPr>
          <a:xfrm>
            <a:off x="623768" y="1659119"/>
            <a:ext cx="10944464" cy="4521548"/>
          </a:xfrm>
        </p:spPr>
        <p:txBody>
          <a:bodyPr/>
          <a:lstStyle>
            <a:lvl1pPr marL="0" indent="0">
              <a:buFontTx/>
              <a:buNone/>
              <a:defRPr>
                <a:solidFill>
                  <a:schemeClr val="tx1"/>
                </a:solidFill>
                <a:latin typeface="Rubik" pitchFamily="2" charset="-79"/>
                <a:cs typeface="Rubik" pitchFamily="2" charset="-79"/>
              </a:defRPr>
            </a:lvl1pPr>
            <a:lvl2pPr>
              <a:defRPr>
                <a:solidFill>
                  <a:schemeClr val="tx1"/>
                </a:solidFill>
                <a:latin typeface="Rubik" pitchFamily="2" charset="-79"/>
                <a:cs typeface="Rubik" pitchFamily="2" charset="-79"/>
              </a:defRPr>
            </a:lvl2pPr>
            <a:lvl3pPr>
              <a:defRPr>
                <a:solidFill>
                  <a:schemeClr val="tx1"/>
                </a:solidFill>
                <a:latin typeface="Rubik" pitchFamily="2" charset="-79"/>
                <a:cs typeface="Rubik" pitchFamily="2" charset="-79"/>
              </a:defRPr>
            </a:lvl3pPr>
            <a:lvl4pPr>
              <a:defRPr>
                <a:solidFill>
                  <a:schemeClr val="tx1"/>
                </a:solidFill>
                <a:latin typeface="Rubik" pitchFamily="2" charset="-79"/>
                <a:cs typeface="Rubik" pitchFamily="2" charset="-79"/>
              </a:defRPr>
            </a:lvl4pPr>
            <a:lvl5pPr>
              <a:defRPr>
                <a:solidFill>
                  <a:schemeClr val="tx1"/>
                </a:solidFill>
                <a:latin typeface="Rubik" pitchFamily="2" charset="-79"/>
                <a:cs typeface="Rubik" pitchFamily="2" charset="-79"/>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48026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ackgroun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278EC3-6184-8A40-8B90-7BE8858D354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06127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EF60-8802-1246-8ADA-A6D2560A45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3B4F0E-3ABA-5047-B24D-A985AB3865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13183E-3514-9647-9BB5-0ABE01A4673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150E601-74FA-3B44-979B-BFD0ED0B78E9}"/>
              </a:ext>
            </a:extLst>
          </p:cNvPr>
          <p:cNvSpPr>
            <a:spLocks noGrp="1"/>
          </p:cNvSpPr>
          <p:nvPr>
            <p:ph type="ftr" sz="quarter" idx="11"/>
          </p:nvPr>
        </p:nvSpPr>
        <p:spPr/>
        <p:txBody>
          <a:bodyPr/>
          <a:lstStyle/>
          <a:p>
            <a:r>
              <a:rPr lang="en-US"/>
              <a:t>Emanuele Della Valle - http://emanueledellavalle.org</a:t>
            </a:r>
          </a:p>
        </p:txBody>
      </p:sp>
      <p:sp>
        <p:nvSpPr>
          <p:cNvPr id="6" name="Slide Number Placeholder 5">
            <a:extLst>
              <a:ext uri="{FF2B5EF4-FFF2-40B4-BE49-F238E27FC236}">
                <a16:creationId xmlns:a16="http://schemas.microsoft.com/office/drawing/2014/main" id="{60E4ADD7-8207-564B-AF51-A2C12743E0F7}"/>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2729403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A48B-04FE-BE41-AA11-6830F406776A}"/>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6ACFDC-BA4E-9748-B692-77422B106511}"/>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1B471C-8E6D-8B4F-BE94-8B5971CB776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08472C9-75E9-E64E-8173-4718E143DEA7}"/>
              </a:ext>
            </a:extLst>
          </p:cNvPr>
          <p:cNvSpPr>
            <a:spLocks noGrp="1"/>
          </p:cNvSpPr>
          <p:nvPr>
            <p:ph type="ftr" sz="quarter" idx="11"/>
          </p:nvPr>
        </p:nvSpPr>
        <p:spPr/>
        <p:txBody>
          <a:bodyPr/>
          <a:lstStyle/>
          <a:p>
            <a:r>
              <a:rPr lang="en-US"/>
              <a:t>Emanuele Della Valle - http://emanueledellavalle.org</a:t>
            </a:r>
          </a:p>
        </p:txBody>
      </p:sp>
      <p:sp>
        <p:nvSpPr>
          <p:cNvPr id="6" name="Slide Number Placeholder 5">
            <a:extLst>
              <a:ext uri="{FF2B5EF4-FFF2-40B4-BE49-F238E27FC236}">
                <a16:creationId xmlns:a16="http://schemas.microsoft.com/office/drawing/2014/main" id="{CB6A7C57-8C65-AF4D-9FE1-1D2781A3799A}"/>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3430967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BEC98-6B88-D048-ACB5-ACCACC7BAD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4982B0-CBB0-2A4B-8100-0E7106BB5EA5}"/>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F6AF1E-91DF-3549-A2F5-CB366AC498E0}"/>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DBA089-A0E2-304C-93F9-216ED262091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8139540-D509-F24A-9AF4-AD90FB69D784}"/>
              </a:ext>
            </a:extLst>
          </p:cNvPr>
          <p:cNvSpPr>
            <a:spLocks noGrp="1"/>
          </p:cNvSpPr>
          <p:nvPr>
            <p:ph type="ftr" sz="quarter" idx="11"/>
          </p:nvPr>
        </p:nvSpPr>
        <p:spPr/>
        <p:txBody>
          <a:bodyPr/>
          <a:lstStyle/>
          <a:p>
            <a:r>
              <a:rPr lang="en-US"/>
              <a:t>Emanuele Della Valle - http://emanueledellavalle.org</a:t>
            </a:r>
          </a:p>
        </p:txBody>
      </p:sp>
      <p:sp>
        <p:nvSpPr>
          <p:cNvPr id="7" name="Slide Number Placeholder 6">
            <a:extLst>
              <a:ext uri="{FF2B5EF4-FFF2-40B4-BE49-F238E27FC236}">
                <a16:creationId xmlns:a16="http://schemas.microsoft.com/office/drawing/2014/main" id="{BF9AF8B7-4DDF-1D4C-AE5B-63C2CA42C0FC}"/>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1140073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D83EF-0A40-2442-81EC-03D9B5C817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FE59BA-8AD4-424A-B8AA-B269B77F9710}"/>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C120F9-0021-D84F-9D13-2A6C7118C4C7}"/>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0C0ADD-CA22-DE44-A6A8-CF85114A1243}"/>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B2143D-E27A-7A4D-A298-1354B319AE05}"/>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4B182A-A24B-6048-8891-C3F728F26C10}"/>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FF8EE0A0-0FD6-F641-A434-3B87CBE664EA}"/>
              </a:ext>
            </a:extLst>
          </p:cNvPr>
          <p:cNvSpPr>
            <a:spLocks noGrp="1"/>
          </p:cNvSpPr>
          <p:nvPr>
            <p:ph type="ftr" sz="quarter" idx="11"/>
          </p:nvPr>
        </p:nvSpPr>
        <p:spPr/>
        <p:txBody>
          <a:bodyPr/>
          <a:lstStyle/>
          <a:p>
            <a:r>
              <a:rPr lang="en-US"/>
              <a:t>Emanuele Della Valle - http://emanueledellavalle.org</a:t>
            </a:r>
          </a:p>
        </p:txBody>
      </p:sp>
      <p:sp>
        <p:nvSpPr>
          <p:cNvPr id="9" name="Slide Number Placeholder 8">
            <a:extLst>
              <a:ext uri="{FF2B5EF4-FFF2-40B4-BE49-F238E27FC236}">
                <a16:creationId xmlns:a16="http://schemas.microsoft.com/office/drawing/2014/main" id="{FF5ED854-E38E-9A4F-B4B6-A14EC2FFBD28}"/>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1505906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297E-F9FA-AC45-85DF-E921F1DE19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642F28-933D-BA42-96E7-7363AFEF003F}"/>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1008ECED-E42D-6D43-9E4C-11B3CC7823C4}"/>
              </a:ext>
            </a:extLst>
          </p:cNvPr>
          <p:cNvSpPr>
            <a:spLocks noGrp="1"/>
          </p:cNvSpPr>
          <p:nvPr>
            <p:ph type="ftr" sz="quarter" idx="11"/>
          </p:nvPr>
        </p:nvSpPr>
        <p:spPr/>
        <p:txBody>
          <a:bodyPr/>
          <a:lstStyle/>
          <a:p>
            <a:r>
              <a:rPr lang="en-US"/>
              <a:t>Emanuele Della Valle - http://emanueledellavalle.org</a:t>
            </a:r>
          </a:p>
        </p:txBody>
      </p:sp>
      <p:sp>
        <p:nvSpPr>
          <p:cNvPr id="5" name="Slide Number Placeholder 4">
            <a:extLst>
              <a:ext uri="{FF2B5EF4-FFF2-40B4-BE49-F238E27FC236}">
                <a16:creationId xmlns:a16="http://schemas.microsoft.com/office/drawing/2014/main" id="{2C5265E7-3A62-A84C-A29C-73B1D186B19C}"/>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4007018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BAD095-0DBE-D54B-AFAF-EDD55FB68C64}"/>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74EE3923-3DF6-3241-92B9-99FC8F5472FF}"/>
              </a:ext>
            </a:extLst>
          </p:cNvPr>
          <p:cNvSpPr>
            <a:spLocks noGrp="1"/>
          </p:cNvSpPr>
          <p:nvPr>
            <p:ph type="ftr" sz="quarter" idx="11"/>
          </p:nvPr>
        </p:nvSpPr>
        <p:spPr/>
        <p:txBody>
          <a:bodyPr/>
          <a:lstStyle/>
          <a:p>
            <a:r>
              <a:rPr lang="en-US"/>
              <a:t>Emanuele Della Valle - http://emanueledellavalle.org</a:t>
            </a:r>
          </a:p>
        </p:txBody>
      </p:sp>
      <p:sp>
        <p:nvSpPr>
          <p:cNvPr id="4" name="Slide Number Placeholder 3">
            <a:extLst>
              <a:ext uri="{FF2B5EF4-FFF2-40B4-BE49-F238E27FC236}">
                <a16:creationId xmlns:a16="http://schemas.microsoft.com/office/drawing/2014/main" id="{3525256A-D79F-014D-9B37-4B086EF12B9D}"/>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75641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C8BCD-D8E7-9E4B-BEF5-84C895199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5C3B16-4252-6440-9A9D-473A4D17FF58}"/>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C550B8-A6AD-C343-ACA5-E5103EC1E050}"/>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955D57-F395-1E43-A56A-68D61C0AD1C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08F79239-8906-554D-9590-BEE7BD6ECA44}"/>
              </a:ext>
            </a:extLst>
          </p:cNvPr>
          <p:cNvSpPr>
            <a:spLocks noGrp="1"/>
          </p:cNvSpPr>
          <p:nvPr>
            <p:ph type="ftr" sz="quarter" idx="11"/>
          </p:nvPr>
        </p:nvSpPr>
        <p:spPr/>
        <p:txBody>
          <a:bodyPr/>
          <a:lstStyle/>
          <a:p>
            <a:r>
              <a:rPr lang="en-US"/>
              <a:t>Emanuele Della Valle - http://emanueledellavalle.org</a:t>
            </a:r>
          </a:p>
        </p:txBody>
      </p:sp>
      <p:sp>
        <p:nvSpPr>
          <p:cNvPr id="7" name="Slide Number Placeholder 6">
            <a:extLst>
              <a:ext uri="{FF2B5EF4-FFF2-40B4-BE49-F238E27FC236}">
                <a16:creationId xmlns:a16="http://schemas.microsoft.com/office/drawing/2014/main" id="{EB52B706-BD8F-3743-9F80-8CF90DDD32DF}"/>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2809765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EFDDF-756B-904C-B24B-14A393358E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C45DD9-6FF3-F241-B92E-B4BCE2B6D3F0}"/>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0430C3D3-FA57-5241-A50D-B7E2750EE905}"/>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B7995B-A68C-B54A-A225-9F1A07326E5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0148234-0B5B-CE4F-B963-60458F8CAD09}"/>
              </a:ext>
            </a:extLst>
          </p:cNvPr>
          <p:cNvSpPr>
            <a:spLocks noGrp="1"/>
          </p:cNvSpPr>
          <p:nvPr>
            <p:ph type="ftr" sz="quarter" idx="11"/>
          </p:nvPr>
        </p:nvSpPr>
        <p:spPr/>
        <p:txBody>
          <a:bodyPr/>
          <a:lstStyle/>
          <a:p>
            <a:r>
              <a:rPr lang="en-US"/>
              <a:t>Emanuele Della Valle - http://emanueledellavalle.org</a:t>
            </a:r>
          </a:p>
        </p:txBody>
      </p:sp>
      <p:sp>
        <p:nvSpPr>
          <p:cNvPr id="7" name="Slide Number Placeholder 6">
            <a:extLst>
              <a:ext uri="{FF2B5EF4-FFF2-40B4-BE49-F238E27FC236}">
                <a16:creationId xmlns:a16="http://schemas.microsoft.com/office/drawing/2014/main" id="{D42DC07B-CCBC-4342-B8CD-20C2A7B67FC0}"/>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2581949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D1E85C-AEBC-3F44-BD80-9AEBFB716A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523535-0A43-974D-A5F5-3D78D2F677A2}"/>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E546A-5A7A-7D46-BE80-300181F9D84A}"/>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86E88818-2D45-6D4C-B5A0-ED7B937EFB2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Emanuele Della Valle - http://emanueledellavalle.org</a:t>
            </a:r>
          </a:p>
        </p:txBody>
      </p:sp>
      <p:sp>
        <p:nvSpPr>
          <p:cNvPr id="6" name="Slide Number Placeholder 5">
            <a:extLst>
              <a:ext uri="{FF2B5EF4-FFF2-40B4-BE49-F238E27FC236}">
                <a16:creationId xmlns:a16="http://schemas.microsoft.com/office/drawing/2014/main" id="{D275C42C-01FE-F94B-92DA-06D75B38BD4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3394A2-5689-C845-95DB-27F089FB77B0}" type="slidenum">
              <a:rPr lang="en-US" smtClean="0"/>
              <a:t>‹#›</a:t>
            </a:fld>
            <a:endParaRPr lang="en-US"/>
          </a:p>
        </p:txBody>
      </p:sp>
    </p:spTree>
    <p:extLst>
      <p:ext uri="{BB962C8B-B14F-4D97-AF65-F5344CB8AC3E}">
        <p14:creationId xmlns:p14="http://schemas.microsoft.com/office/powerpoint/2010/main" val="18325343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quantiaconsulting/streaming-machine-learning/blob/main/notebook/3.0_Stream_Classification.ipyn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844CE45-509E-F649-90A4-98FCBA6E2423}"/>
              </a:ext>
            </a:extLst>
          </p:cNvPr>
          <p:cNvSpPr>
            <a:spLocks noGrp="1"/>
          </p:cNvSpPr>
          <p:nvPr>
            <p:ph type="subTitle" idx="1"/>
          </p:nvPr>
        </p:nvSpPr>
        <p:spPr/>
        <p:txBody>
          <a:bodyPr/>
          <a:lstStyle/>
          <a:p>
            <a:pPr marL="177796" indent="-177796">
              <a:spcBef>
                <a:spcPts val="0"/>
              </a:spcBef>
              <a:buClr>
                <a:schemeClr val="lt1"/>
              </a:buClr>
              <a:buSzPts val="1800"/>
            </a:pPr>
            <a:r>
              <a:rPr lang="en" b="1" dirty="0">
                <a:solidFill>
                  <a:schemeClr val="tx1"/>
                </a:solidFill>
                <a:latin typeface="Helvetica Neue Light"/>
                <a:ea typeface="Helvetica Neue Light"/>
                <a:cs typeface="Helvetica Neue Light"/>
                <a:sym typeface="Helvetica Neue Light"/>
              </a:rPr>
              <a:t>Emanuele Della Valle</a:t>
            </a:r>
          </a:p>
          <a:p>
            <a:pPr marL="177796" indent="-177796">
              <a:spcBef>
                <a:spcPts val="0"/>
              </a:spcBef>
              <a:buClr>
                <a:schemeClr val="lt1"/>
              </a:buClr>
              <a:buSzPts val="1800"/>
            </a:pPr>
            <a:r>
              <a:rPr lang="en" sz="1800" dirty="0" err="1">
                <a:solidFill>
                  <a:schemeClr val="tx1"/>
                </a:solidFill>
                <a:latin typeface="Helvetica Neue Light"/>
                <a:ea typeface="Helvetica Neue Light"/>
                <a:cs typeface="Helvetica Neue Light"/>
                <a:sym typeface="Helvetica Neue Light"/>
              </a:rPr>
              <a:t>Politecnico</a:t>
            </a:r>
            <a:r>
              <a:rPr lang="en" sz="1800" dirty="0">
                <a:solidFill>
                  <a:schemeClr val="tx1"/>
                </a:solidFill>
                <a:latin typeface="Helvetica Neue Light"/>
                <a:ea typeface="Helvetica Neue Light"/>
                <a:cs typeface="Helvetica Neue Light"/>
                <a:sym typeface="Helvetica Neue Light"/>
              </a:rPr>
              <a:t> di Milano </a:t>
            </a:r>
          </a:p>
        </p:txBody>
      </p:sp>
      <p:sp>
        <p:nvSpPr>
          <p:cNvPr id="3" name="Title 2">
            <a:extLst>
              <a:ext uri="{FF2B5EF4-FFF2-40B4-BE49-F238E27FC236}">
                <a16:creationId xmlns:a16="http://schemas.microsoft.com/office/drawing/2014/main" id="{05E3092D-C75E-7446-AFAD-75E4D4F36537}"/>
              </a:ext>
            </a:extLst>
          </p:cNvPr>
          <p:cNvSpPr>
            <a:spLocks noGrp="1"/>
          </p:cNvSpPr>
          <p:nvPr>
            <p:ph type="title"/>
          </p:nvPr>
        </p:nvSpPr>
        <p:spPr>
          <a:xfrm>
            <a:off x="960228" y="2531006"/>
            <a:ext cx="7121091" cy="1795989"/>
          </a:xfrm>
        </p:spPr>
        <p:txBody>
          <a:bodyPr/>
          <a:lstStyle/>
          <a:p>
            <a:r>
              <a:rPr lang="en" sz="3200" b="1" dirty="0">
                <a:solidFill>
                  <a:schemeClr val="tx1"/>
                </a:solidFill>
              </a:rPr>
              <a:t>Streaming Data Analytics </a:t>
            </a:r>
            <a:br>
              <a:rPr lang="en" sz="4267" b="1" dirty="0">
                <a:solidFill>
                  <a:schemeClr val="tx1"/>
                </a:solidFill>
              </a:rPr>
            </a:br>
            <a:r>
              <a:rPr lang="en" sz="4267" b="1" dirty="0">
                <a:solidFill>
                  <a:schemeClr val="tx1"/>
                </a:solidFill>
              </a:rPr>
              <a:t>Preview of the </a:t>
            </a:r>
            <a:br>
              <a:rPr lang="en" sz="4267" b="1" dirty="0">
                <a:solidFill>
                  <a:schemeClr val="tx1"/>
                </a:solidFill>
              </a:rPr>
            </a:br>
            <a:r>
              <a:rPr lang="en" sz="4267" b="1" dirty="0">
                <a:solidFill>
                  <a:schemeClr val="tx1"/>
                </a:solidFill>
              </a:rPr>
              <a:t>part of the exam about </a:t>
            </a:r>
            <a:br>
              <a:rPr lang="en" sz="4267" b="1" dirty="0">
                <a:solidFill>
                  <a:schemeClr val="tx1"/>
                </a:solidFill>
              </a:rPr>
            </a:br>
            <a:r>
              <a:rPr lang="en" sz="4267" b="1" dirty="0">
                <a:solidFill>
                  <a:schemeClr val="tx1"/>
                </a:solidFill>
              </a:rPr>
              <a:t>Streaming Data Engineering</a:t>
            </a:r>
            <a:endParaRPr lang="en-US" sz="4267" b="1" dirty="0">
              <a:solidFill>
                <a:schemeClr val="tx1"/>
              </a:solidFill>
            </a:endParaRPr>
          </a:p>
        </p:txBody>
      </p:sp>
      <p:sp>
        <p:nvSpPr>
          <p:cNvPr id="4" name="TextBox 3">
            <a:extLst>
              <a:ext uri="{FF2B5EF4-FFF2-40B4-BE49-F238E27FC236}">
                <a16:creationId xmlns:a16="http://schemas.microsoft.com/office/drawing/2014/main" id="{8B388D4E-0571-CE4D-A7E6-D64A0DA6C4F5}"/>
              </a:ext>
            </a:extLst>
          </p:cNvPr>
          <p:cNvSpPr txBox="1"/>
          <p:nvPr/>
        </p:nvSpPr>
        <p:spPr>
          <a:xfrm>
            <a:off x="3087445" y="4098664"/>
            <a:ext cx="184731" cy="369332"/>
          </a:xfrm>
          <a:prstGeom prst="rect">
            <a:avLst/>
          </a:prstGeom>
          <a:noFill/>
        </p:spPr>
        <p:txBody>
          <a:bodyPr wrap="none" rtlCol="0">
            <a:spAutoFit/>
          </a:bodyPr>
          <a:lstStyle/>
          <a:p>
            <a:endParaRPr lang="it-IT" dirty="0"/>
          </a:p>
        </p:txBody>
      </p:sp>
    </p:spTree>
    <p:extLst>
      <p:ext uri="{BB962C8B-B14F-4D97-AF65-F5344CB8AC3E}">
        <p14:creationId xmlns:p14="http://schemas.microsoft.com/office/powerpoint/2010/main" val="25669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844CE45-509E-F649-90A4-98FCBA6E2423}"/>
              </a:ext>
            </a:extLst>
          </p:cNvPr>
          <p:cNvSpPr>
            <a:spLocks noGrp="1"/>
          </p:cNvSpPr>
          <p:nvPr>
            <p:ph type="subTitle" idx="1"/>
          </p:nvPr>
        </p:nvSpPr>
        <p:spPr/>
        <p:txBody>
          <a:bodyPr/>
          <a:lstStyle/>
          <a:p>
            <a:pPr marL="177796" indent="-177796">
              <a:spcBef>
                <a:spcPts val="0"/>
              </a:spcBef>
              <a:buClr>
                <a:schemeClr val="lt1"/>
              </a:buClr>
              <a:buSzPts val="1800"/>
            </a:pPr>
            <a:r>
              <a:rPr lang="en" b="1" dirty="0">
                <a:solidFill>
                  <a:schemeClr val="tx1"/>
                </a:solidFill>
                <a:latin typeface="Helvetica Neue Light"/>
                <a:ea typeface="Helvetica Neue Light"/>
                <a:cs typeface="Helvetica Neue Light"/>
                <a:sym typeface="Helvetica Neue Light"/>
              </a:rPr>
              <a:t>Emanuele Della Valle</a:t>
            </a:r>
          </a:p>
          <a:p>
            <a:pPr marL="177796" indent="-177796">
              <a:spcBef>
                <a:spcPts val="0"/>
              </a:spcBef>
              <a:buClr>
                <a:schemeClr val="lt1"/>
              </a:buClr>
              <a:buSzPts val="1800"/>
            </a:pPr>
            <a:r>
              <a:rPr lang="en" sz="1800" dirty="0" err="1">
                <a:solidFill>
                  <a:schemeClr val="tx1"/>
                </a:solidFill>
                <a:latin typeface="Helvetica Neue Light"/>
                <a:ea typeface="Helvetica Neue Light"/>
                <a:cs typeface="Helvetica Neue Light"/>
                <a:sym typeface="Helvetica Neue Light"/>
              </a:rPr>
              <a:t>Politecnico</a:t>
            </a:r>
            <a:r>
              <a:rPr lang="en" sz="1800" dirty="0">
                <a:solidFill>
                  <a:schemeClr val="tx1"/>
                </a:solidFill>
                <a:latin typeface="Helvetica Neue Light"/>
                <a:ea typeface="Helvetica Neue Light"/>
                <a:cs typeface="Helvetica Neue Light"/>
                <a:sym typeface="Helvetica Neue Light"/>
              </a:rPr>
              <a:t> di Milano </a:t>
            </a:r>
          </a:p>
        </p:txBody>
      </p:sp>
      <p:sp>
        <p:nvSpPr>
          <p:cNvPr id="3" name="Title 2">
            <a:extLst>
              <a:ext uri="{FF2B5EF4-FFF2-40B4-BE49-F238E27FC236}">
                <a16:creationId xmlns:a16="http://schemas.microsoft.com/office/drawing/2014/main" id="{05E3092D-C75E-7446-AFAD-75E4D4F36537}"/>
              </a:ext>
            </a:extLst>
          </p:cNvPr>
          <p:cNvSpPr>
            <a:spLocks noGrp="1"/>
          </p:cNvSpPr>
          <p:nvPr>
            <p:ph type="title"/>
          </p:nvPr>
        </p:nvSpPr>
        <p:spPr>
          <a:xfrm>
            <a:off x="960228" y="2531006"/>
            <a:ext cx="6777003" cy="1795989"/>
          </a:xfrm>
        </p:spPr>
        <p:txBody>
          <a:bodyPr/>
          <a:lstStyle/>
          <a:p>
            <a:r>
              <a:rPr lang="en" sz="3200" b="1" dirty="0">
                <a:solidFill>
                  <a:schemeClr val="tx1"/>
                </a:solidFill>
              </a:rPr>
              <a:t>Streaming Data Analytics </a:t>
            </a:r>
            <a:br>
              <a:rPr lang="en" sz="4267" b="1" dirty="0">
                <a:solidFill>
                  <a:schemeClr val="tx1"/>
                </a:solidFill>
              </a:rPr>
            </a:br>
            <a:r>
              <a:rPr lang="en" sz="4267" b="1" dirty="0">
                <a:solidFill>
                  <a:schemeClr val="tx1"/>
                </a:solidFill>
              </a:rPr>
              <a:t>Exam Options</a:t>
            </a:r>
            <a:endParaRPr lang="en-US" sz="4267" b="1" dirty="0">
              <a:solidFill>
                <a:schemeClr val="tx1"/>
              </a:solidFill>
            </a:endParaRPr>
          </a:p>
        </p:txBody>
      </p:sp>
      <p:sp>
        <p:nvSpPr>
          <p:cNvPr id="4" name="TextBox 3">
            <a:extLst>
              <a:ext uri="{FF2B5EF4-FFF2-40B4-BE49-F238E27FC236}">
                <a16:creationId xmlns:a16="http://schemas.microsoft.com/office/drawing/2014/main" id="{8B388D4E-0571-CE4D-A7E6-D64A0DA6C4F5}"/>
              </a:ext>
            </a:extLst>
          </p:cNvPr>
          <p:cNvSpPr txBox="1"/>
          <p:nvPr/>
        </p:nvSpPr>
        <p:spPr>
          <a:xfrm>
            <a:off x="3087445" y="4098664"/>
            <a:ext cx="184731" cy="369332"/>
          </a:xfrm>
          <a:prstGeom prst="rect">
            <a:avLst/>
          </a:prstGeom>
          <a:noFill/>
        </p:spPr>
        <p:txBody>
          <a:bodyPr wrap="none" rtlCol="0">
            <a:spAutoFit/>
          </a:bodyPr>
          <a:lstStyle/>
          <a:p>
            <a:endParaRPr lang="it-IT" dirty="0"/>
          </a:p>
        </p:txBody>
      </p:sp>
    </p:spTree>
    <p:extLst>
      <p:ext uri="{BB962C8B-B14F-4D97-AF65-F5344CB8AC3E}">
        <p14:creationId xmlns:p14="http://schemas.microsoft.com/office/powerpoint/2010/main" val="1485291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p:txBody>
          <a:bodyPr/>
          <a:lstStyle/>
          <a:p>
            <a:r>
              <a:rPr lang="it-IT" dirty="0" err="1"/>
              <a:t>Exam</a:t>
            </a:r>
            <a:r>
              <a:rPr lang="it-IT" dirty="0"/>
              <a:t> </a:t>
            </a:r>
            <a:r>
              <a:rPr lang="it-IT" dirty="0" err="1"/>
              <a:t>content</a:t>
            </a:r>
            <a:r>
              <a:rPr lang="it-IT" dirty="0"/>
              <a:t> </a:t>
            </a:r>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fontScale="92500" lnSpcReduction="10000"/>
          </a:bodyPr>
          <a:lstStyle/>
          <a:p>
            <a:r>
              <a:rPr lang="en-GB" b="1" dirty="0"/>
              <a:t>Questions</a:t>
            </a:r>
            <a:r>
              <a:rPr lang="en-GB" dirty="0"/>
              <a:t> on all lectures about Streaming Data Engineering </a:t>
            </a:r>
            <a:r>
              <a:rPr lang="en-GB" b="1" dirty="0"/>
              <a:t>to test </a:t>
            </a:r>
          </a:p>
          <a:p>
            <a:pPr lvl="1"/>
            <a:r>
              <a:rPr lang="en-GB" b="1" dirty="0"/>
              <a:t>The breadth</a:t>
            </a:r>
            <a:r>
              <a:rPr lang="en-GB" dirty="0"/>
              <a:t>  of your knowledge</a:t>
            </a:r>
          </a:p>
          <a:p>
            <a:pPr lvl="1"/>
            <a:r>
              <a:rPr lang="en-GB" b="1" dirty="0"/>
              <a:t>The depth</a:t>
            </a:r>
            <a:r>
              <a:rPr lang="en-GB" dirty="0"/>
              <a:t> of your knowledge</a:t>
            </a:r>
          </a:p>
          <a:p>
            <a:pPr marL="457189" lvl="1" indent="0" algn="r">
              <a:buNone/>
            </a:pPr>
            <a:r>
              <a:rPr lang="en-GB" dirty="0"/>
              <a:t>(8 points)</a:t>
            </a:r>
          </a:p>
          <a:p>
            <a:r>
              <a:rPr lang="en-GB" b="1" dirty="0"/>
              <a:t>Exercises</a:t>
            </a:r>
          </a:p>
          <a:p>
            <a:pPr lvl="1"/>
            <a:r>
              <a:rPr lang="en-GB" dirty="0"/>
              <a:t>Given a sequence of events and an </a:t>
            </a:r>
            <a:r>
              <a:rPr lang="en-GB" b="1" dirty="0"/>
              <a:t>EPL pattern </a:t>
            </a:r>
            <a:r>
              <a:rPr lang="en-GB" dirty="0"/>
              <a:t>using the followed-by operator (</a:t>
            </a:r>
            <a:r>
              <a:rPr lang="en-GB" b="1" dirty="0"/>
              <a:t>-&gt;</a:t>
            </a:r>
            <a:r>
              <a:rPr lang="en-GB" dirty="0"/>
              <a:t>) and pattern </a:t>
            </a:r>
            <a:r>
              <a:rPr lang="en-GB" b="1" dirty="0"/>
              <a:t>guards</a:t>
            </a:r>
            <a:r>
              <a:rPr lang="en-GB" dirty="0"/>
              <a:t>, tell </a:t>
            </a:r>
            <a:r>
              <a:rPr lang="en-GB" b="1" dirty="0"/>
              <a:t>which</a:t>
            </a:r>
            <a:r>
              <a:rPr lang="en-GB" dirty="0"/>
              <a:t> events the pattern matches, which it does not, and </a:t>
            </a:r>
            <a:r>
              <a:rPr lang="en-GB" b="1" dirty="0"/>
              <a:t>why</a:t>
            </a:r>
          </a:p>
          <a:p>
            <a:pPr lvl="1"/>
            <a:r>
              <a:rPr lang="en-GB" dirty="0"/>
              <a:t>Given a realistic description of a Streaming Data Engineering problem, </a:t>
            </a:r>
            <a:r>
              <a:rPr lang="en-GB" b="1" dirty="0"/>
              <a:t>define</a:t>
            </a:r>
            <a:r>
              <a:rPr lang="en-GB" dirty="0"/>
              <a:t> the </a:t>
            </a:r>
            <a:r>
              <a:rPr lang="en-GB" b="1" dirty="0"/>
              <a:t>schema</a:t>
            </a:r>
            <a:r>
              <a:rPr lang="en-GB" dirty="0"/>
              <a:t> of the streams, </a:t>
            </a:r>
            <a:r>
              <a:rPr lang="en-GB" b="1" dirty="0"/>
              <a:t>provide</a:t>
            </a:r>
            <a:r>
              <a:rPr lang="en-GB" dirty="0"/>
              <a:t> a minimal example of the </a:t>
            </a:r>
            <a:r>
              <a:rPr lang="en-GB" b="1" dirty="0"/>
              <a:t>events</a:t>
            </a:r>
            <a:r>
              <a:rPr lang="en-GB" dirty="0"/>
              <a:t> in those streams, </a:t>
            </a:r>
            <a:r>
              <a:rPr lang="en-GB" b="1" dirty="0"/>
              <a:t>propose</a:t>
            </a:r>
            <a:r>
              <a:rPr lang="en-GB" dirty="0"/>
              <a:t> </a:t>
            </a:r>
            <a:r>
              <a:rPr lang="en-GB" b="1" dirty="0"/>
              <a:t>continuous queries </a:t>
            </a:r>
            <a:r>
              <a:rPr lang="en-GB" dirty="0"/>
              <a:t>and</a:t>
            </a:r>
            <a:r>
              <a:rPr lang="en-GB" b="1" dirty="0"/>
              <a:t> show </a:t>
            </a:r>
            <a:r>
              <a:rPr lang="en-GB" dirty="0"/>
              <a:t>the</a:t>
            </a:r>
            <a:r>
              <a:rPr lang="en-GB" b="1" dirty="0"/>
              <a:t> results </a:t>
            </a:r>
            <a:r>
              <a:rPr lang="en-GB" dirty="0"/>
              <a:t>you expect from them</a:t>
            </a:r>
            <a:r>
              <a:rPr lang="en-GB" b="1" dirty="0"/>
              <a:t>. </a:t>
            </a:r>
            <a:r>
              <a:rPr lang="en-GB" dirty="0"/>
              <a:t>Formulate the solution </a:t>
            </a:r>
            <a:r>
              <a:rPr lang="en-GB" b="1" dirty="0"/>
              <a:t>in EPL </a:t>
            </a:r>
            <a:r>
              <a:rPr lang="en-GB" dirty="0"/>
              <a:t>and </a:t>
            </a:r>
            <a:r>
              <a:rPr lang="en-GB" b="1" dirty="0"/>
              <a:t>in a language of your choice between </a:t>
            </a:r>
            <a:r>
              <a:rPr lang="en-GB" dirty="0"/>
              <a:t>KSQL and Spark Structured Streaming. </a:t>
            </a:r>
            <a:r>
              <a:rPr lang="en-GB" b="1" dirty="0"/>
              <a:t>Explain</a:t>
            </a:r>
            <a:r>
              <a:rPr lang="en-GB" dirty="0"/>
              <a:t> your code in detail.</a:t>
            </a:r>
          </a:p>
          <a:p>
            <a:pPr marL="457189" lvl="1" indent="0" algn="r">
              <a:buNone/>
            </a:pPr>
            <a:r>
              <a:rPr lang="en-GB" dirty="0"/>
              <a:t>(7 points)</a:t>
            </a:r>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2</a:t>
            </a:fld>
            <a:endParaRPr lang="en-US"/>
          </a:p>
        </p:txBody>
      </p:sp>
    </p:spTree>
    <p:extLst>
      <p:ext uri="{BB962C8B-B14F-4D97-AF65-F5344CB8AC3E}">
        <p14:creationId xmlns:p14="http://schemas.microsoft.com/office/powerpoint/2010/main" val="341978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a:xfrm>
            <a:off x="838199" y="365125"/>
            <a:ext cx="11098428" cy="1325563"/>
          </a:xfrm>
        </p:spPr>
        <p:txBody>
          <a:bodyPr>
            <a:normAutofit/>
          </a:bodyPr>
          <a:lstStyle/>
          <a:p>
            <a:r>
              <a:rPr lang="en-GB" sz="4000" b="1" dirty="0"/>
              <a:t>Questions</a:t>
            </a:r>
            <a:r>
              <a:rPr lang="en-GB" sz="4000" dirty="0"/>
              <a:t> to test the </a:t>
            </a:r>
            <a:r>
              <a:rPr lang="en-GB" sz="4000" b="1" dirty="0"/>
              <a:t>breadth</a:t>
            </a:r>
            <a:r>
              <a:rPr lang="en-GB" sz="4000" dirty="0"/>
              <a:t> of your knowledge</a:t>
            </a:r>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fontScale="77500" lnSpcReduction="20000"/>
          </a:bodyPr>
          <a:lstStyle/>
          <a:p>
            <a:r>
              <a:rPr lang="en-GB" dirty="0"/>
              <a:t>Which are the three approaches to tame velocity? Compare and contrast two of them</a:t>
            </a:r>
          </a:p>
          <a:p>
            <a:r>
              <a:rPr lang="en-GB" dirty="0"/>
              <a:t>Which are the three time-models we introduced? Compare and contrast two of them</a:t>
            </a:r>
          </a:p>
          <a:p>
            <a:r>
              <a:rPr lang="en-GB" dirty="0"/>
              <a:t>Which are the types of windows? List them all and describe the </a:t>
            </a:r>
            <a:r>
              <a:rPr lang="en-GB" dirty="0" err="1"/>
              <a:t>behavior</a:t>
            </a:r>
            <a:r>
              <a:rPr lang="en-GB" dirty="0"/>
              <a:t> of at least two of them</a:t>
            </a:r>
          </a:p>
          <a:p>
            <a:r>
              <a:rPr lang="en-GB" dirty="0"/>
              <a:t>Which are the types of operations in spark? Illustrate them with an example.</a:t>
            </a:r>
          </a:p>
          <a:p>
            <a:r>
              <a:rPr lang="en-GB" dirty="0"/>
              <a:t>Illustrate the programming model of spark structured streaming at the logical and physical level</a:t>
            </a:r>
          </a:p>
          <a:p>
            <a:r>
              <a:rPr lang="en-GB" dirty="0"/>
              <a:t>Describe Kafka at a conceptual, logical, system, and physical level</a:t>
            </a:r>
          </a:p>
          <a:p>
            <a:r>
              <a:rPr lang="en-GB" dirty="0"/>
              <a:t>How does </a:t>
            </a:r>
            <a:r>
              <a:rPr lang="en-GB" dirty="0" err="1"/>
              <a:t>ksqlDB</a:t>
            </a:r>
            <a:r>
              <a:rPr lang="en-GB" dirty="0"/>
              <a:t> work?</a:t>
            </a:r>
          </a:p>
          <a:p>
            <a:r>
              <a:rPr lang="en-GB" dirty="0"/>
              <a:t>Which types of joins are supported between two streams? Why? </a:t>
            </a:r>
          </a:p>
          <a:p>
            <a:r>
              <a:rPr lang="en-GB" dirty="0"/>
              <a:t>How does Spark Structured Stream treat late arrivals?</a:t>
            </a:r>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3</a:t>
            </a:fld>
            <a:endParaRPr lang="en-US"/>
          </a:p>
        </p:txBody>
      </p:sp>
    </p:spTree>
    <p:extLst>
      <p:ext uri="{BB962C8B-B14F-4D97-AF65-F5344CB8AC3E}">
        <p14:creationId xmlns:p14="http://schemas.microsoft.com/office/powerpoint/2010/main" val="4267878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p:txBody>
          <a:bodyPr>
            <a:normAutofit/>
          </a:bodyPr>
          <a:lstStyle/>
          <a:p>
            <a:r>
              <a:rPr lang="it-IT" sz="4000" b="1" dirty="0" err="1"/>
              <a:t>Questions</a:t>
            </a:r>
            <a:r>
              <a:rPr lang="it-IT" sz="4000" dirty="0"/>
              <a:t> to test the </a:t>
            </a:r>
            <a:r>
              <a:rPr lang="en-GB" sz="4000" b="1" dirty="0"/>
              <a:t>depth</a:t>
            </a:r>
            <a:r>
              <a:rPr lang="it-IT" sz="4000" dirty="0"/>
              <a:t> of </a:t>
            </a:r>
            <a:r>
              <a:rPr lang="it-IT" sz="4000" dirty="0" err="1"/>
              <a:t>your</a:t>
            </a:r>
            <a:r>
              <a:rPr lang="it-IT" sz="4000" dirty="0"/>
              <a:t> </a:t>
            </a:r>
            <a:r>
              <a:rPr lang="it-IT" sz="4000" dirty="0" err="1"/>
              <a:t>knowledge</a:t>
            </a:r>
            <a:endParaRPr lang="it-IT" sz="4000" dirty="0"/>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fontScale="55000" lnSpcReduction="20000"/>
          </a:bodyPr>
          <a:lstStyle/>
          <a:p>
            <a:r>
              <a:rPr lang="en-GB" dirty="0"/>
              <a:t>What are streams and events? How do they relate to each other? Give an example.</a:t>
            </a:r>
          </a:p>
          <a:p>
            <a:r>
              <a:rPr lang="en-GB" dirty="0"/>
              <a:t>What’s the difference between the stream-only and the absolute time models? Explain it, proposing examples of queries that can be answered in both models and queries that can be answered only with the absolute time model.</a:t>
            </a:r>
          </a:p>
          <a:p>
            <a:r>
              <a:rPr lang="en-GB" dirty="0"/>
              <a:t>What’s the difference between the absolute and the interval-based time models? Explain it, proposing examples of queries that can be answered in both models and queries that can be answered only with the interval-based time model.</a:t>
            </a:r>
          </a:p>
          <a:p>
            <a:r>
              <a:rPr lang="en-GB" dirty="0"/>
              <a:t>What is a sliding logical window? Given an example in EPL and in another language of your choice. </a:t>
            </a:r>
          </a:p>
          <a:p>
            <a:r>
              <a:rPr lang="en-GB" dirty="0"/>
              <a:t>What is a tumbling logical window? Given an example in EPL and in another language of your choice. </a:t>
            </a:r>
          </a:p>
          <a:p>
            <a:r>
              <a:rPr lang="en-GB" dirty="0"/>
              <a:t>What is a session window? Given an example in </a:t>
            </a:r>
            <a:r>
              <a:rPr lang="en-GB" dirty="0" err="1"/>
              <a:t>ksqlDB</a:t>
            </a:r>
            <a:endParaRPr lang="en-GB" dirty="0"/>
          </a:p>
          <a:p>
            <a:r>
              <a:rPr lang="en-GB" dirty="0"/>
              <a:t>What is the role of the output clause in EPL? Given an example that supports your explanation.</a:t>
            </a:r>
          </a:p>
          <a:p>
            <a:r>
              <a:rPr lang="en-GB" dirty="0"/>
              <a:t>What’s the difference between transformations and actions in spark?</a:t>
            </a:r>
          </a:p>
          <a:p>
            <a:r>
              <a:rPr lang="en-GB" dirty="0"/>
              <a:t>What’s the difference between narrow and wide transformations in spark?</a:t>
            </a:r>
          </a:p>
          <a:p>
            <a:r>
              <a:rPr lang="en-GB" dirty="0"/>
              <a:t>What’s the role of watermarking in spark structured streaming? Support your claims with an example.</a:t>
            </a:r>
          </a:p>
          <a:p>
            <a:r>
              <a:rPr lang="en-GB" dirty="0"/>
              <a:t>What’s the role of a broker in Kafka?</a:t>
            </a:r>
          </a:p>
          <a:p>
            <a:r>
              <a:rPr lang="en-GB" dirty="0"/>
              <a:t>What’s a partition in Kafka?</a:t>
            </a:r>
          </a:p>
          <a:p>
            <a:r>
              <a:rPr lang="en-GB" dirty="0"/>
              <a:t>What’s the difference among a </a:t>
            </a:r>
            <a:r>
              <a:rPr lang="en-GB" dirty="0" err="1"/>
              <a:t>Kstream</a:t>
            </a:r>
            <a:r>
              <a:rPr lang="en-GB" dirty="0"/>
              <a:t>, a </a:t>
            </a:r>
            <a:r>
              <a:rPr lang="en-GB" dirty="0" err="1"/>
              <a:t>Ktable</a:t>
            </a:r>
            <a:r>
              <a:rPr lang="en-GB" dirty="0"/>
              <a:t> and a topic? Give an example.</a:t>
            </a:r>
          </a:p>
          <a:p>
            <a:endParaRPr lang="en-GB" dirty="0"/>
          </a:p>
          <a:p>
            <a:endParaRPr lang="en-GB" dirty="0"/>
          </a:p>
          <a:p>
            <a:endParaRPr lang="en-GB" dirty="0"/>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4</a:t>
            </a:fld>
            <a:endParaRPr lang="en-US"/>
          </a:p>
        </p:txBody>
      </p:sp>
    </p:spTree>
    <p:extLst>
      <p:ext uri="{BB962C8B-B14F-4D97-AF65-F5344CB8AC3E}">
        <p14:creationId xmlns:p14="http://schemas.microsoft.com/office/powerpoint/2010/main" val="3251163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p:txBody>
          <a:bodyPr>
            <a:normAutofit fontScale="90000"/>
          </a:bodyPr>
          <a:lstStyle/>
          <a:p>
            <a:r>
              <a:rPr lang="it-IT" sz="3600" dirty="0"/>
              <a:t>Close book </a:t>
            </a:r>
            <a:r>
              <a:rPr lang="it-IT" sz="3600" dirty="0" err="1"/>
              <a:t>exam</a:t>
            </a:r>
            <a:r>
              <a:rPr lang="it-IT" sz="3600" dirty="0"/>
              <a:t> </a:t>
            </a:r>
            <a:r>
              <a:rPr lang="it-IT" sz="3600" dirty="0" err="1"/>
              <a:t>content</a:t>
            </a:r>
            <a:r>
              <a:rPr lang="it-IT" sz="3600" dirty="0"/>
              <a:t> </a:t>
            </a:r>
            <a:br>
              <a:rPr lang="it-IT" dirty="0"/>
            </a:br>
            <a:r>
              <a:rPr lang="it-IT" b="1" dirty="0" err="1"/>
              <a:t>Questions</a:t>
            </a:r>
            <a:r>
              <a:rPr lang="it-IT" dirty="0"/>
              <a:t> to test the </a:t>
            </a:r>
            <a:r>
              <a:rPr lang="en-GB" b="1" dirty="0"/>
              <a:t>depth</a:t>
            </a:r>
            <a:r>
              <a:rPr lang="it-IT" dirty="0"/>
              <a:t> of </a:t>
            </a:r>
            <a:r>
              <a:rPr lang="it-IT" dirty="0" err="1"/>
              <a:t>your</a:t>
            </a:r>
            <a:r>
              <a:rPr lang="it-IT" dirty="0"/>
              <a:t> </a:t>
            </a:r>
            <a:r>
              <a:rPr lang="it-IT" dirty="0" err="1"/>
              <a:t>knowledge</a:t>
            </a:r>
            <a:endParaRPr lang="it-IT" dirty="0"/>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a:bodyPr>
          <a:lstStyle/>
          <a:p>
            <a:r>
              <a:rPr lang="en-GB" b="1" dirty="0"/>
              <a:t>e.g. </a:t>
            </a:r>
          </a:p>
          <a:p>
            <a:pPr lvl="1"/>
            <a:r>
              <a:rPr lang="en-GB" dirty="0"/>
              <a:t>What’s the difference between a pull and a push query in KSQLDB?</a:t>
            </a:r>
          </a:p>
          <a:p>
            <a:pPr lvl="1"/>
            <a:r>
              <a:rPr lang="en-GB" dirty="0"/>
              <a:t>What’s the difference between a tag and a field in </a:t>
            </a:r>
            <a:r>
              <a:rPr lang="en-GB" dirty="0" err="1"/>
              <a:t>InfluxDB</a:t>
            </a:r>
            <a:r>
              <a:rPr lang="en-GB" dirty="0"/>
              <a:t> data model?</a:t>
            </a:r>
          </a:p>
          <a:p>
            <a:pPr lvl="1"/>
            <a:r>
              <a:rPr lang="en-GB" dirty="0"/>
              <a:t>What shall you do to join to time-series in </a:t>
            </a:r>
            <a:r>
              <a:rPr lang="en-GB" dirty="0" err="1"/>
              <a:t>InfluxDB</a:t>
            </a:r>
            <a:r>
              <a:rPr lang="en-GB" dirty="0"/>
              <a:t>? Why?</a:t>
            </a:r>
          </a:p>
          <a:p>
            <a:pPr lvl="1"/>
            <a:r>
              <a:rPr lang="en-GB" dirty="0"/>
              <a:t>What is a concept drift detector? Illustrate how one of them works.</a:t>
            </a:r>
          </a:p>
          <a:p>
            <a:pPr lvl="1"/>
            <a:r>
              <a:rPr lang="en-GB" dirty="0"/>
              <a:t>How does ADWIN detect a concept drift?</a:t>
            </a:r>
          </a:p>
          <a:p>
            <a:pPr lvl="1"/>
            <a:r>
              <a:rPr lang="en-GB" dirty="0"/>
              <a:t>How does the SML version of KNN work?</a:t>
            </a:r>
          </a:p>
          <a:p>
            <a:pPr lvl="1"/>
            <a:r>
              <a:rPr lang="en-US" dirty="0">
                <a:latin typeface="Calibri" panose="020F0502020204030204" pitchFamily="34" charset="0"/>
                <a:cs typeface="Calibri" panose="020F0502020204030204" pitchFamily="34" charset="0"/>
              </a:rPr>
              <a:t>Why is </a:t>
            </a:r>
            <a:r>
              <a:rPr lang="en-US" dirty="0" err="1">
                <a:latin typeface="Calibri" panose="020F0502020204030204" pitchFamily="34" charset="0"/>
                <a:cs typeface="Calibri" panose="020F0502020204030204" pitchFamily="34" charset="0"/>
              </a:rPr>
              <a:t>Hoeffding</a:t>
            </a:r>
            <a:r>
              <a:rPr lang="en-US" dirty="0">
                <a:latin typeface="Calibri" panose="020F0502020204030204" pitchFamily="34" charset="0"/>
                <a:cs typeface="Calibri" panose="020F0502020204030204" pitchFamily="34" charset="0"/>
              </a:rPr>
              <a:t> Bound used in SML to build a decision tree?</a:t>
            </a:r>
          </a:p>
          <a:p>
            <a:pPr lvl="1"/>
            <a:r>
              <a:rPr lang="en-US" dirty="0">
                <a:latin typeface="Calibri" panose="020F0502020204030204" pitchFamily="34" charset="0"/>
                <a:cs typeface="Calibri" panose="020F0502020204030204" pitchFamily="34" charset="0"/>
              </a:rPr>
              <a:t>What’s the difference between an additive and a multiplicative model for time series decomposition? </a:t>
            </a:r>
          </a:p>
          <a:p>
            <a:pPr lvl="1"/>
            <a:r>
              <a:rPr lang="en-US" dirty="0">
                <a:latin typeface="Calibri" panose="020F0502020204030204" pitchFamily="34" charset="0"/>
                <a:cs typeface="Calibri" panose="020F0502020204030204" pitchFamily="34" charset="0"/>
              </a:rPr>
              <a:t>Given a line chart that illustrate a time series, tell if it is stationary and why</a:t>
            </a:r>
          </a:p>
          <a:p>
            <a:pPr lvl="1"/>
            <a:endParaRPr lang="en-GB" dirty="0"/>
          </a:p>
          <a:p>
            <a:pPr lvl="1"/>
            <a:endParaRPr lang="en-GB" dirty="0"/>
          </a:p>
          <a:p>
            <a:pPr lvl="1"/>
            <a:endParaRPr lang="en-GB" dirty="0"/>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5</a:t>
            </a:fld>
            <a:endParaRPr lang="en-US"/>
          </a:p>
        </p:txBody>
      </p:sp>
    </p:spTree>
    <p:extLst>
      <p:ext uri="{BB962C8B-B14F-4D97-AF65-F5344CB8AC3E}">
        <p14:creationId xmlns:p14="http://schemas.microsoft.com/office/powerpoint/2010/main" val="356033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p:txBody>
          <a:bodyPr>
            <a:normAutofit fontScale="90000"/>
          </a:bodyPr>
          <a:lstStyle/>
          <a:p>
            <a:r>
              <a:rPr lang="it-IT" sz="3600" dirty="0"/>
              <a:t>Close book </a:t>
            </a:r>
            <a:r>
              <a:rPr lang="it-IT" sz="3600" dirty="0" err="1"/>
              <a:t>exam</a:t>
            </a:r>
            <a:r>
              <a:rPr lang="it-IT" sz="3600" dirty="0"/>
              <a:t> </a:t>
            </a:r>
            <a:r>
              <a:rPr lang="it-IT" sz="3600" dirty="0" err="1"/>
              <a:t>content</a:t>
            </a:r>
            <a:r>
              <a:rPr lang="it-IT" sz="3600" dirty="0"/>
              <a:t> </a:t>
            </a:r>
            <a:br>
              <a:rPr lang="it-IT" dirty="0"/>
            </a:br>
            <a:r>
              <a:rPr lang="it-IT" b="1" dirty="0" err="1"/>
              <a:t>Questions</a:t>
            </a:r>
            <a:r>
              <a:rPr lang="it-IT" dirty="0"/>
              <a:t> to test the </a:t>
            </a:r>
            <a:r>
              <a:rPr lang="en-GB" b="1" dirty="0"/>
              <a:t>depth</a:t>
            </a:r>
            <a:r>
              <a:rPr lang="it-IT" dirty="0"/>
              <a:t> of </a:t>
            </a:r>
            <a:r>
              <a:rPr lang="it-IT" dirty="0" err="1"/>
              <a:t>your</a:t>
            </a:r>
            <a:r>
              <a:rPr lang="it-IT" dirty="0"/>
              <a:t> </a:t>
            </a:r>
            <a:r>
              <a:rPr lang="it-IT" dirty="0" err="1"/>
              <a:t>knowledge</a:t>
            </a:r>
            <a:endParaRPr lang="it-IT" dirty="0"/>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a:bodyPr>
          <a:lstStyle/>
          <a:p>
            <a:r>
              <a:rPr lang="en-GB" b="1" dirty="0"/>
              <a:t>e.g. </a:t>
            </a:r>
          </a:p>
          <a:p>
            <a:pPr lvl="1"/>
            <a:r>
              <a:rPr lang="en-GB" dirty="0"/>
              <a:t>Why is exponential smoothing named in this way?</a:t>
            </a:r>
          </a:p>
          <a:p>
            <a:pPr lvl="1"/>
            <a:r>
              <a:rPr lang="en-GB" dirty="0"/>
              <a:t>What’s the difference between simple, double and triple exponential smoothing?</a:t>
            </a:r>
          </a:p>
          <a:p>
            <a:pPr lvl="1"/>
            <a:r>
              <a:rPr lang="en-GB" dirty="0"/>
              <a:t>What’s the difference between the meaning of moving average in time series decomposition and in ARMA models?</a:t>
            </a:r>
          </a:p>
          <a:p>
            <a:pPr lvl="1"/>
            <a:r>
              <a:rPr lang="en-GB" dirty="0"/>
              <a:t>What’s the definition of Autocorrelation? How does it differ from the definition of correlation?</a:t>
            </a:r>
          </a:p>
          <a:p>
            <a:pPr lvl="1"/>
            <a:r>
              <a:rPr lang="en-GB" dirty="0"/>
              <a:t>Given an Autocorrelation function plot, tell what you read.</a:t>
            </a:r>
          </a:p>
          <a:p>
            <a:pPr lvl="1"/>
            <a:r>
              <a:rPr lang="en-GB" dirty="0"/>
              <a:t>What’s the difference between the AR and the MA part of an ARMA model?</a:t>
            </a:r>
          </a:p>
          <a:p>
            <a:pPr lvl="1"/>
            <a:r>
              <a:rPr lang="en-GB" dirty="0"/>
              <a:t>Describe the Box-Jenkins Methodology for ARIMA models</a:t>
            </a:r>
          </a:p>
          <a:p>
            <a:pPr lvl="1"/>
            <a:endParaRPr lang="en-GB" dirty="0"/>
          </a:p>
          <a:p>
            <a:pPr lvl="1"/>
            <a:endParaRPr lang="en-GB" dirty="0"/>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6</a:t>
            </a:fld>
            <a:endParaRPr lang="en-US"/>
          </a:p>
        </p:txBody>
      </p:sp>
    </p:spTree>
    <p:extLst>
      <p:ext uri="{BB962C8B-B14F-4D97-AF65-F5344CB8AC3E}">
        <p14:creationId xmlns:p14="http://schemas.microsoft.com/office/powerpoint/2010/main" val="4041868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p:txBody>
          <a:bodyPr>
            <a:normAutofit/>
          </a:bodyPr>
          <a:lstStyle/>
          <a:p>
            <a:r>
              <a:rPr lang="it-IT" sz="3600" dirty="0"/>
              <a:t>Close book </a:t>
            </a:r>
            <a:r>
              <a:rPr lang="it-IT" sz="3600" dirty="0" err="1"/>
              <a:t>exam</a:t>
            </a:r>
            <a:r>
              <a:rPr lang="it-IT" sz="3600" dirty="0"/>
              <a:t> </a:t>
            </a:r>
            <a:r>
              <a:rPr lang="it-IT" sz="3600" dirty="0" err="1"/>
              <a:t>content</a:t>
            </a:r>
            <a:r>
              <a:rPr lang="it-IT" sz="3600" dirty="0"/>
              <a:t> </a:t>
            </a:r>
            <a:br>
              <a:rPr lang="it-IT" dirty="0"/>
            </a:br>
            <a:r>
              <a:rPr lang="en-GB" b="1" dirty="0"/>
              <a:t>Exercises</a:t>
            </a:r>
            <a:r>
              <a:rPr lang="en-GB" dirty="0"/>
              <a:t> on </a:t>
            </a:r>
            <a:r>
              <a:rPr lang="en-GB" b="1" dirty="0"/>
              <a:t>EPL patterns</a:t>
            </a:r>
            <a:endParaRPr lang="it-IT" b="1" dirty="0"/>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a:bodyPr>
          <a:lstStyle/>
          <a:p>
            <a:r>
              <a:rPr lang="en-GB" dirty="0"/>
              <a:t>Suppose you receive the following stream of events:</a:t>
            </a:r>
          </a:p>
          <a:p>
            <a:pPr marL="0" indent="0" algn="ctr">
              <a:buNone/>
            </a:pPr>
            <a:r>
              <a:rPr lang="en-GB" dirty="0"/>
              <a:t> </a:t>
            </a:r>
            <a:r>
              <a:rPr lang="en-GB" sz="2000" dirty="0">
                <a:latin typeface="Courier New" panose="02070309020205020404" pitchFamily="49" charset="0"/>
                <a:cs typeface="Courier New" panose="02070309020205020404" pitchFamily="49" charset="0"/>
              </a:rPr>
              <a:t>A1@0,C1@1,B1@2,B2@3,A2@4,B3@5,A3@6,B4@10.</a:t>
            </a:r>
          </a:p>
          <a:p>
            <a:r>
              <a:rPr lang="en-GB" dirty="0"/>
              <a:t>Note that </a:t>
            </a:r>
            <a:r>
              <a:rPr lang="en-GB" dirty="0">
                <a:latin typeface="Courier New" panose="02070309020205020404" pitchFamily="49" charset="0"/>
                <a:cs typeface="Courier New" panose="02070309020205020404" pitchFamily="49" charset="0"/>
              </a:rPr>
              <a:t>A3@6 </a:t>
            </a:r>
            <a:r>
              <a:rPr lang="en-GB" dirty="0"/>
              <a:t>denotes an event of type A identified by the number 3 that is received at time 6.</a:t>
            </a:r>
          </a:p>
          <a:p>
            <a:r>
              <a:rPr lang="en-GB" dirty="0"/>
              <a:t>Given the patter: </a:t>
            </a:r>
            <a:br>
              <a:rPr lang="en-GB" dirty="0"/>
            </a:br>
            <a:r>
              <a:rPr lang="en-GB" dirty="0"/>
              <a:t>	</a:t>
            </a:r>
            <a:r>
              <a:rPr lang="en-GB" sz="2000" dirty="0">
                <a:latin typeface="Courier New" panose="02070309020205020404" pitchFamily="49" charset="0"/>
                <a:cs typeface="Courier New" panose="02070309020205020404" pitchFamily="49" charset="0"/>
              </a:rPr>
              <a:t>every  A  -&gt; (B and not C where </a:t>
            </a:r>
            <a:r>
              <a:rPr lang="en-GB" sz="2000" dirty="0" err="1">
                <a:latin typeface="Courier New" panose="02070309020205020404" pitchFamily="49" charset="0"/>
                <a:cs typeface="Courier New" panose="02070309020205020404" pitchFamily="49" charset="0"/>
              </a:rPr>
              <a:t>timer:within</a:t>
            </a:r>
            <a:r>
              <a:rPr lang="en-GB" sz="2000" dirty="0">
                <a:latin typeface="Courier New" panose="02070309020205020404" pitchFamily="49" charset="0"/>
                <a:cs typeface="Courier New" panose="02070309020205020404" pitchFamily="49" charset="0"/>
              </a:rPr>
              <a:t>(3 sec))</a:t>
            </a:r>
          </a:p>
          <a:p>
            <a:r>
              <a:rPr lang="en-GB" dirty="0"/>
              <a:t>When does such a pattern match? </a:t>
            </a:r>
          </a:p>
          <a:p>
            <a:r>
              <a:rPr lang="en-GB" dirty="0"/>
              <a:t>Which are the events that trigger the matching? </a:t>
            </a:r>
          </a:p>
          <a:p>
            <a:r>
              <a:rPr lang="en-GB" dirty="0"/>
              <a:t>Why?</a:t>
            </a:r>
          </a:p>
          <a:p>
            <a:endParaRPr lang="en-GB" dirty="0"/>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7</a:t>
            </a:fld>
            <a:endParaRPr lang="en-US"/>
          </a:p>
        </p:txBody>
      </p:sp>
    </p:spTree>
    <p:extLst>
      <p:ext uri="{BB962C8B-B14F-4D97-AF65-F5344CB8AC3E}">
        <p14:creationId xmlns:p14="http://schemas.microsoft.com/office/powerpoint/2010/main" val="1823437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p:txBody>
          <a:bodyPr>
            <a:normAutofit/>
          </a:bodyPr>
          <a:lstStyle/>
          <a:p>
            <a:r>
              <a:rPr lang="it-IT" sz="3600" dirty="0"/>
              <a:t>Close book </a:t>
            </a:r>
            <a:r>
              <a:rPr lang="it-IT" sz="3600" dirty="0" err="1"/>
              <a:t>exam</a:t>
            </a:r>
            <a:r>
              <a:rPr lang="it-IT" sz="3600" dirty="0"/>
              <a:t> </a:t>
            </a:r>
            <a:r>
              <a:rPr lang="it-IT" sz="3600" dirty="0" err="1"/>
              <a:t>content</a:t>
            </a:r>
            <a:r>
              <a:rPr lang="it-IT" sz="3600" dirty="0"/>
              <a:t> </a:t>
            </a:r>
            <a:br>
              <a:rPr lang="it-IT" dirty="0"/>
            </a:br>
            <a:r>
              <a:rPr lang="en-GB" b="1" dirty="0"/>
              <a:t>Exercises</a:t>
            </a:r>
            <a:r>
              <a:rPr lang="en-GB" dirty="0"/>
              <a:t> on </a:t>
            </a:r>
            <a:r>
              <a:rPr lang="en-GB" b="1" dirty="0"/>
              <a:t>continuous queries</a:t>
            </a:r>
            <a:endParaRPr lang="it-IT" b="1" dirty="0"/>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fontScale="92500" lnSpcReduction="10000"/>
          </a:bodyPr>
          <a:lstStyle/>
          <a:p>
            <a:r>
              <a:rPr lang="en-GB" dirty="0"/>
              <a:t>Let’s assume to be at the exit of an airport. There are multiple sliding door. Each door opens when a person is exiting from the airport. Let’s also assume that the door is equipped with a sensors that tells every second how the door is sliding by streaming the following two types of observations:</a:t>
            </a:r>
          </a:p>
          <a:p>
            <a:pPr marL="0" indent="0" algn="ctr">
              <a:buNone/>
            </a:pPr>
            <a:r>
              <a:rPr lang="en-GB" sz="2200" dirty="0">
                <a:latin typeface="Courier New" panose="02070309020205020404" pitchFamily="49" charset="0"/>
                <a:cs typeface="Courier New" panose="02070309020205020404" pitchFamily="49" charset="0"/>
              </a:rPr>
              <a:t>create schema </a:t>
            </a:r>
            <a:r>
              <a:rPr lang="en-GB" sz="2200" dirty="0" err="1">
                <a:latin typeface="Courier New" panose="02070309020205020404" pitchFamily="49" charset="0"/>
                <a:cs typeface="Courier New" panose="02070309020205020404" pitchFamily="49" charset="0"/>
              </a:rPr>
              <a:t>DoorOpening</a:t>
            </a:r>
            <a:r>
              <a:rPr lang="en-GB" sz="2200" dirty="0">
                <a:latin typeface="Courier New" panose="02070309020205020404" pitchFamily="49" charset="0"/>
                <a:cs typeface="Courier New" panose="02070309020205020404" pitchFamily="49" charset="0"/>
              </a:rPr>
              <a:t>(</a:t>
            </a:r>
            <a:r>
              <a:rPr lang="en-GB" sz="2200" dirty="0" err="1">
                <a:latin typeface="Courier New" panose="02070309020205020404" pitchFamily="49" charset="0"/>
                <a:cs typeface="Courier New" panose="02070309020205020404" pitchFamily="49" charset="0"/>
              </a:rPr>
              <a:t>doorId</a:t>
            </a:r>
            <a:r>
              <a:rPr lang="en-GB" sz="2200" dirty="0">
                <a:latin typeface="Courier New" panose="02070309020205020404" pitchFamily="49" charset="0"/>
                <a:cs typeface="Courier New" panose="02070309020205020404" pitchFamily="49" charset="0"/>
              </a:rPr>
              <a:t> int);</a:t>
            </a:r>
          </a:p>
          <a:p>
            <a:pPr marL="0" indent="0" algn="ctr">
              <a:buNone/>
            </a:pPr>
            <a:r>
              <a:rPr lang="en-GB" sz="2200" dirty="0">
                <a:latin typeface="Courier New" panose="02070309020205020404" pitchFamily="49" charset="0"/>
                <a:cs typeface="Courier New" panose="02070309020205020404" pitchFamily="49" charset="0"/>
              </a:rPr>
              <a:t>create schema </a:t>
            </a:r>
            <a:r>
              <a:rPr lang="en-GB" sz="2200" dirty="0" err="1">
                <a:latin typeface="Courier New" panose="02070309020205020404" pitchFamily="49" charset="0"/>
                <a:cs typeface="Courier New" panose="02070309020205020404" pitchFamily="49" charset="0"/>
              </a:rPr>
              <a:t>DoorClosing</a:t>
            </a:r>
            <a:r>
              <a:rPr lang="en-GB" sz="2200" dirty="0">
                <a:latin typeface="Courier New" panose="02070309020205020404" pitchFamily="49" charset="0"/>
                <a:cs typeface="Courier New" panose="02070309020205020404" pitchFamily="49" charset="0"/>
              </a:rPr>
              <a:t>(</a:t>
            </a:r>
            <a:r>
              <a:rPr lang="en-GB" sz="2200" dirty="0" err="1">
                <a:latin typeface="Courier New" panose="02070309020205020404" pitchFamily="49" charset="0"/>
                <a:cs typeface="Courier New" panose="02070309020205020404" pitchFamily="49" charset="0"/>
              </a:rPr>
              <a:t>doorId</a:t>
            </a:r>
            <a:r>
              <a:rPr lang="en-GB" sz="2200" dirty="0">
                <a:latin typeface="Courier New" panose="02070309020205020404" pitchFamily="49" charset="0"/>
                <a:cs typeface="Courier New" panose="02070309020205020404" pitchFamily="49" charset="0"/>
              </a:rPr>
              <a:t> int);</a:t>
            </a:r>
          </a:p>
          <a:p>
            <a:r>
              <a:rPr lang="en-GB" dirty="0"/>
              <a:t>formalize it in EPL and in a language of your choice among KSQL, Spark Structured Streaming and Flux the following continuous query: </a:t>
            </a:r>
          </a:p>
          <a:p>
            <a:pPr marL="0" indent="0" algn="ctr">
              <a:buNone/>
            </a:pPr>
            <a:r>
              <a:rPr lang="en-GB" i="1" dirty="0"/>
              <a:t>tell every minute for how many seconds was the door opening </a:t>
            </a:r>
            <a:br>
              <a:rPr lang="en-GB" i="1" dirty="0"/>
            </a:br>
            <a:r>
              <a:rPr lang="en-GB" i="1" dirty="0"/>
              <a:t>in the last 2 minutes. </a:t>
            </a:r>
          </a:p>
          <a:p>
            <a:r>
              <a:rPr lang="en-GB" dirty="0"/>
              <a:t>Explain your code in details</a:t>
            </a:r>
          </a:p>
          <a:p>
            <a:endParaRPr lang="en-GB" dirty="0"/>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8</a:t>
            </a:fld>
            <a:endParaRPr lang="en-US"/>
          </a:p>
        </p:txBody>
      </p:sp>
    </p:spTree>
    <p:extLst>
      <p:ext uri="{BB962C8B-B14F-4D97-AF65-F5344CB8AC3E}">
        <p14:creationId xmlns:p14="http://schemas.microsoft.com/office/powerpoint/2010/main" val="3410039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p:txBody>
          <a:bodyPr>
            <a:normAutofit/>
          </a:bodyPr>
          <a:lstStyle/>
          <a:p>
            <a:r>
              <a:rPr lang="it-IT" sz="3600" dirty="0"/>
              <a:t>Close book </a:t>
            </a:r>
            <a:r>
              <a:rPr lang="it-IT" sz="3600" dirty="0" err="1"/>
              <a:t>exam</a:t>
            </a:r>
            <a:r>
              <a:rPr lang="it-IT" sz="3600" dirty="0"/>
              <a:t> </a:t>
            </a:r>
            <a:r>
              <a:rPr lang="it-IT" sz="3600" dirty="0" err="1"/>
              <a:t>content</a:t>
            </a:r>
            <a:r>
              <a:rPr lang="it-IT" sz="3600" dirty="0"/>
              <a:t> </a:t>
            </a:r>
            <a:br>
              <a:rPr lang="it-IT" dirty="0"/>
            </a:br>
            <a:r>
              <a:rPr lang="en-GB" b="1" dirty="0"/>
              <a:t>Exercises</a:t>
            </a:r>
            <a:r>
              <a:rPr lang="en-GB" dirty="0"/>
              <a:t> on </a:t>
            </a:r>
            <a:r>
              <a:rPr lang="en-GB" b="1" dirty="0"/>
              <a:t>code-snippets fill-in &amp; comment</a:t>
            </a:r>
            <a:endParaRPr lang="it-IT" b="1" dirty="0"/>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fontScale="77500" lnSpcReduction="20000"/>
          </a:bodyPr>
          <a:lstStyle/>
          <a:p>
            <a:pPr marL="0" indent="0">
              <a:buNone/>
            </a:pPr>
            <a:r>
              <a:rPr lang="en-GB" dirty="0"/>
              <a:t>model = ……………………………………………………………</a:t>
            </a:r>
          </a:p>
          <a:p>
            <a:pPr marL="0" indent="0">
              <a:buNone/>
            </a:pPr>
            <a:endParaRPr lang="en-GB" dirty="0"/>
          </a:p>
          <a:p>
            <a:pPr marL="0" indent="0">
              <a:buNone/>
            </a:pPr>
            <a:r>
              <a:rPr lang="en-GB" dirty="0"/>
              <a:t>metric = ……………………………………………………………</a:t>
            </a:r>
          </a:p>
          <a:p>
            <a:pPr marL="0" indent="0">
              <a:buNone/>
            </a:pPr>
            <a:r>
              <a:rPr lang="en-GB" dirty="0"/>
              <a:t>stream = </a:t>
            </a:r>
            <a:r>
              <a:rPr lang="en-GB" dirty="0" err="1"/>
              <a:t>iter_pandas</a:t>
            </a:r>
            <a:r>
              <a:rPr lang="en-GB" dirty="0"/>
              <a:t>(X=data[features], y=data['class'])</a:t>
            </a:r>
          </a:p>
          <a:p>
            <a:pPr marL="0" indent="0">
              <a:buNone/>
            </a:pPr>
            <a:endParaRPr lang="en-GB" dirty="0"/>
          </a:p>
          <a:p>
            <a:pPr marL="0" indent="0">
              <a:buNone/>
            </a:pPr>
            <a:r>
              <a:rPr lang="en-GB" dirty="0" err="1"/>
              <a:t>progressive_val_score</a:t>
            </a:r>
            <a:r>
              <a:rPr lang="en-GB" dirty="0"/>
              <a:t>(	……………………………………………………………,</a:t>
            </a:r>
          </a:p>
          <a:p>
            <a:pPr marL="0" indent="0">
              <a:buNone/>
            </a:pPr>
            <a:r>
              <a:rPr lang="en-GB" dirty="0"/>
              <a:t>			……………………………………………………………,</a:t>
            </a:r>
          </a:p>
          <a:p>
            <a:pPr marL="0" indent="0">
              <a:buNone/>
            </a:pPr>
            <a:r>
              <a:rPr lang="en-GB" dirty="0"/>
              <a:t>			……………………………………………………………,</a:t>
            </a:r>
          </a:p>
          <a:p>
            <a:pPr marL="0" indent="0">
              <a:buNone/>
            </a:pPr>
            <a:r>
              <a:rPr lang="en-GB" dirty="0"/>
              <a:t>                      		</a:t>
            </a:r>
            <a:r>
              <a:rPr lang="en-GB" dirty="0" err="1"/>
              <a:t>print_every</a:t>
            </a:r>
            <a:r>
              <a:rPr lang="en-GB" dirty="0"/>
              <a:t>=1000)</a:t>
            </a:r>
          </a:p>
          <a:p>
            <a:pPr marL="0" indent="0">
              <a:buNone/>
            </a:pPr>
            <a:endParaRPr lang="en-GB" dirty="0"/>
          </a:p>
          <a:p>
            <a:pPr marL="0" indent="0">
              <a:buNone/>
            </a:pPr>
            <a:r>
              <a:rPr lang="en-GB" dirty="0"/>
              <a:t>For the solution see </a:t>
            </a:r>
            <a:r>
              <a:rPr lang="en-GB" dirty="0">
                <a:hlinkClick r:id="rId2"/>
              </a:rPr>
              <a:t>https://github.com/quantiaconsulting/streaming-machine-learning/blob/main/notebook/3.0_Stream_Classification.ipynb</a:t>
            </a:r>
            <a:r>
              <a:rPr lang="en-GB" dirty="0"/>
              <a:t> </a:t>
            </a:r>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9</a:t>
            </a:fld>
            <a:endParaRPr lang="en-US"/>
          </a:p>
        </p:txBody>
      </p:sp>
    </p:spTree>
    <p:extLst>
      <p:ext uri="{BB962C8B-B14F-4D97-AF65-F5344CB8AC3E}">
        <p14:creationId xmlns:p14="http://schemas.microsoft.com/office/powerpoint/2010/main" val="26758654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10279</TotalTime>
  <Words>1162</Words>
  <Application>Microsoft Macintosh PowerPoint</Application>
  <PresentationFormat>Widescreen</PresentationFormat>
  <Paragraphs>104</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Courier New</vt:lpstr>
      <vt:lpstr>Helvetica Neue</vt:lpstr>
      <vt:lpstr>Helvetica Neue Light</vt:lpstr>
      <vt:lpstr>Rubik</vt:lpstr>
      <vt:lpstr>Rubik Medium</vt:lpstr>
      <vt:lpstr>1_Office Theme</vt:lpstr>
      <vt:lpstr>Streaming Data Analytics  Preview of the  part of the exam about  Streaming Data Engineering</vt:lpstr>
      <vt:lpstr>Exam content </vt:lpstr>
      <vt:lpstr>Questions to test the breadth of your knowledge</vt:lpstr>
      <vt:lpstr>Questions to test the depth of your knowledge</vt:lpstr>
      <vt:lpstr>Close book exam content  Questions to test the depth of your knowledge</vt:lpstr>
      <vt:lpstr>Close book exam content  Questions to test the depth of your knowledge</vt:lpstr>
      <vt:lpstr>Close book exam content  Exercises on EPL patterns</vt:lpstr>
      <vt:lpstr>Close book exam content  Exercises on continuous queries</vt:lpstr>
      <vt:lpstr>Close book exam content  Exercises on code-snippets fill-in &amp; comment</vt:lpstr>
      <vt:lpstr>Streaming Data Analytics  Exam Options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dc:title>
  <dc:creator>Emanuele Della Valle</dc:creator>
  <cp:lastModifiedBy>Emanuele Della Valle</cp:lastModifiedBy>
  <cp:revision>36</cp:revision>
  <dcterms:created xsi:type="dcterms:W3CDTF">2020-03-05T14:58:03Z</dcterms:created>
  <dcterms:modified xsi:type="dcterms:W3CDTF">2022-11-01T11:29:39Z</dcterms:modified>
</cp:coreProperties>
</file>