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1140" r:id="rId2"/>
    <p:sldId id="1154" r:id="rId3"/>
    <p:sldId id="1147" r:id="rId4"/>
    <p:sldId id="1149" r:id="rId5"/>
    <p:sldId id="1158" r:id="rId6"/>
    <p:sldId id="1148" r:id="rId7"/>
    <p:sldId id="1150" r:id="rId8"/>
    <p:sldId id="1157" r:id="rId9"/>
    <p:sldId id="1146" r:id="rId10"/>
    <p:sldId id="1155" r:id="rId11"/>
    <p:sldId id="1159" r:id="rId12"/>
    <p:sldId id="1151" r:id="rId13"/>
    <p:sldId id="1153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89008"/>
  </p:normalViewPr>
  <p:slideViewPr>
    <p:cSldViewPr snapToGrid="0" snapToObjects="1">
      <p:cViewPr varScale="1">
        <p:scale>
          <a:sx n="96" d="100"/>
          <a:sy n="96" d="100"/>
        </p:scale>
        <p:origin x="18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5981-B11C-FF41-9507-47548C7C8AB8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1989-9A18-B94A-8794-50FDA8B7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3C8-970A-3E4C-A1B1-C4507662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5F34-AA6F-BC49-9F39-E6701656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E28-216B-ED4F-83B1-0EE6CE0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EEB-5FEF-C54C-8481-5A579CD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8B01-3D43-0C48-A1B9-B0BFA1E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075-D61B-584B-A6FE-C2BD93F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B779-AE05-0446-8462-E1238D96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38E2-1E49-124E-8DA9-D6A6CF3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B87-AC53-EE4C-BAF7-9FA2B27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496-6336-2D48-AFC2-88A697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D2B0-AED0-A141-BA5F-D30357FD5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7A41-39F5-4846-AA15-51A94539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85B6-AB81-9545-B979-3500DA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D71-CEB1-9A4F-AB8B-0BD758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94D-0910-864A-B5DB-00EC3BE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5"/>
            <a:ext cx="5297139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6"/>
            <a:ext cx="5297139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8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9E2C733-9823-EE4B-BE88-4CC345FFE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66" y="475013"/>
            <a:ext cx="2867943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9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9" cy="503079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1"/>
            <a:ext cx="6929439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3"/>
            <a:ext cx="6929439" cy="1481431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9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9"/>
            <a:ext cx="3371851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61"/>
            <a:ext cx="6929439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66" lvl="0" indent="-346066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037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8EC3-6184-8A40-8B90-7BE8858D3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F60-8802-1246-8ADA-A6D256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F0E-3ABA-5047-B24D-A985AB3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183E-3514-9647-9BB5-0ABE01A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01-74FA-3B44-979B-BFD0ED0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ADD7-8207-564B-AF51-A2C1274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48B-04FE-BE41-AA11-6830F40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CFDC-BA4E-9748-B692-77422B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471C-8E6D-8B4F-BE94-8B5971C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72C9-75E9-E64E-8173-4718E14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7C57-8C65-AF4D-9FE1-1D2781A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C98-6B88-D048-ACB5-ACCACC7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82B0-CBB0-2A4B-8100-0E7106BB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AF1E-91DF-3549-A2F5-CB366AC4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A089-A0E2-304C-93F9-216ED26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9540-D509-F24A-9AF4-AD90FB6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8B7-4DDF-1D4C-AE5B-63C2CA4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3EF-0A40-2442-81EC-03D9B5C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59BA-8AD4-424A-B8AA-B269B77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20F9-0021-D84F-9D13-2A6C7118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ADD-CA22-DE44-A6A8-CF85114A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43D-E27A-7A4D-A298-1354B319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182A-A24B-6048-8891-C3F728F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0A0-0FD6-F641-A434-3B87CBE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D854-E38E-9A4F-B4B6-A14EC2F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7E-F9FA-AC45-85DF-E921F1D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2F28-933D-BA42-96E7-7363AF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CED-E42D-6D43-9E4C-11B3CC7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65E7-3A62-A84C-A29C-73B1D18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D095-0DBE-D54B-AFAF-EDD55FB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3923-3DF6-3241-92B9-99FC8F5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256A-D79F-014D-9B37-4B086EF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BCD-D8E7-9E4B-BEF5-84C8951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3B16-4252-6440-9A9D-473A4D17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50B8-A6AD-C343-ACA5-E5103EC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D57-F395-1E43-A56A-68D61C0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239-8906-554D-9590-BEE7BD6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B706-BD8F-3743-9F80-8CF90DD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DDF-756B-904C-B24B-14A3933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DD9-6FF3-F241-B92E-B4BCE2B6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3D3-FA57-5241-A50D-B7E2750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995B-A68C-B54A-A225-9F1A073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234-0B5B-CE4F-B963-60458F8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C07B-CCBC-4342-B8CD-20C2A7B6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anueledellavalle/streaming-data-analytics/blob/main/codes/SML/notebook/3.0_Stream_Classifica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Problem solving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Given a particular data stream, describe which method, evaluation mode, concept drift detector and metric you would use and why, listing the expected results</a:t>
            </a:r>
          </a:p>
          <a:p>
            <a:pPr lvl="1"/>
            <a:r>
              <a:rPr lang="en-GB" dirty="0"/>
              <a:t>Given a particular data stream, describe which concept drift detector you would use and why, listing the expected results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Code-snippets fill-in &amp; comment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 err="1"/>
              <a:t>mul_decomposition</a:t>
            </a:r>
            <a:r>
              <a:rPr lang="en-GB" sz="2200" dirty="0"/>
              <a:t> = </a:t>
            </a:r>
            <a:r>
              <a:rPr lang="en-GB" sz="2200" dirty="0" err="1"/>
              <a:t>sm.tsa.seasonal_decompose</a:t>
            </a:r>
            <a:r>
              <a:rPr lang="en-GB" sz="2200" dirty="0"/>
              <a:t>(……, ………)</a:t>
            </a:r>
          </a:p>
          <a:p>
            <a:pPr marL="0" indent="0">
              <a:buNone/>
            </a:pPr>
            <a:r>
              <a:rPr lang="en-GB" sz="2200" dirty="0"/>
              <a:t>………………. # plot the multiplicative decomposition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 err="1"/>
              <a:t>add_decomposition</a:t>
            </a:r>
            <a:r>
              <a:rPr lang="en-GB" sz="2200" dirty="0"/>
              <a:t> = </a:t>
            </a:r>
            <a:r>
              <a:rPr lang="en-GB" sz="2200" dirty="0" err="1"/>
              <a:t>sm.tsa.seasonal_decompose</a:t>
            </a:r>
            <a:r>
              <a:rPr lang="en-GB" sz="2200" dirty="0"/>
              <a:t>(……, ………)</a:t>
            </a:r>
          </a:p>
          <a:p>
            <a:pPr marL="0" indent="0">
              <a:buNone/>
            </a:pPr>
            <a:r>
              <a:rPr lang="en-GB" sz="2200" dirty="0"/>
              <a:t>………………. # plot the additive decomposition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it-IT" dirty="0">
                <a:cs typeface="Calibri"/>
              </a:rPr>
              <a:t>For</a:t>
            </a:r>
            <a:r>
              <a:rPr lang="it-IT" spc="-5" dirty="0">
                <a:cs typeface="Calibri"/>
              </a:rPr>
              <a:t> </a:t>
            </a:r>
            <a:r>
              <a:rPr lang="it-IT" dirty="0">
                <a:cs typeface="Calibri"/>
              </a:rPr>
              <a:t>the</a:t>
            </a:r>
            <a:r>
              <a:rPr lang="it-IT" spc="20" dirty="0">
                <a:cs typeface="Calibri"/>
              </a:rPr>
              <a:t> </a:t>
            </a:r>
            <a:r>
              <a:rPr lang="it-IT" dirty="0">
                <a:cs typeface="Calibri"/>
              </a:rPr>
              <a:t>solution</a:t>
            </a:r>
            <a:r>
              <a:rPr lang="it-IT" spc="5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see</a:t>
            </a:r>
            <a:r>
              <a:rPr lang="it-IT" dirty="0">
                <a:cs typeface="Calibri"/>
              </a:rPr>
              <a:t> TSA_02_Decomposition.ipynb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5645E1E-3978-DF03-62D4-FA19330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8"/>
            <a:ext cx="10891345" cy="466566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dirty="0"/>
              <a:t>Problem solving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Given the following time series, describe which algorithms you would use and why, listing the expected results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Given specific outputs from ACF and PACF plots, describe which order you would use for a SARIMA model, and what conclusion you would come to with the model diagnostic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60E517-C15D-F9FE-C9B8-5BF0642C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54" y="3032567"/>
            <a:ext cx="3032891" cy="21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3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Questions</a:t>
            </a:r>
            <a:r>
              <a:rPr lang="en-GB" dirty="0"/>
              <a:t> on all lectures about Streaming Data Science </a:t>
            </a:r>
            <a:r>
              <a:rPr lang="en-GB" b="1" dirty="0"/>
              <a:t>to test </a:t>
            </a:r>
          </a:p>
          <a:p>
            <a:pPr lvl="1"/>
            <a:r>
              <a:rPr lang="en-GB" b="1" dirty="0"/>
              <a:t>The breadth</a:t>
            </a:r>
            <a:r>
              <a:rPr lang="en-GB" dirty="0"/>
              <a:t>  of your knowledge</a:t>
            </a:r>
          </a:p>
          <a:p>
            <a:pPr lvl="1"/>
            <a:r>
              <a:rPr lang="en-GB" b="1" dirty="0"/>
              <a:t>The depth</a:t>
            </a:r>
            <a:r>
              <a:rPr lang="en-GB" dirty="0"/>
              <a:t> of your knowledge</a:t>
            </a:r>
          </a:p>
          <a:p>
            <a:pPr marL="457189" lvl="1" indent="0" algn="r">
              <a:buNone/>
            </a:pPr>
            <a:r>
              <a:rPr lang="en-GB" dirty="0"/>
              <a:t>(8 points)</a:t>
            </a:r>
          </a:p>
          <a:p>
            <a:r>
              <a:rPr lang="en-GB" b="1" dirty="0"/>
              <a:t>Exercises</a:t>
            </a:r>
          </a:p>
          <a:p>
            <a:pPr lvl="1"/>
            <a:r>
              <a:rPr lang="en-GB" sz="2400" dirty="0">
                <a:cs typeface="Calibri"/>
              </a:rPr>
              <a:t>Given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python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code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snippet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that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addresses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streaming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binary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classification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problem </a:t>
            </a:r>
            <a:r>
              <a:rPr lang="en-GB" sz="2400" dirty="0">
                <a:cs typeface="Calibri"/>
              </a:rPr>
              <a:t>or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time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series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forecasting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problem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comment</a:t>
            </a:r>
            <a:r>
              <a:rPr lang="en-GB" sz="2400" b="1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what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code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tries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to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achieve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and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fill</a:t>
            </a:r>
            <a:r>
              <a:rPr lang="en-GB" sz="2400" b="1" spc="-25" dirty="0">
                <a:cs typeface="Calibri"/>
              </a:rPr>
              <a:t> in </a:t>
            </a:r>
            <a:r>
              <a:rPr lang="en-GB" sz="2400" b="1" dirty="0">
                <a:cs typeface="Calibri"/>
              </a:rPr>
              <a:t>missing</a:t>
            </a:r>
            <a:r>
              <a:rPr lang="en-GB" sz="2400" b="1" spc="-5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parts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explaining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why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you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did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25" dirty="0">
                <a:cs typeface="Calibri"/>
              </a:rPr>
              <a:t>so</a:t>
            </a:r>
          </a:p>
          <a:p>
            <a:pPr lvl="1"/>
            <a:r>
              <a:rPr lang="en-GB" spc="-25" dirty="0">
                <a:cs typeface="Calibri"/>
              </a:rPr>
              <a:t>Given a particular </a:t>
            </a:r>
            <a:r>
              <a:rPr lang="en-GB" b="1" spc="-25" dirty="0">
                <a:cs typeface="Calibri"/>
              </a:rPr>
              <a:t>problem/task/situation</a:t>
            </a:r>
            <a:r>
              <a:rPr lang="en-GB" spc="-25" dirty="0">
                <a:cs typeface="Calibri"/>
              </a:rPr>
              <a:t>, explain </a:t>
            </a:r>
            <a:r>
              <a:rPr lang="en-GB" b="1" spc="-25" dirty="0">
                <a:cs typeface="Calibri"/>
              </a:rPr>
              <a:t>how </a:t>
            </a:r>
            <a:r>
              <a:rPr lang="en-GB" spc="-25" dirty="0">
                <a:cs typeface="Calibri"/>
              </a:rPr>
              <a:t>you would solve it (methods, metrics, evaluation used) and comment </a:t>
            </a:r>
            <a:r>
              <a:rPr lang="en-GB" b="1" spc="-25" dirty="0">
                <a:cs typeface="Calibri"/>
              </a:rPr>
              <a:t>why</a:t>
            </a:r>
            <a:endParaRPr lang="it-IT" sz="2400" b="1" dirty="0">
              <a:latin typeface="Calibri"/>
              <a:cs typeface="Calibri"/>
            </a:endParaRPr>
          </a:p>
          <a:p>
            <a:pPr marL="457189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marL="457189" lvl="1" indent="0" algn="r">
              <a:buNone/>
            </a:pPr>
            <a:r>
              <a:rPr lang="en-GB" dirty="0"/>
              <a:t>(7 points)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394A2-5689-C845-95DB-27F089FB77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9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691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Which are the differences between batch-oriented Machine Learning and Streaming Machine Learning?</a:t>
            </a:r>
          </a:p>
          <a:p>
            <a:r>
              <a:rPr lang="en-GB" dirty="0"/>
              <a:t>Which are the benefits and the challenges of Streaming Machine Learning?</a:t>
            </a:r>
          </a:p>
          <a:p>
            <a:r>
              <a:rPr lang="en-GB" dirty="0"/>
              <a:t>What is a concept drift? Which are the types of concept drift? What about the drift speed? Why is it so important to detect it?</a:t>
            </a:r>
          </a:p>
          <a:p>
            <a:r>
              <a:rPr lang="en-GB" dirty="0"/>
              <a:t>Which are the typical Streaming Machine Learning algorithms for classification? Illustrate one of them in detail.</a:t>
            </a:r>
          </a:p>
          <a:p>
            <a:r>
              <a:rPr lang="en-GB" dirty="0"/>
              <a:t>Which are the components of an SML Ensemble Classification model?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626"/>
            <a:ext cx="10791092" cy="4665663"/>
          </a:xfrm>
          <a:noFill/>
        </p:spPr>
        <p:txBody>
          <a:bodyPr>
            <a:normAutofit fontScale="92500"/>
          </a:bodyPr>
          <a:lstStyle/>
          <a:p>
            <a:r>
              <a:rPr lang="en-GB" sz="2600" dirty="0"/>
              <a:t>Which characteristics can a non-stationary time series have?</a:t>
            </a:r>
          </a:p>
          <a:p>
            <a:r>
              <a:rPr lang="en-GB" sz="2600" dirty="0"/>
              <a:t>Why is the white noise the ”perfect” time series?</a:t>
            </a:r>
          </a:p>
          <a:p>
            <a:r>
              <a:rPr lang="en-GB" sz="2600" dirty="0"/>
              <a:t>Which are the methods to test for stationarity? Explain one of them in detail</a:t>
            </a:r>
          </a:p>
          <a:p>
            <a:r>
              <a:rPr lang="en-GB" sz="2600" dirty="0"/>
              <a:t>Which are the typical time series components? Illustrate your explanation with an example</a:t>
            </a:r>
          </a:p>
          <a:p>
            <a:r>
              <a:rPr lang="en-GB" sz="2600" dirty="0"/>
              <a:t>Which are the methods to detrend a time series? Explain one of them in detail</a:t>
            </a:r>
          </a:p>
          <a:p>
            <a:r>
              <a:rPr lang="en-GB" sz="2600" dirty="0"/>
              <a:t>Which are the methods to identify seasonality in a time series? Explain one of them in detail</a:t>
            </a:r>
          </a:p>
          <a:p>
            <a:r>
              <a:rPr lang="en-GB" sz="2600" dirty="0"/>
              <a:t>Which are the methods to forecast a time series? Compare two methods of your choice (excluding the basic ones)</a:t>
            </a:r>
          </a:p>
          <a:p>
            <a:r>
              <a:rPr lang="en-GB" sz="2600" dirty="0"/>
              <a:t>Which are the components of a SARIMA model?</a:t>
            </a:r>
          </a:p>
          <a:p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endParaRPr lang="en-GB" sz="2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Which are the main differences between Streaming Machine Learning and Continual Learning paradigms?</a:t>
            </a:r>
          </a:p>
          <a:p>
            <a:r>
              <a:rPr lang="en-GB" dirty="0"/>
              <a:t>Which are the main Continual Learning strategies to avoid catastrophic forgetting?</a:t>
            </a:r>
          </a:p>
          <a:p>
            <a:r>
              <a:rPr lang="en-GB" dirty="0"/>
              <a:t>Which are the primary evaluation metrics used in Continual Learning?</a:t>
            </a:r>
          </a:p>
          <a:p>
            <a:r>
              <a:rPr lang="en-GB" dirty="0"/>
              <a:t>What’s the stability-plasticity dilemma?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catastrophic forgetting problem?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r>
              <a:rPr lang="en-GB" dirty="0"/>
              <a:t>What is a concept drift detector? Illustrate how one of them works.</a:t>
            </a:r>
          </a:p>
          <a:p>
            <a:r>
              <a:rPr lang="en-GB" dirty="0"/>
              <a:t>How does ADWIN detect a concept drift?</a:t>
            </a:r>
          </a:p>
          <a:p>
            <a:r>
              <a:rPr lang="en-GB" dirty="0"/>
              <a:t>How does the SML version of KNN work?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Hoeffding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Bound used in SML to build a decision tree?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an additive and a multiplicative model for time series decomposition?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the plot from the additive and the multiplicative decomposition, tell which decomposition suits better and why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line chart that illustrate a time series, tell if it is stationary and why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2787" cy="43513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dirty="0"/>
              <a:t>Why is exponential smoothing named in this way?</a:t>
            </a:r>
          </a:p>
          <a:p>
            <a:r>
              <a:rPr lang="en-GB" dirty="0"/>
              <a:t>What’s the difference between simple, double, and triple exponential smoothing?</a:t>
            </a:r>
          </a:p>
          <a:p>
            <a:r>
              <a:rPr lang="en-GB" dirty="0"/>
              <a:t>What’s the difference between the meaning of moving average in time series decomposition and the MA component in ARMA models?</a:t>
            </a:r>
          </a:p>
          <a:p>
            <a:r>
              <a:rPr lang="en-GB" dirty="0"/>
              <a:t>What’s the definition of Autocorrelation? How does it differ from the definition of correlation?</a:t>
            </a:r>
          </a:p>
          <a:p>
            <a:r>
              <a:rPr lang="en-GB" dirty="0"/>
              <a:t>Given an ACF and a PACF plot, discuss the order of the AR and MA components.</a:t>
            </a:r>
          </a:p>
          <a:p>
            <a:r>
              <a:rPr lang="en-GB" dirty="0"/>
              <a:t>What’s the difference between the AR and the MA part of an ARMA model?</a:t>
            </a:r>
          </a:p>
          <a:p>
            <a:r>
              <a:rPr lang="en-GB" dirty="0"/>
              <a:t>How does the Box-Jenkins Methodology for ARIMA models allow us to estimate the orders of the model?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8</a:t>
            </a:fld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537E5F-FBA8-9999-5BCB-B18603E3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80" y="2560034"/>
            <a:ext cx="5887039" cy="388766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3D1101-8AB6-E436-8043-632F19C6F9C6}"/>
              </a:ext>
            </a:extLst>
          </p:cNvPr>
          <p:cNvSpPr txBox="1"/>
          <p:nvPr/>
        </p:nvSpPr>
        <p:spPr>
          <a:xfrm>
            <a:off x="838200" y="1630382"/>
            <a:ext cx="8580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solidFill>
                  <a:srgbClr val="242424"/>
                </a:solidFill>
                <a:latin typeface="-apple-system"/>
              </a:rPr>
              <a:t>Given the following plot showing the performance of a Continual Learning model, d</a:t>
            </a:r>
            <a:r>
              <a:rPr lang="en-GB" sz="2000" b="0" i="0" dirty="0">
                <a:solidFill>
                  <a:srgbClr val="242424"/>
                </a:solidFill>
                <a:effectLst/>
                <a:latin typeface="-apple-system"/>
              </a:rPr>
              <a:t>escribes the learning </a:t>
            </a:r>
            <a:r>
              <a:rPr lang="en-GB" sz="2000" dirty="0">
                <a:solidFill>
                  <a:srgbClr val="242424"/>
                </a:solidFill>
                <a:latin typeface="-apple-system"/>
              </a:rPr>
              <a:t>abilities of the model.</a:t>
            </a:r>
            <a:endParaRPr lang="en-GB" sz="2000" b="0" i="0" dirty="0">
              <a:solidFill>
                <a:srgbClr val="24242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0436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Code-snippets fill-in &amp; comment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model = ……………………………………………………………</a:t>
            </a:r>
            <a:br>
              <a:rPr lang="en-GB" sz="2400" dirty="0"/>
            </a:br>
            <a:r>
              <a:rPr lang="en-GB" sz="2400" dirty="0"/>
              <a:t>metric = …………………………………………………………… </a:t>
            </a:r>
            <a:br>
              <a:rPr lang="en-GB" sz="2400" dirty="0"/>
            </a:br>
            <a:r>
              <a:rPr lang="en-GB" sz="2400" dirty="0"/>
              <a:t>stream = </a:t>
            </a:r>
            <a:r>
              <a:rPr lang="en-GB" sz="2400" dirty="0" err="1"/>
              <a:t>iter_pandas</a:t>
            </a:r>
            <a:r>
              <a:rPr lang="en-GB" sz="2400" dirty="0"/>
              <a:t>(X=data[features], y=data['class’])</a:t>
            </a:r>
            <a:br>
              <a:rPr lang="en-GB" sz="2400" dirty="0"/>
            </a:br>
            <a:r>
              <a:rPr lang="en-GB" sz="2400" dirty="0" err="1"/>
              <a:t>progressive_val_score</a:t>
            </a:r>
            <a:r>
              <a:rPr lang="en-GB" sz="2400" dirty="0"/>
              <a:t>(…………………………………….,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</a:t>
            </a:r>
            <a:r>
              <a:rPr lang="en-GB" sz="2400" dirty="0" err="1"/>
              <a:t>print_every</a:t>
            </a:r>
            <a:r>
              <a:rPr lang="en-GB" sz="2400" dirty="0"/>
              <a:t>=1000)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it-IT" dirty="0">
                <a:cs typeface="Calibri"/>
              </a:rPr>
              <a:t>For</a:t>
            </a:r>
            <a:r>
              <a:rPr lang="it-IT" spc="-5" dirty="0">
                <a:cs typeface="Calibri"/>
              </a:rPr>
              <a:t> </a:t>
            </a:r>
            <a:r>
              <a:rPr lang="it-IT" dirty="0">
                <a:cs typeface="Calibri"/>
              </a:rPr>
              <a:t>the</a:t>
            </a:r>
            <a:r>
              <a:rPr lang="it-IT" spc="20" dirty="0">
                <a:cs typeface="Calibri"/>
              </a:rPr>
              <a:t> </a:t>
            </a:r>
            <a:r>
              <a:rPr lang="it-IT" dirty="0">
                <a:cs typeface="Calibri"/>
              </a:rPr>
              <a:t>solution</a:t>
            </a:r>
            <a:r>
              <a:rPr lang="it-IT" spc="5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see</a:t>
            </a:r>
            <a:r>
              <a:rPr lang="it-IT" dirty="0">
                <a:cs typeface="Calibri"/>
              </a:rPr>
              <a:t> </a:t>
            </a:r>
            <a:r>
              <a:rPr lang="it-IT" dirty="0">
                <a:cs typeface="Calibri"/>
                <a:hlinkClick r:id="rId2"/>
              </a:rPr>
              <a:t>here</a:t>
            </a:r>
            <a:endParaRPr lang="it-IT" dirty="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71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10520</TotalTime>
  <Words>1019</Words>
  <Application>Microsoft Macintosh PowerPoint</Application>
  <PresentationFormat>Widescreen</PresentationFormat>
  <Paragraphs>124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Helvetica Neue</vt:lpstr>
      <vt:lpstr>Helvetica Neue Light</vt:lpstr>
      <vt:lpstr>Rubik</vt:lpstr>
      <vt:lpstr>Rubik Medium</vt:lpstr>
      <vt:lpstr>1_Office Theme</vt:lpstr>
      <vt:lpstr>Streaming Data Analytics  Preview of the  part of the exam about  Streaming Data Science</vt:lpstr>
      <vt:lpstr>Exam content </vt:lpstr>
      <vt:lpstr>Questions to test the breadth of your knowledge</vt:lpstr>
      <vt:lpstr>Questions to test the breadth of your knowledge</vt:lpstr>
      <vt:lpstr>Questions to test the breadth of your knowledge</vt:lpstr>
      <vt:lpstr>Questions to test the depth of your knowledge</vt:lpstr>
      <vt:lpstr>Questions to test the depth of your knowledge</vt:lpstr>
      <vt:lpstr>Questions to test the depth of your knowledge</vt:lpstr>
      <vt:lpstr>Exercises on SML</vt:lpstr>
      <vt:lpstr>Exercises on SML</vt:lpstr>
      <vt:lpstr>Exercises on TSA</vt:lpstr>
      <vt:lpstr>Exercises on TSA</vt:lpstr>
      <vt:lpstr>Streaming Data Analytics  Preview of the  part of the exam about  Streaming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Emanuele Della Valle</dc:creator>
  <cp:lastModifiedBy>Emanuele Della Valle</cp:lastModifiedBy>
  <cp:revision>49</cp:revision>
  <dcterms:created xsi:type="dcterms:W3CDTF">2020-03-05T14:58:03Z</dcterms:created>
  <dcterms:modified xsi:type="dcterms:W3CDTF">2022-12-15T11:07:52Z</dcterms:modified>
</cp:coreProperties>
</file>