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1140" r:id="rId2"/>
    <p:sldId id="1144" r:id="rId3"/>
    <p:sldId id="1143" r:id="rId4"/>
    <p:sldId id="1145" r:id="rId5"/>
    <p:sldId id="1154" r:id="rId6"/>
    <p:sldId id="1148" r:id="rId7"/>
    <p:sldId id="1146" r:id="rId8"/>
    <p:sldId id="1151" r:id="rId9"/>
    <p:sldId id="1153"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73"/>
    <p:restoredTop sz="94597"/>
  </p:normalViewPr>
  <p:slideViewPr>
    <p:cSldViewPr snapToGrid="0" snapToObjects="1">
      <p:cViewPr varScale="1">
        <p:scale>
          <a:sx n="103" d="100"/>
          <a:sy n="103"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55981-B11C-FF41-9507-47548C7C8AB8}"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1989-9A18-B94A-8794-50FDA8B77593}" type="slidenum">
              <a:rPr lang="en-US" smtClean="0"/>
              <a:t>‹#›</a:t>
            </a:fld>
            <a:endParaRPr lang="en-US"/>
          </a:p>
        </p:txBody>
      </p:sp>
    </p:spTree>
    <p:extLst>
      <p:ext uri="{BB962C8B-B14F-4D97-AF65-F5344CB8AC3E}">
        <p14:creationId xmlns:p14="http://schemas.microsoft.com/office/powerpoint/2010/main" val="150944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3C8-970A-3E4C-A1B1-C4507662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5F34-AA6F-BC49-9F39-E6701656373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6E28-216B-ED4F-83B1-0EE6CE029C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C28EEB-5FEF-C54C-8481-5A579CDAD0DB}"/>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723B8B01-3D43-0C48-A1B9-B0BFA1E98344}"/>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0474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075-D61B-584B-A6FE-C2BD93F8C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6B779-AE05-0446-8462-E1238D966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38E2-1E49-124E-8DA9-D6A6CF3C5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5A2B87-AC53-EE4C-BAF7-9FA2B27697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A1681496-6336-2D48-AFC2-88A697DC9A73}"/>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81043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DD2B0-AED0-A141-BA5F-D30357FD5AC9}"/>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F7A41-39F5-4846-AA15-51A945399E1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85B6-AB81-9545-B979-3500DA21B2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629D71-CEB1-9A4F-AB8B-0BD758C40F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F3C7F94D-0910-864A-B5DB-00EC3BE60A56}"/>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1990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60228" y="4669935"/>
            <a:ext cx="5297139" cy="777687"/>
          </a:xfrm>
        </p:spPr>
        <p:txBody>
          <a:bodyPr vert="horz" lIns="0" tIns="0" rIns="0" bIns="0" rtlCol="0" anchor="t" anchorCtr="0">
            <a:noAutofit/>
          </a:bodyPr>
          <a:lstStyle>
            <a:lvl1pPr marL="228594" indent="-228594">
              <a:buNone/>
              <a:defRPr lang="en-US" sz="2400" cap="none" spc="0" baseline="0" dirty="0">
                <a:solidFill>
                  <a:schemeClr val="bg1"/>
                </a:solidFill>
                <a:latin typeface="Rubik" pitchFamily="2" charset="-79"/>
                <a:cs typeface="Rubik" pitchFamily="2" charset="-79"/>
              </a:defRPr>
            </a:lvl1pPr>
          </a:lstStyle>
          <a:p>
            <a:pPr marL="0" lvl="0" indent="0"/>
            <a:r>
              <a:rPr lang="en-US"/>
              <a:t>Click to edit Master subtitle style</a:t>
            </a:r>
            <a:endParaRPr lang="en-US" dirty="0"/>
          </a:p>
        </p:txBody>
      </p:sp>
      <p:sp>
        <p:nvSpPr>
          <p:cNvPr id="7" name="Title 6"/>
          <p:cNvSpPr>
            <a:spLocks noGrp="1"/>
          </p:cNvSpPr>
          <p:nvPr userDrawn="1">
            <p:ph type="title"/>
          </p:nvPr>
        </p:nvSpPr>
        <p:spPr>
          <a:xfrm>
            <a:off x="960228" y="2531006"/>
            <a:ext cx="5297139" cy="1795989"/>
          </a:xfrm>
        </p:spPr>
        <p:txBody>
          <a:bodyPr lIns="0" tIns="0" rIns="0" bIns="0" anchor="b" anchorCtr="0">
            <a:noAutofit/>
          </a:bodyPr>
          <a:lstStyle>
            <a:lvl1pPr algn="l">
              <a:defRPr sz="4000" b="0" i="0" u="none" spc="-140" baseline="0">
                <a:solidFill>
                  <a:schemeClr val="bg1"/>
                </a:solidFill>
                <a:effectLst/>
                <a:latin typeface="Rubik Medium" pitchFamily="2" charset="-79"/>
                <a:ea typeface="Helvetica Neue" charset="0"/>
                <a:cs typeface="Rubik Medium" pitchFamily="2" charset="-79"/>
              </a:defRPr>
            </a:lvl1pPr>
          </a:lstStyle>
          <a:p>
            <a:r>
              <a:rPr lang="en-US"/>
              <a:t>Click to edit Master title style</a:t>
            </a:r>
            <a:endParaRPr lang="en-US" dirty="0"/>
          </a:p>
        </p:txBody>
      </p:sp>
      <p:cxnSp>
        <p:nvCxnSpPr>
          <p:cNvPr id="6" name="Straight Connector 5"/>
          <p:cNvCxnSpPr>
            <a:cxnSpLocks/>
          </p:cNvCxnSpPr>
          <p:nvPr userDrawn="1"/>
        </p:nvCxnSpPr>
        <p:spPr>
          <a:xfrm>
            <a:off x="960228" y="4492309"/>
            <a:ext cx="5135773" cy="0"/>
          </a:xfrm>
          <a:prstGeom prst="line">
            <a:avLst/>
          </a:prstGeom>
          <a:ln w="3175">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9E2C733-9823-EE4B-BE88-4CC345FFE9AA}"/>
              </a:ext>
            </a:extLst>
          </p:cNvPr>
          <p:cNvPicPr>
            <a:picLocks noChangeAspect="1"/>
          </p:cNvPicPr>
          <p:nvPr userDrawn="1"/>
        </p:nvPicPr>
        <p:blipFill>
          <a:blip r:embed="rId2"/>
          <a:stretch>
            <a:fillRect/>
          </a:stretch>
        </p:blipFill>
        <p:spPr>
          <a:xfrm>
            <a:off x="7566581" y="2532428"/>
            <a:ext cx="3939451" cy="2915193"/>
          </a:xfrm>
          <a:prstGeom prst="rect">
            <a:avLst/>
          </a:prstGeom>
        </p:spPr>
      </p:pic>
    </p:spTree>
    <p:extLst>
      <p:ext uri="{BB962C8B-B14F-4D97-AF65-F5344CB8AC3E}">
        <p14:creationId xmlns:p14="http://schemas.microsoft.com/office/powerpoint/2010/main" val="6296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8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pic>
        <p:nvPicPr>
          <p:cNvPr id="7" name="Picture 6">
            <a:extLst>
              <a:ext uri="{FF2B5EF4-FFF2-40B4-BE49-F238E27FC236}">
                <a16:creationId xmlns:a16="http://schemas.microsoft.com/office/drawing/2014/main" id="{4C8D5AE5-618D-CE45-B711-0EB7FC09ED8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1842856"/>
          </a:xfrm>
          <a:prstGeom prst="rect">
            <a:avLst/>
          </a:prstGeom>
        </p:spPr>
      </p:pic>
      <p:pic>
        <p:nvPicPr>
          <p:cNvPr id="5" name="Picture 4">
            <a:extLst>
              <a:ext uri="{FF2B5EF4-FFF2-40B4-BE49-F238E27FC236}">
                <a16:creationId xmlns:a16="http://schemas.microsoft.com/office/drawing/2014/main" id="{D4C1B85F-8B95-BF4E-AF46-470CFA19AAF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09166" y="475013"/>
            <a:ext cx="2867943" cy="549007"/>
          </a:xfrm>
          <a:prstGeom prst="rect">
            <a:avLst/>
          </a:prstGeom>
        </p:spPr>
      </p:pic>
      <p:sp>
        <p:nvSpPr>
          <p:cNvPr id="8" name="Freeform 7">
            <a:extLst>
              <a:ext uri="{FF2B5EF4-FFF2-40B4-BE49-F238E27FC236}">
                <a16:creationId xmlns:a16="http://schemas.microsoft.com/office/drawing/2014/main" id="{4603DCB6-309A-DC4A-918C-4CD42B875C17}"/>
              </a:ext>
            </a:extLst>
          </p:cNvPr>
          <p:cNvSpPr/>
          <p:nvPr userDrawn="1"/>
        </p:nvSpPr>
        <p:spPr>
          <a:xfrm>
            <a:off x="0" y="921429"/>
            <a:ext cx="12192000" cy="2781628"/>
          </a:xfrm>
          <a:custGeom>
            <a:avLst/>
            <a:gdLst>
              <a:gd name="connsiteX0" fmla="*/ 12192000 w 12192000"/>
              <a:gd name="connsiteY0" fmla="*/ 0 h 2781628"/>
              <a:gd name="connsiteX1" fmla="*/ 12192000 w 12192000"/>
              <a:gd name="connsiteY1" fmla="*/ 2781628 h 2781628"/>
              <a:gd name="connsiteX2" fmla="*/ 0 w 12192000"/>
              <a:gd name="connsiteY2" fmla="*/ 2781628 h 2781628"/>
              <a:gd name="connsiteX3" fmla="*/ 0 w 12192000"/>
              <a:gd name="connsiteY3" fmla="*/ 673344 h 2781628"/>
              <a:gd name="connsiteX4" fmla="*/ 12192000 w 12192000"/>
              <a:gd name="connsiteY4" fmla="*/ 0 h 278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81628">
                <a:moveTo>
                  <a:pt x="12192000" y="0"/>
                </a:moveTo>
                <a:lnTo>
                  <a:pt x="12192000" y="2781628"/>
                </a:lnTo>
                <a:lnTo>
                  <a:pt x="0" y="2781628"/>
                </a:lnTo>
                <a:lnTo>
                  <a:pt x="0" y="673344"/>
                </a:lnTo>
                <a:lnTo>
                  <a:pt x="121920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sp>
        <p:nvSpPr>
          <p:cNvPr id="9" name="Title 8">
            <a:extLst>
              <a:ext uri="{FF2B5EF4-FFF2-40B4-BE49-F238E27FC236}">
                <a16:creationId xmlns:a16="http://schemas.microsoft.com/office/drawing/2014/main" id="{F2AA87E9-A80B-8E4A-93A6-FCDFBE8E4E69}"/>
              </a:ext>
            </a:extLst>
          </p:cNvPr>
          <p:cNvSpPr>
            <a:spLocks noGrp="1"/>
          </p:cNvSpPr>
          <p:nvPr>
            <p:ph type="title" hasCustomPrompt="1"/>
          </p:nvPr>
        </p:nvSpPr>
        <p:spPr>
          <a:xfrm>
            <a:off x="4486275" y="1802379"/>
            <a:ext cx="6929439" cy="503079"/>
          </a:xfrm>
        </p:spPr>
        <p:txBody>
          <a:bodyPr tIns="0" bIns="0" anchor="b">
            <a:noAutofit/>
          </a:bodyPr>
          <a:lstStyle>
            <a:lvl1pPr>
              <a:defRPr sz="2800" b="1" i="0">
                <a:latin typeface="Rubik" pitchFamily="2" charset="-79"/>
                <a:cs typeface="Rubik" pitchFamily="2" charset="-79"/>
              </a:defRPr>
            </a:lvl1pPr>
          </a:lstStyle>
          <a:p>
            <a:r>
              <a:rPr lang="en-US" dirty="0"/>
              <a:t>Name</a:t>
            </a:r>
          </a:p>
        </p:txBody>
      </p:sp>
      <p:sp>
        <p:nvSpPr>
          <p:cNvPr id="13" name="Content Placeholder 12">
            <a:extLst>
              <a:ext uri="{FF2B5EF4-FFF2-40B4-BE49-F238E27FC236}">
                <a16:creationId xmlns:a16="http://schemas.microsoft.com/office/drawing/2014/main" id="{99464133-5182-1D40-8F6D-5BD4C2E599C2}"/>
              </a:ext>
            </a:extLst>
          </p:cNvPr>
          <p:cNvSpPr>
            <a:spLocks noGrp="1"/>
          </p:cNvSpPr>
          <p:nvPr>
            <p:ph sz="quarter" idx="10" hasCustomPrompt="1"/>
          </p:nvPr>
        </p:nvSpPr>
        <p:spPr>
          <a:xfrm>
            <a:off x="4486275" y="2323011"/>
            <a:ext cx="6929439" cy="347781"/>
          </a:xfrm>
        </p:spPr>
        <p:txBody>
          <a:bodyPr tIns="0" bIns="0" anchor="t">
            <a:noAutofit/>
          </a:bodyPr>
          <a:lstStyle>
            <a:lvl1pPr marL="0" indent="0">
              <a:buNone/>
              <a:defRPr sz="2000" b="0" i="0">
                <a:latin typeface="Rubik" pitchFamily="2" charset="-79"/>
                <a:cs typeface="Rubik" pitchFamily="2" charset="-79"/>
              </a:defRPr>
            </a:lvl1pPr>
          </a:lstStyle>
          <a:p>
            <a:pPr lvl="0"/>
            <a:r>
              <a:rPr lang="en-US" dirty="0"/>
              <a:t>Title</a:t>
            </a:r>
          </a:p>
        </p:txBody>
      </p:sp>
      <p:sp>
        <p:nvSpPr>
          <p:cNvPr id="14" name="Content Placeholder 12">
            <a:extLst>
              <a:ext uri="{FF2B5EF4-FFF2-40B4-BE49-F238E27FC236}">
                <a16:creationId xmlns:a16="http://schemas.microsoft.com/office/drawing/2014/main" id="{08D28DA5-CF45-554A-A315-F8A10027603D}"/>
              </a:ext>
            </a:extLst>
          </p:cNvPr>
          <p:cNvSpPr>
            <a:spLocks noGrp="1"/>
          </p:cNvSpPr>
          <p:nvPr>
            <p:ph sz="quarter" idx="11" hasCustomPrompt="1"/>
          </p:nvPr>
        </p:nvSpPr>
        <p:spPr>
          <a:xfrm>
            <a:off x="4486275" y="4777793"/>
            <a:ext cx="6929439" cy="1481431"/>
          </a:xfrm>
        </p:spPr>
        <p:txBody>
          <a:bodyPr anchor="t">
            <a:noAutofit/>
          </a:bodyPr>
          <a:lstStyle>
            <a:lvl1pPr marL="0" indent="0">
              <a:buNone/>
              <a:defRPr sz="1400" b="0" i="0">
                <a:latin typeface="Rubik" pitchFamily="2" charset="-79"/>
                <a:cs typeface="Rubik" pitchFamily="2" charset="-79"/>
              </a:defRPr>
            </a:lvl1pPr>
          </a:lstStyle>
          <a:p>
            <a:pPr lvl="0"/>
            <a:r>
              <a:rPr lang="en-US" dirty="0"/>
              <a:t>Detail</a:t>
            </a:r>
          </a:p>
        </p:txBody>
      </p:sp>
      <p:sp>
        <p:nvSpPr>
          <p:cNvPr id="15" name="Content Placeholder 12">
            <a:extLst>
              <a:ext uri="{FF2B5EF4-FFF2-40B4-BE49-F238E27FC236}">
                <a16:creationId xmlns:a16="http://schemas.microsoft.com/office/drawing/2014/main" id="{6D822A38-AB3C-C048-AA7B-ED6EF7A825BF}"/>
              </a:ext>
            </a:extLst>
          </p:cNvPr>
          <p:cNvSpPr>
            <a:spLocks noGrp="1"/>
          </p:cNvSpPr>
          <p:nvPr>
            <p:ph sz="quarter" idx="12" hasCustomPrompt="1"/>
          </p:nvPr>
        </p:nvSpPr>
        <p:spPr>
          <a:xfrm>
            <a:off x="4486275" y="4301833"/>
            <a:ext cx="6929439" cy="423691"/>
          </a:xfrm>
        </p:spPr>
        <p:txBody>
          <a:bodyPr anchor="t">
            <a:noAutofit/>
          </a:bodyPr>
          <a:lstStyle>
            <a:lvl1pPr marL="0" indent="0">
              <a:buNone/>
              <a:defRPr sz="2000" b="0" i="0">
                <a:latin typeface="Rubik Medium" pitchFamily="2" charset="-79"/>
                <a:cs typeface="Rubik Medium" pitchFamily="2" charset="-79"/>
              </a:defRPr>
            </a:lvl1pPr>
          </a:lstStyle>
          <a:p>
            <a:pPr lvl="0"/>
            <a:r>
              <a:rPr lang="en-US" dirty="0"/>
              <a:t>Talk Title</a:t>
            </a:r>
          </a:p>
        </p:txBody>
      </p:sp>
      <p:sp>
        <p:nvSpPr>
          <p:cNvPr id="20" name="Picture Placeholder 19">
            <a:extLst>
              <a:ext uri="{FF2B5EF4-FFF2-40B4-BE49-F238E27FC236}">
                <a16:creationId xmlns:a16="http://schemas.microsoft.com/office/drawing/2014/main" id="{0BBD229F-A5BF-904C-A352-D6F4A82BD062}"/>
              </a:ext>
            </a:extLst>
          </p:cNvPr>
          <p:cNvSpPr>
            <a:spLocks noGrp="1"/>
          </p:cNvSpPr>
          <p:nvPr>
            <p:ph type="pic" sz="quarter" idx="13"/>
          </p:nvPr>
        </p:nvSpPr>
        <p:spPr>
          <a:xfrm>
            <a:off x="557213" y="1862139"/>
            <a:ext cx="3371851" cy="4383087"/>
          </a:xfrm>
        </p:spPr>
        <p:txBody>
          <a:bodyPr/>
          <a:lstStyle/>
          <a:p>
            <a:r>
              <a:rPr lang="en-US"/>
              <a:t>Click icon to add picture</a:t>
            </a:r>
          </a:p>
        </p:txBody>
      </p:sp>
      <p:sp>
        <p:nvSpPr>
          <p:cNvPr id="21" name="Content Placeholder 12">
            <a:extLst>
              <a:ext uri="{FF2B5EF4-FFF2-40B4-BE49-F238E27FC236}">
                <a16:creationId xmlns:a16="http://schemas.microsoft.com/office/drawing/2014/main" id="{9EA52E4C-8AD2-9A4E-AB5A-9199FE1F07CF}"/>
              </a:ext>
            </a:extLst>
          </p:cNvPr>
          <p:cNvSpPr>
            <a:spLocks noGrp="1"/>
          </p:cNvSpPr>
          <p:nvPr>
            <p:ph sz="quarter" idx="14" hasCustomPrompt="1"/>
          </p:nvPr>
        </p:nvSpPr>
        <p:spPr>
          <a:xfrm>
            <a:off x="4486275" y="2723061"/>
            <a:ext cx="6929439" cy="1359665"/>
          </a:xfrm>
        </p:spPr>
        <p:txBody>
          <a:bodyPr vert="horz" lIns="91440" tIns="45720" rIns="91440" bIns="45720" rtlCol="0" anchor="t">
            <a:noAutofit/>
          </a:bodyPr>
          <a:lstStyle>
            <a:lvl1pPr marL="0" indent="0">
              <a:buNone/>
              <a:defRPr lang="en-US" sz="1400" dirty="0"/>
            </a:lvl1pPr>
          </a:lstStyle>
          <a:p>
            <a:pPr marL="346066" lvl="0" indent="-346066"/>
            <a:r>
              <a:rPr lang="en-US" dirty="0"/>
              <a:t>About</a:t>
            </a:r>
          </a:p>
        </p:txBody>
      </p:sp>
    </p:spTree>
    <p:extLst>
      <p:ext uri="{BB962C8B-B14F-4D97-AF65-F5344CB8AC3E}">
        <p14:creationId xmlns:p14="http://schemas.microsoft.com/office/powerpoint/2010/main" val="2803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userDrawn="1">
            <p:ph type="title"/>
          </p:nvPr>
        </p:nvSpPr>
        <p:spPr>
          <a:xfrm>
            <a:off x="623767" y="272718"/>
            <a:ext cx="10944523" cy="1320415"/>
          </a:xfrm>
          <a:prstGeom prst="rect">
            <a:avLst/>
          </a:prstGeom>
        </p:spPr>
        <p:txBody>
          <a:bodyPr vert="horz" lIns="91440" tIns="45720" rIns="91440" bIns="45720" rtlCol="0" anchor="ctr">
            <a:normAutofit/>
          </a:bodyPr>
          <a:lstStyle>
            <a:lvl1pPr algn="l">
              <a:defRPr sz="4000" b="0">
                <a:solidFill>
                  <a:schemeClr val="tx1"/>
                </a:solidFill>
                <a:latin typeface="Rubik" pitchFamily="2" charset="-79"/>
                <a:cs typeface="Rubik" pitchFamily="2" charset="-79"/>
              </a:defRPr>
            </a:lvl1pPr>
          </a:lstStyle>
          <a:p>
            <a:r>
              <a:rPr lang="en-US"/>
              <a:t>Click to edit Master title style</a:t>
            </a:r>
            <a:endParaRPr lang="en-US" dirty="0"/>
          </a:p>
        </p:txBody>
      </p:sp>
      <p:sp>
        <p:nvSpPr>
          <p:cNvPr id="3" name="Content Placeholder 2"/>
          <p:cNvSpPr>
            <a:spLocks noGrp="1"/>
          </p:cNvSpPr>
          <p:nvPr userDrawn="1">
            <p:ph sz="quarter" idx="10"/>
          </p:nvPr>
        </p:nvSpPr>
        <p:spPr>
          <a:xfrm>
            <a:off x="623768" y="1659119"/>
            <a:ext cx="10944464" cy="4521548"/>
          </a:xfrm>
        </p:spPr>
        <p:txBody>
          <a:bodyPr/>
          <a:lstStyle>
            <a:lvl1pPr marL="0" indent="0">
              <a:buFontTx/>
              <a:buNone/>
              <a:defRPr>
                <a:solidFill>
                  <a:schemeClr val="tx1"/>
                </a:solidFill>
                <a:latin typeface="Rubik" pitchFamily="2" charset="-79"/>
                <a:cs typeface="Rubik" pitchFamily="2" charset="-79"/>
              </a:defRPr>
            </a:lvl1pPr>
            <a:lvl2pPr>
              <a:defRPr>
                <a:solidFill>
                  <a:schemeClr val="tx1"/>
                </a:solidFill>
                <a:latin typeface="Rubik" pitchFamily="2" charset="-79"/>
                <a:cs typeface="Rubik" pitchFamily="2" charset="-79"/>
              </a:defRPr>
            </a:lvl2pPr>
            <a:lvl3pPr>
              <a:defRPr>
                <a:solidFill>
                  <a:schemeClr val="tx1"/>
                </a:solidFill>
                <a:latin typeface="Rubik" pitchFamily="2" charset="-79"/>
                <a:cs typeface="Rubik" pitchFamily="2" charset="-79"/>
              </a:defRPr>
            </a:lvl3pPr>
            <a:lvl4pPr>
              <a:defRPr>
                <a:solidFill>
                  <a:schemeClr val="tx1"/>
                </a:solidFill>
                <a:latin typeface="Rubik" pitchFamily="2" charset="-79"/>
                <a:cs typeface="Rubik" pitchFamily="2" charset="-79"/>
              </a:defRPr>
            </a:lvl4pPr>
            <a:lvl5pPr>
              <a:defRPr>
                <a:solidFill>
                  <a:schemeClr val="tx1"/>
                </a:solidFill>
                <a:latin typeface="Rubik" pitchFamily="2" charset="-79"/>
                <a:cs typeface="Rubik" pitchFamily="2"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0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78EC3-6184-8A40-8B90-7BE8858D354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1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EF60-8802-1246-8ADA-A6D2560A4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B4F0E-3ABA-5047-B24D-A985AB38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3183E-3514-9647-9BB5-0ABE01A4673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50E601-74FA-3B44-979B-BFD0ED0B78E9}"/>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60E4ADD7-8207-564B-AF51-A2C12743E0F7}"/>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7294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48B-04FE-BE41-AA11-6830F40677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ACFDC-BA4E-9748-B692-77422B1065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B471C-8E6D-8B4F-BE94-8B5971CB77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8472C9-75E9-E64E-8173-4718E143DEA7}"/>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CB6A7C57-8C65-AF4D-9FE1-1D2781A3799A}"/>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430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C98-6B88-D048-ACB5-ACCACC7BA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982B0-CBB0-2A4B-8100-0E7106BB5EA5}"/>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6AF1E-91DF-3549-A2F5-CB366AC498E0}"/>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A089-A0E2-304C-93F9-216ED26209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8139540-D509-F24A-9AF4-AD90FB69D78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BF9AF8B7-4DDF-1D4C-AE5B-63C2CA42C0F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1400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83EF-0A40-2442-81EC-03D9B5C81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E59BA-8AD4-424A-B8AA-B269B77F97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120F9-0021-D84F-9D13-2A6C7118C4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C0ADD-CA22-DE44-A6A8-CF85114A124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143D-E27A-7A4D-A298-1354B319AE0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182A-A24B-6048-8891-C3F728F26C1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F8EE0A0-0FD6-F641-A434-3B87CBE664EA}"/>
              </a:ext>
            </a:extLst>
          </p:cNvPr>
          <p:cNvSpPr>
            <a:spLocks noGrp="1"/>
          </p:cNvSpPr>
          <p:nvPr>
            <p:ph type="ftr" sz="quarter" idx="11"/>
          </p:nvPr>
        </p:nvSpPr>
        <p:spPr/>
        <p:txBody>
          <a:bodyPr/>
          <a:lstStyle/>
          <a:p>
            <a:r>
              <a:rPr lang="en-US"/>
              <a:t>Emanuele Della Valle - http://emanueledellavalle.org</a:t>
            </a:r>
          </a:p>
        </p:txBody>
      </p:sp>
      <p:sp>
        <p:nvSpPr>
          <p:cNvPr id="9" name="Slide Number Placeholder 8">
            <a:extLst>
              <a:ext uri="{FF2B5EF4-FFF2-40B4-BE49-F238E27FC236}">
                <a16:creationId xmlns:a16="http://schemas.microsoft.com/office/drawing/2014/main" id="{FF5ED854-E38E-9A4F-B4B6-A14EC2FFBD28}"/>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5059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297E-F9FA-AC45-85DF-E921F1DE1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42F28-933D-BA42-96E7-7363AFEF00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008ECED-E42D-6D43-9E4C-11B3CC7823C4}"/>
              </a:ext>
            </a:extLst>
          </p:cNvPr>
          <p:cNvSpPr>
            <a:spLocks noGrp="1"/>
          </p:cNvSpPr>
          <p:nvPr>
            <p:ph type="ftr" sz="quarter" idx="11"/>
          </p:nvPr>
        </p:nvSpPr>
        <p:spPr/>
        <p:txBody>
          <a:bodyPr/>
          <a:lstStyle/>
          <a:p>
            <a:r>
              <a:rPr lang="en-US"/>
              <a:t>Emanuele Della Valle - http://emanueledellavalle.org</a:t>
            </a:r>
          </a:p>
        </p:txBody>
      </p:sp>
      <p:sp>
        <p:nvSpPr>
          <p:cNvPr id="5" name="Slide Number Placeholder 4">
            <a:extLst>
              <a:ext uri="{FF2B5EF4-FFF2-40B4-BE49-F238E27FC236}">
                <a16:creationId xmlns:a16="http://schemas.microsoft.com/office/drawing/2014/main" id="{2C5265E7-3A62-A84C-A29C-73B1D186B19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40070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AD095-0DBE-D54B-AFAF-EDD55FB68C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EE3923-3DF6-3241-92B9-99FC8F5472FF}"/>
              </a:ext>
            </a:extLst>
          </p:cNvPr>
          <p:cNvSpPr>
            <a:spLocks noGrp="1"/>
          </p:cNvSpPr>
          <p:nvPr>
            <p:ph type="ftr" sz="quarter" idx="11"/>
          </p:nvPr>
        </p:nvSpPr>
        <p:spPr/>
        <p:txBody>
          <a:bodyPr/>
          <a:lstStyle/>
          <a:p>
            <a:r>
              <a:rPr lang="en-US"/>
              <a:t>Emanuele Della Valle - http://emanueledellavalle.org</a:t>
            </a:r>
          </a:p>
        </p:txBody>
      </p:sp>
      <p:sp>
        <p:nvSpPr>
          <p:cNvPr id="4" name="Slide Number Placeholder 3">
            <a:extLst>
              <a:ext uri="{FF2B5EF4-FFF2-40B4-BE49-F238E27FC236}">
                <a16:creationId xmlns:a16="http://schemas.microsoft.com/office/drawing/2014/main" id="{3525256A-D79F-014D-9B37-4B086EF12B9D}"/>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7564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BCD-D8E7-9E4B-BEF5-84C89519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C3B16-4252-6440-9A9D-473A4D17FF5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50B8-A6AD-C343-ACA5-E5103EC1E05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55D57-F395-1E43-A56A-68D61C0AD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F79239-8906-554D-9590-BEE7BD6ECA4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EB52B706-BD8F-3743-9F80-8CF90DDD32DF}"/>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80976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FDDF-756B-904C-B24B-14A39335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45DD9-6FF3-F241-B92E-B4BCE2B6D3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430C3D3-FA57-5241-A50D-B7E2750EE90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7995B-A68C-B54A-A225-9F1A07326E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148234-0B5B-CE4F-B963-60458F8CAD09}"/>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D42DC07B-CCBC-4342-B8CD-20C2A7B67FC0}"/>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58194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1E85C-AEBC-3F44-BD80-9AEBFB716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23535-0A43-974D-A5F5-3D78D2F677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46A-5A7A-7D46-BE80-300181F9D84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E88818-2D45-6D4C-B5A0-ED7B937EFB2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Emanuele Della Valle - http://emanueledellavalle.org</a:t>
            </a:r>
          </a:p>
        </p:txBody>
      </p:sp>
      <p:sp>
        <p:nvSpPr>
          <p:cNvPr id="6" name="Slide Number Placeholder 5">
            <a:extLst>
              <a:ext uri="{FF2B5EF4-FFF2-40B4-BE49-F238E27FC236}">
                <a16:creationId xmlns:a16="http://schemas.microsoft.com/office/drawing/2014/main" id="{D275C42C-01FE-F94B-92DA-06D75B38BD4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394A2-5689-C845-95DB-27F089FB77B0}" type="slidenum">
              <a:rPr lang="en-US" smtClean="0"/>
              <a:t>‹#›</a:t>
            </a:fld>
            <a:endParaRPr lang="en-US"/>
          </a:p>
        </p:txBody>
      </p:sp>
    </p:spTree>
    <p:extLst>
      <p:ext uri="{BB962C8B-B14F-4D97-AF65-F5344CB8AC3E}">
        <p14:creationId xmlns:p14="http://schemas.microsoft.com/office/powerpoint/2010/main" val="183253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manueledellavalle/streaming-data-analytics/tree/main/codes/epl_tomatopi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7121091"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Preview of the </a:t>
            </a:r>
            <a:br>
              <a:rPr lang="en" sz="4267" b="1" dirty="0">
                <a:solidFill>
                  <a:schemeClr val="tx1"/>
                </a:solidFill>
              </a:rPr>
            </a:br>
            <a:r>
              <a:rPr lang="en" sz="4267" b="1" dirty="0">
                <a:solidFill>
                  <a:schemeClr val="tx1"/>
                </a:solidFill>
              </a:rPr>
              <a:t>part of the exam about </a:t>
            </a:r>
            <a:br>
              <a:rPr lang="en" sz="4267" b="1" dirty="0">
                <a:solidFill>
                  <a:schemeClr val="tx1"/>
                </a:solidFill>
              </a:rPr>
            </a:br>
            <a:r>
              <a:rPr lang="en" sz="4267" b="1" dirty="0">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566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lstStyle/>
          <a:p>
            <a:r>
              <a:rPr lang="it-IT" dirty="0" err="1"/>
              <a:t>Exam</a:t>
            </a:r>
            <a:r>
              <a:rPr lang="it-IT" dirty="0"/>
              <a:t> </a:t>
            </a:r>
            <a:r>
              <a:rPr lang="it-IT" dirty="0" err="1"/>
              <a:t>content</a:t>
            </a:r>
            <a:r>
              <a:rPr lang="it-IT" dirty="0"/>
              <a:t> </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b="1" dirty="0"/>
              <a:t>Questions</a:t>
            </a:r>
            <a:r>
              <a:rPr lang="en-GB" dirty="0"/>
              <a:t> on all lectures about Streaming Data Engineering </a:t>
            </a:r>
            <a:r>
              <a:rPr lang="en-GB" b="1" dirty="0"/>
              <a:t>to test </a:t>
            </a:r>
          </a:p>
          <a:p>
            <a:pPr lvl="1"/>
            <a:r>
              <a:rPr lang="en-GB" b="1" dirty="0"/>
              <a:t>The breadth</a:t>
            </a:r>
            <a:r>
              <a:rPr lang="en-GB" dirty="0"/>
              <a:t>  of your knowledge</a:t>
            </a:r>
          </a:p>
          <a:p>
            <a:pPr lvl="1"/>
            <a:r>
              <a:rPr lang="en-GB" b="1" dirty="0"/>
              <a:t>The depth</a:t>
            </a:r>
            <a:r>
              <a:rPr lang="en-GB" dirty="0"/>
              <a:t> of your knowledge</a:t>
            </a:r>
          </a:p>
          <a:p>
            <a:pPr marL="457189" lvl="1" indent="0" algn="r">
              <a:buNone/>
            </a:pPr>
            <a:r>
              <a:rPr lang="en-GB" dirty="0"/>
              <a:t>(8 points)</a:t>
            </a:r>
          </a:p>
          <a:p>
            <a:r>
              <a:rPr lang="en-GB" b="1" dirty="0"/>
              <a:t>Exercises</a:t>
            </a:r>
          </a:p>
          <a:p>
            <a:pPr lvl="1"/>
            <a:r>
              <a:rPr lang="en-GB" dirty="0"/>
              <a:t>Given a sequence of events and an </a:t>
            </a:r>
            <a:r>
              <a:rPr lang="en-GB" b="1" dirty="0"/>
              <a:t>EPL pattern </a:t>
            </a:r>
            <a:r>
              <a:rPr lang="en-GB" dirty="0"/>
              <a:t>using the followed-by operator (</a:t>
            </a:r>
            <a:r>
              <a:rPr lang="en-GB" b="1" dirty="0"/>
              <a:t>-&gt;</a:t>
            </a:r>
            <a:r>
              <a:rPr lang="en-GB" dirty="0"/>
              <a:t>) and pattern </a:t>
            </a:r>
            <a:r>
              <a:rPr lang="en-GB" b="1" dirty="0"/>
              <a:t>guards</a:t>
            </a:r>
            <a:r>
              <a:rPr lang="en-GB" dirty="0"/>
              <a:t>, tell </a:t>
            </a:r>
            <a:r>
              <a:rPr lang="en-GB" b="1" dirty="0"/>
              <a:t>which</a:t>
            </a:r>
            <a:r>
              <a:rPr lang="en-GB" dirty="0"/>
              <a:t> events the pattern matches, which it does not, and </a:t>
            </a:r>
            <a:r>
              <a:rPr lang="en-GB" b="1" dirty="0"/>
              <a:t>why</a:t>
            </a:r>
          </a:p>
          <a:p>
            <a:pPr lvl="1"/>
            <a:r>
              <a:rPr lang="en-GB" dirty="0"/>
              <a:t>Given a realistic </a:t>
            </a:r>
            <a:r>
              <a:rPr lang="en-GB" b="1" dirty="0"/>
              <a:t>Streaming Data Engineering problem</a:t>
            </a:r>
            <a:r>
              <a:rPr lang="en-GB" dirty="0"/>
              <a:t>, </a:t>
            </a:r>
            <a:r>
              <a:rPr lang="en-GB" b="1" dirty="0"/>
              <a:t>define</a:t>
            </a:r>
            <a:r>
              <a:rPr lang="en-GB" dirty="0"/>
              <a:t> the </a:t>
            </a:r>
            <a:r>
              <a:rPr lang="en-GB" b="1" dirty="0"/>
              <a:t>schema</a:t>
            </a:r>
            <a:r>
              <a:rPr lang="en-GB" dirty="0"/>
              <a:t> of the streams, </a:t>
            </a:r>
            <a:r>
              <a:rPr lang="en-GB" b="1" dirty="0"/>
              <a:t>provide</a:t>
            </a:r>
            <a:r>
              <a:rPr lang="en-GB" dirty="0"/>
              <a:t> a minimal example of the </a:t>
            </a:r>
            <a:r>
              <a:rPr lang="en-GB" b="1" dirty="0"/>
              <a:t>events</a:t>
            </a:r>
            <a:r>
              <a:rPr lang="en-GB" dirty="0"/>
              <a:t> in those streams, </a:t>
            </a:r>
            <a:r>
              <a:rPr lang="en-GB" b="1" dirty="0"/>
              <a:t>propose</a:t>
            </a:r>
            <a:r>
              <a:rPr lang="en-GB" dirty="0"/>
              <a:t> </a:t>
            </a:r>
            <a:r>
              <a:rPr lang="en-GB" b="1" dirty="0"/>
              <a:t>continuous queries </a:t>
            </a:r>
            <a:r>
              <a:rPr lang="en-GB" dirty="0"/>
              <a:t>and</a:t>
            </a:r>
            <a:r>
              <a:rPr lang="en-GB" b="1" dirty="0"/>
              <a:t> show </a:t>
            </a:r>
            <a:r>
              <a:rPr lang="en-GB" dirty="0"/>
              <a:t>the</a:t>
            </a:r>
            <a:r>
              <a:rPr lang="en-GB" b="1" dirty="0"/>
              <a:t> results </a:t>
            </a:r>
            <a:r>
              <a:rPr lang="en-GB" dirty="0"/>
              <a:t>you expect from them</a:t>
            </a:r>
            <a:r>
              <a:rPr lang="en-GB" b="1" dirty="0"/>
              <a:t>. </a:t>
            </a:r>
            <a:r>
              <a:rPr lang="en-GB" dirty="0"/>
              <a:t>Formulate the solution </a:t>
            </a:r>
            <a:r>
              <a:rPr lang="en-GB" b="1" dirty="0"/>
              <a:t>in EPL </a:t>
            </a:r>
            <a:r>
              <a:rPr lang="en-GB" dirty="0"/>
              <a:t>and </a:t>
            </a:r>
            <a:r>
              <a:rPr lang="en-GB" b="1" dirty="0"/>
              <a:t>in a language of your choice between </a:t>
            </a:r>
            <a:r>
              <a:rPr lang="en-GB" dirty="0"/>
              <a:t>KSQL and Spark Structured Streaming. </a:t>
            </a:r>
            <a:r>
              <a:rPr lang="en-GB" b="1" dirty="0"/>
              <a:t>Explain</a:t>
            </a:r>
            <a:r>
              <a:rPr lang="en-GB" dirty="0"/>
              <a:t> your code in detail.</a:t>
            </a:r>
          </a:p>
          <a:p>
            <a:pPr marL="457189" lvl="1" indent="0" algn="r">
              <a:buNone/>
            </a:pPr>
            <a:r>
              <a:rPr lang="en-GB" dirty="0"/>
              <a:t>(7 points)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2</a:t>
            </a:fld>
            <a:endParaRPr lang="en-US"/>
          </a:p>
        </p:txBody>
      </p:sp>
    </p:spTree>
    <p:extLst>
      <p:ext uri="{BB962C8B-B14F-4D97-AF65-F5344CB8AC3E}">
        <p14:creationId xmlns:p14="http://schemas.microsoft.com/office/powerpoint/2010/main" val="3419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77500" lnSpcReduction="20000"/>
          </a:bodyPr>
          <a:lstStyle/>
          <a:p>
            <a:r>
              <a:rPr lang="en-GB" dirty="0"/>
              <a:t>Which are the three approaches to tame velocity? List them all before comparing and contrasting two of them</a:t>
            </a:r>
          </a:p>
          <a:p>
            <a:r>
              <a:rPr lang="en-GB" dirty="0"/>
              <a:t>Which are the three time-models we introduced? List them all before comparing and contrasting two of them</a:t>
            </a:r>
          </a:p>
          <a:p>
            <a:r>
              <a:rPr lang="en-GB" dirty="0"/>
              <a:t>Which are the types of windows? List them all and describe the </a:t>
            </a:r>
            <a:r>
              <a:rPr lang="en-GB" dirty="0" err="1"/>
              <a:t>behavior</a:t>
            </a:r>
            <a:r>
              <a:rPr lang="en-GB" dirty="0"/>
              <a:t> of at least two of them</a:t>
            </a:r>
          </a:p>
          <a:p>
            <a:r>
              <a:rPr lang="en-GB" dirty="0"/>
              <a:t>Which are the types of operations in spark? Illustrate them with a run-time example.</a:t>
            </a:r>
          </a:p>
          <a:p>
            <a:r>
              <a:rPr lang="en-GB" dirty="0"/>
              <a:t>Illustrate the programming model of spark structured streaming at the logical and physical level</a:t>
            </a:r>
          </a:p>
          <a:p>
            <a:r>
              <a:rPr lang="en-GB" dirty="0"/>
              <a:t>Describe Kafka at a conceptual, logical, system, and physical level</a:t>
            </a:r>
          </a:p>
          <a:p>
            <a:r>
              <a:rPr lang="en-GB" dirty="0"/>
              <a:t>How does </a:t>
            </a:r>
            <a:r>
              <a:rPr lang="en-GB" dirty="0" err="1"/>
              <a:t>ksqlDB</a:t>
            </a:r>
            <a:r>
              <a:rPr lang="en-GB" dirty="0"/>
              <a:t> work?</a:t>
            </a:r>
          </a:p>
          <a:p>
            <a:r>
              <a:rPr lang="en-GB" dirty="0"/>
              <a:t>Which types of joins are supported between two streams? Why? </a:t>
            </a:r>
          </a:p>
          <a:p>
            <a:r>
              <a:rPr lang="en-GB" dirty="0"/>
              <a:t>How does Spark Structured Stream treat late arrivals?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3</a:t>
            </a:fld>
            <a:endParaRPr lang="en-US"/>
          </a:p>
        </p:txBody>
      </p:sp>
    </p:spTree>
    <p:extLst>
      <p:ext uri="{BB962C8B-B14F-4D97-AF65-F5344CB8AC3E}">
        <p14:creationId xmlns:p14="http://schemas.microsoft.com/office/powerpoint/2010/main" val="42678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What’s the difference between the stream-only and the absolute time models? Explain it, proposing examples of queries that can be answered in both models and queries that can be answered only with the absolute time model.</a:t>
            </a:r>
          </a:p>
          <a:p>
            <a:r>
              <a:rPr lang="en-GB" dirty="0"/>
              <a:t>What’s the difference between the absolute and the interval-based time models? Explain it, proposing examples of queries that can be answered in both models and queries that can be answered only with the interval-based time model.</a:t>
            </a:r>
          </a:p>
          <a:p>
            <a:r>
              <a:rPr lang="en-GB" dirty="0"/>
              <a:t>What are streams and events? How do they relate to each other? Give an example.</a:t>
            </a:r>
          </a:p>
          <a:p>
            <a:r>
              <a:rPr lang="en-GB" dirty="0"/>
              <a:t>What is a sliding logical window? Give an example at the conceptual level and show that you know both the EPL syntax and that of another language of your choice. </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4</a:t>
            </a:fld>
            <a:endParaRPr lang="en-US"/>
          </a:p>
        </p:txBody>
      </p:sp>
    </p:spTree>
    <p:extLst>
      <p:ext uri="{BB962C8B-B14F-4D97-AF65-F5344CB8AC3E}">
        <p14:creationId xmlns:p14="http://schemas.microsoft.com/office/powerpoint/2010/main" val="32511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 is a tumbling logical window? Give an example at the conceptual level and show that you know both the EPL syntax and that of another language of your choice. </a:t>
            </a:r>
          </a:p>
          <a:p>
            <a:r>
              <a:rPr lang="en-GB" dirty="0"/>
              <a:t>What is a tumbling </a:t>
            </a:r>
            <a:r>
              <a:rPr lang="en-GB" dirty="0" err="1"/>
              <a:t>tubling</a:t>
            </a:r>
            <a:r>
              <a:rPr lang="en-GB" dirty="0"/>
              <a:t> window? Give an example at the conceptual level and show that you know both the EPL syntax and that of another language of your choice. </a:t>
            </a:r>
          </a:p>
          <a:p>
            <a:r>
              <a:rPr lang="en-GB" dirty="0"/>
              <a:t>What is the role of the output clause in EPL? Give an example that supports your explanation.</a:t>
            </a:r>
          </a:p>
          <a:p>
            <a:r>
              <a:rPr lang="en-GB" dirty="0"/>
              <a:t>What’s the difference between transformations and actions in spark?</a:t>
            </a:r>
          </a:p>
          <a:p>
            <a:r>
              <a:rPr lang="en-GB" dirty="0"/>
              <a:t>What’s the difference between narrow and wide transformations in spark?</a:t>
            </a:r>
          </a:p>
          <a:p>
            <a:r>
              <a:rPr lang="en-GB" dirty="0"/>
              <a:t>What’s the role of watermarking in Spark Structured Streaming? Support your claims with an example.</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5</a:t>
            </a:fld>
            <a:endParaRPr lang="en-US"/>
          </a:p>
        </p:txBody>
      </p:sp>
    </p:spTree>
    <p:extLst>
      <p:ext uri="{BB962C8B-B14F-4D97-AF65-F5344CB8AC3E}">
        <p14:creationId xmlns:p14="http://schemas.microsoft.com/office/powerpoint/2010/main" val="290405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What’s the role of a topic in Kafka?</a:t>
            </a:r>
          </a:p>
          <a:p>
            <a:r>
              <a:rPr lang="en-GB" dirty="0"/>
              <a:t>What’s the role of a broker in Kafka?</a:t>
            </a:r>
          </a:p>
          <a:p>
            <a:r>
              <a:rPr lang="en-GB" dirty="0"/>
              <a:t>What’s the role of a partition in Kafka?</a:t>
            </a:r>
          </a:p>
          <a:p>
            <a:r>
              <a:rPr lang="en-GB" dirty="0"/>
              <a:t>What’s the relationship between a consumer, a topic, a broker, a partition, a consumer and a consumer group in Kafka? Explain it using an example.</a:t>
            </a:r>
          </a:p>
          <a:p>
            <a:r>
              <a:rPr lang="en-GB" dirty="0"/>
              <a:t>What’s the difference among a </a:t>
            </a:r>
            <a:r>
              <a:rPr lang="en-GB" dirty="0" err="1"/>
              <a:t>Kstream</a:t>
            </a:r>
            <a:r>
              <a:rPr lang="en-GB" dirty="0"/>
              <a:t>, a </a:t>
            </a:r>
            <a:r>
              <a:rPr lang="en-GB" dirty="0" err="1"/>
              <a:t>Ktable</a:t>
            </a:r>
            <a:r>
              <a:rPr lang="en-GB" dirty="0"/>
              <a:t> and a topic? Give an example.</a:t>
            </a:r>
          </a:p>
          <a:p>
            <a:r>
              <a:rPr lang="en-GB" dirty="0"/>
              <a:t>What is a session window? Give an example at the conceptual level and show that you know the </a:t>
            </a:r>
            <a:r>
              <a:rPr lang="en-GB" dirty="0" err="1"/>
              <a:t>ksqlDB</a:t>
            </a:r>
            <a:r>
              <a:rPr lang="en-GB" dirty="0"/>
              <a:t> syntax</a:t>
            </a:r>
          </a:p>
          <a:p>
            <a:r>
              <a:rPr lang="en-GB" dirty="0"/>
              <a:t>What’s the difference between a pull and a push query in KSQLDB?</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6</a:t>
            </a:fld>
            <a:endParaRPr lang="en-US"/>
          </a:p>
        </p:txBody>
      </p:sp>
    </p:spTree>
    <p:extLst>
      <p:ext uri="{BB962C8B-B14F-4D97-AF65-F5344CB8AC3E}">
        <p14:creationId xmlns:p14="http://schemas.microsoft.com/office/powerpoint/2010/main" val="35603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en-GB" b="1" dirty="0"/>
              <a:t>Exercises</a:t>
            </a:r>
            <a:r>
              <a:rPr lang="en-GB" dirty="0"/>
              <a:t> on </a:t>
            </a:r>
            <a:r>
              <a:rPr lang="en-GB" b="1" dirty="0"/>
              <a:t>EPL patterns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Suppose you receive the following stream of events:</a:t>
            </a:r>
          </a:p>
          <a:p>
            <a:pPr marL="0" indent="0" algn="ctr">
              <a:buNone/>
            </a:pPr>
            <a:r>
              <a:rPr lang="en-GB" dirty="0"/>
              <a:t> </a:t>
            </a:r>
            <a:r>
              <a:rPr lang="en-GB" sz="2000" dirty="0">
                <a:latin typeface="Courier New" panose="02070309020205020404" pitchFamily="49" charset="0"/>
                <a:cs typeface="Courier New" panose="02070309020205020404" pitchFamily="49" charset="0"/>
              </a:rPr>
              <a:t>A1@0,C1@1,B1@2,B2@3,A2@4,B3@5,A3@6,B4@10.</a:t>
            </a:r>
          </a:p>
          <a:p>
            <a:r>
              <a:rPr lang="en-GB" dirty="0"/>
              <a:t>Note that </a:t>
            </a:r>
            <a:r>
              <a:rPr lang="en-GB" dirty="0">
                <a:latin typeface="Courier New" panose="02070309020205020404" pitchFamily="49" charset="0"/>
                <a:cs typeface="Courier New" panose="02070309020205020404" pitchFamily="49" charset="0"/>
              </a:rPr>
              <a:t>A3@6 </a:t>
            </a:r>
            <a:r>
              <a:rPr lang="en-GB" dirty="0"/>
              <a:t>denotes an event of type A identified by the number 3 that is received at time 6.</a:t>
            </a:r>
          </a:p>
          <a:p>
            <a:r>
              <a:rPr lang="en-GB" dirty="0"/>
              <a:t>Given the patter: </a:t>
            </a:r>
            <a:br>
              <a:rPr lang="en-GB" dirty="0"/>
            </a:br>
            <a:r>
              <a:rPr lang="en-GB" dirty="0"/>
              <a:t>	</a:t>
            </a:r>
            <a:r>
              <a:rPr lang="en-GB" sz="2000" dirty="0">
                <a:latin typeface="Courier New" panose="02070309020205020404" pitchFamily="49" charset="0"/>
                <a:cs typeface="Courier New" panose="02070309020205020404" pitchFamily="49" charset="0"/>
              </a:rPr>
              <a:t>every  A  -&gt; (B and not C where </a:t>
            </a:r>
            <a:r>
              <a:rPr lang="en-GB" sz="2000" dirty="0" err="1">
                <a:latin typeface="Courier New" panose="02070309020205020404" pitchFamily="49" charset="0"/>
                <a:cs typeface="Courier New" panose="02070309020205020404" pitchFamily="49" charset="0"/>
              </a:rPr>
              <a:t>timer:within</a:t>
            </a:r>
            <a:r>
              <a:rPr lang="en-GB" sz="2000" dirty="0">
                <a:latin typeface="Courier New" panose="02070309020205020404" pitchFamily="49" charset="0"/>
                <a:cs typeface="Courier New" panose="02070309020205020404" pitchFamily="49" charset="0"/>
              </a:rPr>
              <a:t>(3 sec))</a:t>
            </a:r>
          </a:p>
          <a:p>
            <a:r>
              <a:rPr lang="en-GB" dirty="0"/>
              <a:t>Translate the pattern into an English sentence</a:t>
            </a:r>
          </a:p>
          <a:p>
            <a:r>
              <a:rPr lang="en-GB" dirty="0"/>
              <a:t>Which are the events that trigger the matching? Why?</a:t>
            </a:r>
          </a:p>
          <a:p>
            <a:r>
              <a:rPr lang="en-GB" dirty="0"/>
              <a:t>Which are the events that may trigger the matching but are excluded by the semantics of the </a:t>
            </a:r>
            <a:r>
              <a:rPr lang="en-GB" sz="2600" dirty="0">
                <a:latin typeface="Courier New" panose="02070309020205020404" pitchFamily="49" charset="0"/>
                <a:cs typeface="Courier New" panose="02070309020205020404" pitchFamily="49" charset="0"/>
              </a:rPr>
              <a:t>every</a:t>
            </a:r>
            <a:r>
              <a:rPr lang="en-GB" sz="2800" dirty="0">
                <a:latin typeface="Courier New" panose="02070309020205020404" pitchFamily="49" charset="0"/>
                <a:cs typeface="Courier New" panose="02070309020205020404" pitchFamily="49" charset="0"/>
              </a:rPr>
              <a:t> </a:t>
            </a:r>
            <a:r>
              <a:rPr lang="en-GB" dirty="0"/>
              <a:t>and the </a:t>
            </a:r>
            <a:r>
              <a:rPr lang="en-GB" sz="2600" dirty="0">
                <a:latin typeface="Courier New" panose="02070309020205020404" pitchFamily="49" charset="0"/>
                <a:cs typeface="Courier New" panose="02070309020205020404" pitchFamily="49" charset="0"/>
              </a:rPr>
              <a:t>where </a:t>
            </a:r>
            <a:r>
              <a:rPr lang="en-GB" sz="2600" dirty="0" err="1">
                <a:latin typeface="Courier New" panose="02070309020205020404" pitchFamily="49" charset="0"/>
                <a:cs typeface="Courier New" panose="02070309020205020404" pitchFamily="49" charset="0"/>
              </a:rPr>
              <a:t>timer:within</a:t>
            </a:r>
            <a:r>
              <a:rPr lang="en-GB" sz="2600" dirty="0">
                <a:latin typeface="Courier New" panose="02070309020205020404" pitchFamily="49" charset="0"/>
                <a:cs typeface="Courier New" panose="02070309020205020404" pitchFamily="49" charset="0"/>
              </a:rPr>
              <a:t> </a:t>
            </a:r>
            <a:r>
              <a:rPr lang="en-GB" dirty="0"/>
              <a:t>clauses? Why?</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7</a:t>
            </a:fld>
            <a:endParaRPr lang="en-US"/>
          </a:p>
        </p:txBody>
      </p:sp>
    </p:spTree>
    <p:extLst>
      <p:ext uri="{BB962C8B-B14F-4D97-AF65-F5344CB8AC3E}">
        <p14:creationId xmlns:p14="http://schemas.microsoft.com/office/powerpoint/2010/main" val="18234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0791091" cy="1325563"/>
          </a:xfrm>
        </p:spPr>
        <p:txBody>
          <a:bodyPr>
            <a:normAutofit/>
          </a:bodyPr>
          <a:lstStyle/>
          <a:p>
            <a:r>
              <a:rPr lang="en-GB" sz="4000" b="1" dirty="0"/>
              <a:t>Exercises</a:t>
            </a:r>
            <a:r>
              <a:rPr lang="en-GB" sz="4000" dirty="0"/>
              <a:t> on </a:t>
            </a:r>
            <a:r>
              <a:rPr lang="en-GB" sz="4000" b="1" dirty="0"/>
              <a:t>a Streaming Data Engineering problem</a:t>
            </a:r>
            <a:endParaRPr lang="it-IT" sz="4000"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In the git repo of the course you find a complete example about a Robotic Arm solved in</a:t>
            </a:r>
          </a:p>
          <a:p>
            <a:pPr lvl="1"/>
            <a:r>
              <a:rPr lang="en-GB" dirty="0"/>
              <a:t>EPL</a:t>
            </a:r>
          </a:p>
          <a:p>
            <a:pPr lvl="1"/>
            <a:r>
              <a:rPr lang="en-GB" dirty="0"/>
              <a:t>Spark Structured Streaming</a:t>
            </a:r>
          </a:p>
          <a:p>
            <a:pPr lvl="1"/>
            <a:r>
              <a:rPr lang="en-GB" dirty="0" err="1"/>
              <a:t>ksqlDB</a:t>
            </a:r>
            <a:endParaRPr lang="en-GB" dirty="0"/>
          </a:p>
          <a:p>
            <a:r>
              <a:rPr lang="en-GB" dirty="0"/>
              <a:t>There is also another example completely solved in EPL about drones picking tomatoes</a:t>
            </a:r>
          </a:p>
          <a:p>
            <a:pPr lvl="1"/>
            <a:r>
              <a:rPr lang="en-GB" sz="1800" dirty="0">
                <a:hlinkClick r:id="rId2"/>
              </a:rPr>
              <a:t>https://github.com/emanueledellavalle/streaming-data-analytics/tree/main/codes/epl_tomatopick</a:t>
            </a:r>
            <a:r>
              <a:rPr lang="en-GB" sz="1800" dirty="0"/>
              <a:t> </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8</a:t>
            </a:fld>
            <a:endParaRPr lang="en-US"/>
          </a:p>
        </p:txBody>
      </p:sp>
    </p:spTree>
    <p:extLst>
      <p:ext uri="{BB962C8B-B14F-4D97-AF65-F5344CB8AC3E}">
        <p14:creationId xmlns:p14="http://schemas.microsoft.com/office/powerpoint/2010/main" val="341003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6777003" cy="1795989"/>
          </a:xfrm>
        </p:spPr>
        <p:txBody>
          <a:bodyPr/>
          <a:lstStyle/>
          <a:p>
            <a:r>
              <a:rPr lang="en" sz="2000" b="1">
                <a:solidFill>
                  <a:schemeClr val="tx1"/>
                </a:solidFill>
              </a:rPr>
              <a:t>Streaming Data Analytics </a:t>
            </a:r>
            <a:br>
              <a:rPr lang="en" sz="3200" b="1">
                <a:solidFill>
                  <a:schemeClr val="tx1"/>
                </a:solidFill>
              </a:rPr>
            </a:br>
            <a:r>
              <a:rPr lang="en" sz="3200" b="1">
                <a:solidFill>
                  <a:schemeClr val="tx1"/>
                </a:solidFill>
              </a:rPr>
              <a:t>Preview of the </a:t>
            </a:r>
            <a:br>
              <a:rPr lang="en" sz="3200" b="1">
                <a:solidFill>
                  <a:schemeClr val="tx1"/>
                </a:solidFill>
              </a:rPr>
            </a:br>
            <a:r>
              <a:rPr lang="en" sz="3200" b="1">
                <a:solidFill>
                  <a:schemeClr val="tx1"/>
                </a:solidFill>
              </a:rPr>
              <a:t>part of the exam about </a:t>
            </a:r>
            <a:br>
              <a:rPr lang="en" sz="3200" b="1">
                <a:solidFill>
                  <a:schemeClr val="tx1"/>
                </a:solidFill>
              </a:rPr>
            </a:br>
            <a:r>
              <a:rPr lang="en" sz="3200" b="1">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852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10504</TotalTime>
  <Words>939</Words>
  <Application>Microsoft Macintosh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Helvetica Neue</vt:lpstr>
      <vt:lpstr>Helvetica Neue Light</vt:lpstr>
      <vt:lpstr>Rubik</vt:lpstr>
      <vt:lpstr>Rubik Medium</vt:lpstr>
      <vt:lpstr>1_Office Theme</vt:lpstr>
      <vt:lpstr>Streaming Data Analytics  Preview of the  part of the exam about  Streaming Data Engineering</vt:lpstr>
      <vt:lpstr>Exam content </vt:lpstr>
      <vt:lpstr>Questions to test the breadth of your knowledge</vt:lpstr>
      <vt:lpstr>Questions to test the depth of your knowledge</vt:lpstr>
      <vt:lpstr>Questions to test the depth of your knowledge</vt:lpstr>
      <vt:lpstr>Questions to test the depth of your knowledge</vt:lpstr>
      <vt:lpstr>Exercises on EPL patterns</vt:lpstr>
      <vt:lpstr>Exercises on a Streaming Data Engineering problem</vt:lpstr>
      <vt:lpstr>Streaming Data Analytics  Preview of the  part of the exam about  Streaming Data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Emanuele Della Valle</dc:creator>
  <cp:lastModifiedBy>Emanuele Della Valle</cp:lastModifiedBy>
  <cp:revision>37</cp:revision>
  <dcterms:created xsi:type="dcterms:W3CDTF">2020-03-05T14:58:03Z</dcterms:created>
  <dcterms:modified xsi:type="dcterms:W3CDTF">2022-11-01T15:14:26Z</dcterms:modified>
</cp:coreProperties>
</file>