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1140" r:id="rId2"/>
    <p:sldId id="1154" r:id="rId3"/>
    <p:sldId id="1147" r:id="rId4"/>
    <p:sldId id="1149" r:id="rId5"/>
    <p:sldId id="1158" r:id="rId6"/>
    <p:sldId id="1148" r:id="rId7"/>
    <p:sldId id="1150" r:id="rId8"/>
    <p:sldId id="1157" r:id="rId9"/>
    <p:sldId id="1146" r:id="rId10"/>
    <p:sldId id="1155" r:id="rId11"/>
    <p:sldId id="1159" r:id="rId12"/>
    <p:sldId id="1151" r:id="rId13"/>
    <p:sldId id="1153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83"/>
    <p:restoredTop sz="89014"/>
  </p:normalViewPr>
  <p:slideViewPr>
    <p:cSldViewPr snapToGrid="0" snapToObjects="1">
      <p:cViewPr varScale="1">
        <p:scale>
          <a:sx n="109" d="100"/>
          <a:sy n="109" d="100"/>
        </p:scale>
        <p:origin x="1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55981-B11C-FF41-9507-47548C7C8AB8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51989-9A18-B94A-8794-50FDA8B775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2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3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7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23C8-970A-3E4C-A1B1-C4507662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35F34-AA6F-BC49-9F39-E6701656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6E28-216B-ED4F-83B1-0EE6CE02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8EEB-5FEF-C54C-8481-5A579CDA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8B01-3D43-0C48-A1B9-B0BFA1E9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8075-D61B-584B-A6FE-C2BD93F8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6B779-AE05-0446-8462-E1238D96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38E2-1E49-124E-8DA9-D6A6CF3C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2B87-AC53-EE4C-BAF7-9FA2B27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1496-6336-2D48-AFC2-88A697DC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DD2B0-AED0-A141-BA5F-D30357FD5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F7A41-39F5-4846-AA15-51A94539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85B6-AB81-9545-B979-3500DA2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9D71-CEB1-9A4F-AB8B-0BD758C4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F94D-0910-864A-B5DB-00EC3BE6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60228" y="4669935"/>
            <a:ext cx="5297139" cy="777687"/>
          </a:xfrm>
        </p:spPr>
        <p:txBody>
          <a:bodyPr vert="horz" lIns="0" tIns="0" rIns="0" bIns="0" rtlCol="0" anchor="t" anchorCtr="0">
            <a:noAutofit/>
          </a:bodyPr>
          <a:lstStyle>
            <a:lvl1pPr marL="228594" indent="-228594">
              <a:buNone/>
              <a:defRPr lang="en-US" sz="2400" cap="none" spc="0" baseline="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marL="0" lvl="0" indent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 userDrawn="1">
            <p:ph type="title"/>
          </p:nvPr>
        </p:nvSpPr>
        <p:spPr>
          <a:xfrm>
            <a:off x="960228" y="2531006"/>
            <a:ext cx="5297139" cy="1795989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i="0" u="none" spc="-140" baseline="0">
                <a:solidFill>
                  <a:schemeClr val="bg1"/>
                </a:solidFill>
                <a:effectLst/>
                <a:latin typeface="Rubik Medium" pitchFamily="2" charset="-79"/>
                <a:ea typeface="Helvetica Neue" charset="0"/>
                <a:cs typeface="Rubik Medium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960228" y="4492309"/>
            <a:ext cx="5135773" cy="0"/>
          </a:xfrm>
          <a:prstGeom prst="line">
            <a:avLst/>
          </a:prstGeom>
          <a:ln w="3175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9E2C733-9823-EE4B-BE88-4CC345FFE9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8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5AE5-618D-CE45-B711-0EB7FC09ED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842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1B85F-8B95-BF4E-AF46-470CFA19AA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166" y="475013"/>
            <a:ext cx="2867943" cy="549007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4603DCB6-309A-DC4A-918C-4CD42B875C17}"/>
              </a:ext>
            </a:extLst>
          </p:cNvPr>
          <p:cNvSpPr/>
          <p:nvPr userDrawn="1"/>
        </p:nvSpPr>
        <p:spPr>
          <a:xfrm>
            <a:off x="0" y="921429"/>
            <a:ext cx="12192000" cy="2781628"/>
          </a:xfrm>
          <a:custGeom>
            <a:avLst/>
            <a:gdLst>
              <a:gd name="connsiteX0" fmla="*/ 12192000 w 12192000"/>
              <a:gd name="connsiteY0" fmla="*/ 0 h 2781628"/>
              <a:gd name="connsiteX1" fmla="*/ 12192000 w 12192000"/>
              <a:gd name="connsiteY1" fmla="*/ 2781628 h 2781628"/>
              <a:gd name="connsiteX2" fmla="*/ 0 w 12192000"/>
              <a:gd name="connsiteY2" fmla="*/ 2781628 h 2781628"/>
              <a:gd name="connsiteX3" fmla="*/ 0 w 12192000"/>
              <a:gd name="connsiteY3" fmla="*/ 673344 h 2781628"/>
              <a:gd name="connsiteX4" fmla="*/ 12192000 w 12192000"/>
              <a:gd name="connsiteY4" fmla="*/ 0 h 278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781628">
                <a:moveTo>
                  <a:pt x="12192000" y="0"/>
                </a:moveTo>
                <a:lnTo>
                  <a:pt x="12192000" y="2781628"/>
                </a:lnTo>
                <a:lnTo>
                  <a:pt x="0" y="2781628"/>
                </a:lnTo>
                <a:lnTo>
                  <a:pt x="0" y="673344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2AA87E9-A80B-8E4A-93A6-FCDFBE8E4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6275" y="1802379"/>
            <a:ext cx="6929439" cy="503079"/>
          </a:xfrm>
        </p:spPr>
        <p:txBody>
          <a:bodyPr tIns="0" bIns="0" anchor="b">
            <a:noAutofit/>
          </a:bodyPr>
          <a:lstStyle>
            <a:lvl1pPr>
              <a:defRPr sz="2800" b="1" i="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464133-5182-1D40-8F6D-5BD4C2E599C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86275" y="2323011"/>
            <a:ext cx="6929439" cy="347781"/>
          </a:xfrm>
        </p:spPr>
        <p:txBody>
          <a:bodyPr tIns="0" bIns="0" anchor="t">
            <a:noAutofit/>
          </a:bodyPr>
          <a:lstStyle>
            <a:lvl1pPr marL="0" indent="0">
              <a:buNone/>
              <a:defRPr sz="20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08D28DA5-CF45-554A-A315-F8A1002760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6275" y="4777793"/>
            <a:ext cx="6929439" cy="1481431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6D822A38-AB3C-C048-AA7B-ED6EF7A825B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86275" y="4301833"/>
            <a:ext cx="6929439" cy="423691"/>
          </a:xfrm>
        </p:spPr>
        <p:txBody>
          <a:bodyPr anchor="t">
            <a:noAutofit/>
          </a:bodyPr>
          <a:lstStyle>
            <a:lvl1pPr marL="0" indent="0">
              <a:buNone/>
              <a:defRPr sz="2000" b="0" i="0">
                <a:latin typeface="Rubik Medium" pitchFamily="2" charset="-79"/>
                <a:cs typeface="Rubik Medium" pitchFamily="2" charset="-79"/>
              </a:defRPr>
            </a:lvl1pPr>
          </a:lstStyle>
          <a:p>
            <a:pPr lvl="0"/>
            <a:r>
              <a:rPr lang="en-US" dirty="0"/>
              <a:t>Talk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BBD229F-A5BF-904C-A352-D6F4A82BD0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7213" y="1862139"/>
            <a:ext cx="3371851" cy="43830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9EA52E4C-8AD2-9A4E-AB5A-9199FE1F07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86275" y="2723061"/>
            <a:ext cx="6929439" cy="1359665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400" dirty="0"/>
            </a:lvl1pPr>
          </a:lstStyle>
          <a:p>
            <a:pPr marL="346066" lvl="0" indent="-346066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8037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 userDrawn="1"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>
          <a:xfrm>
            <a:off x="623768" y="1659119"/>
            <a:ext cx="10944464" cy="452154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2pPr>
            <a:lvl3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3pPr>
            <a:lvl4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4pPr>
            <a:lvl5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78EC3-6184-8A40-8B90-7BE8858D35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EF60-8802-1246-8ADA-A6D2560A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4F0E-3ABA-5047-B24D-A985AB38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183E-3514-9647-9BB5-0ABE01A4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E601-74FA-3B44-979B-BFD0ED0B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ADD7-8207-564B-AF51-A2C12743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A48B-04FE-BE41-AA11-6830F406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CFDC-BA4E-9748-B692-77422B10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471C-8E6D-8B4F-BE94-8B5971CB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72C9-75E9-E64E-8173-4718E14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7C57-8C65-AF4D-9FE1-1D2781A3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6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EC98-6B88-D048-ACB5-ACCACC7B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82B0-CBB0-2A4B-8100-0E7106BB5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6AF1E-91DF-3549-A2F5-CB366AC49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A089-A0E2-304C-93F9-216ED262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39540-D509-F24A-9AF4-AD90FB69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AF8B7-4DDF-1D4C-AE5B-63C2CA42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7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83EF-0A40-2442-81EC-03D9B5C8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59BA-8AD4-424A-B8AA-B269B77F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20F9-0021-D84F-9D13-2A6C7118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C0ADD-CA22-DE44-A6A8-CF85114A1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2143D-E27A-7A4D-A298-1354B319A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B182A-A24B-6048-8891-C3F728F2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EE0A0-0FD6-F641-A434-3B87CBE6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ED854-E38E-9A4F-B4B6-A14EC2FF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297E-F9FA-AC45-85DF-E921F1DE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42F28-933D-BA42-96E7-7363AFEF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8ECED-E42D-6D43-9E4C-11B3CC78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65E7-3A62-A84C-A29C-73B1D186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AD095-0DBE-D54B-AFAF-EDD55FB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E3923-3DF6-3241-92B9-99FC8F54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5256A-D79F-014D-9B37-4B086EF1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1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8BCD-D8E7-9E4B-BEF5-84C89519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3B16-4252-6440-9A9D-473A4D17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50B8-A6AD-C343-ACA5-E5103EC1E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5D57-F395-1E43-A56A-68D61C0A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9239-8906-554D-9590-BEE7BD6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B706-BD8F-3743-9F80-8CF90DDD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FDDF-756B-904C-B24B-14A39335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45DD9-6FF3-F241-B92E-B4BCE2B6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0C3D3-FA57-5241-A50D-B7E2750EE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995B-A68C-B54A-A225-9F1A0732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8234-0B5B-CE4F-B963-60458F8C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DC07B-CCBC-4342-B8CD-20C2A7B6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1E85C-AEBC-3F44-BD80-9AEBFB7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3535-0A43-974D-A5F5-3D78D2F6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546A-5A7A-7D46-BE80-300181F9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8818-2D45-6D4C-B5A0-ED7B937EF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C42C-01FE-F94B-92DA-06D75B38B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SML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Problem solving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Given a particular data stream, describe which method, evaluation mode, concept drift detector and metric you would use and why, listing the expected results</a:t>
            </a:r>
          </a:p>
          <a:p>
            <a:pPr lvl="1"/>
            <a:r>
              <a:rPr lang="en-GB" dirty="0"/>
              <a:t>Given a particular data stream, describe which concept drift detector you would use and why, listing the expected results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10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B95A5B5-1AE6-C741-BEF3-C5ED6AA4C3E9}"/>
              </a:ext>
            </a:extLst>
          </p:cNvPr>
          <p:cNvSpPr txBox="1"/>
          <p:nvPr/>
        </p:nvSpPr>
        <p:spPr>
          <a:xfrm>
            <a:off x="838199" y="5767754"/>
            <a:ext cx="10310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400" dirty="0">
                <a:cs typeface="Calibri"/>
              </a:rPr>
              <a:t>For</a:t>
            </a:r>
            <a:r>
              <a:rPr lang="it-IT" sz="2400" spc="-5" dirty="0">
                <a:cs typeface="Calibri"/>
              </a:rPr>
              <a:t> a facsimile </a:t>
            </a:r>
            <a:r>
              <a:rPr lang="it-IT" sz="2400" dirty="0">
                <a:cs typeface="Calibri"/>
              </a:rPr>
              <a:t>solution</a:t>
            </a:r>
            <a:r>
              <a:rPr lang="it-IT" sz="2400" spc="5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see</a:t>
            </a:r>
            <a:r>
              <a:rPr lang="it-IT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Stream_Classification.ipynb</a:t>
            </a:r>
            <a:r>
              <a:rPr lang="en-GB" sz="2400" dirty="0">
                <a:cs typeface="Calibri"/>
              </a:rPr>
              <a:t> and </a:t>
            </a:r>
            <a:r>
              <a:rPr lang="en-GB" sz="2400" dirty="0" err="1">
                <a:cs typeface="Calibri"/>
              </a:rPr>
              <a:t>Concept_Drift.ipynb</a:t>
            </a:r>
            <a:endParaRPr lang="it-IT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21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Code-snippets fill-in &amp; comment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200" dirty="0" err="1"/>
              <a:t>mul_decomposition</a:t>
            </a:r>
            <a:r>
              <a:rPr lang="en-GB" sz="2200" dirty="0"/>
              <a:t> = </a:t>
            </a:r>
            <a:r>
              <a:rPr lang="en-GB" sz="2200" dirty="0" err="1"/>
              <a:t>sm.tsa.seasonal_decompose</a:t>
            </a:r>
            <a:r>
              <a:rPr lang="en-GB" sz="2200" dirty="0"/>
              <a:t>(……, ………)</a:t>
            </a:r>
          </a:p>
          <a:p>
            <a:pPr marL="0" indent="0">
              <a:buNone/>
            </a:pPr>
            <a:r>
              <a:rPr lang="en-GB" sz="2200" dirty="0"/>
              <a:t>………………. # plot the multiplicative decomposition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 err="1"/>
              <a:t>add_decomposition</a:t>
            </a:r>
            <a:r>
              <a:rPr lang="en-GB" sz="2200" dirty="0"/>
              <a:t> = </a:t>
            </a:r>
            <a:r>
              <a:rPr lang="en-GB" sz="2200" dirty="0" err="1"/>
              <a:t>sm.tsa.seasonal_decompose</a:t>
            </a:r>
            <a:r>
              <a:rPr lang="en-GB" sz="2200" dirty="0"/>
              <a:t>(……, ………)</a:t>
            </a:r>
          </a:p>
          <a:p>
            <a:pPr marL="0" indent="0">
              <a:buNone/>
            </a:pPr>
            <a:r>
              <a:rPr lang="en-GB" sz="2200" dirty="0"/>
              <a:t>………………. # plot the additive decomposition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it-IT" sz="2400" dirty="0">
                <a:cs typeface="Calibri"/>
              </a:rPr>
              <a:t>For</a:t>
            </a:r>
            <a:r>
              <a:rPr lang="it-IT" sz="2400" spc="-5" dirty="0">
                <a:cs typeface="Calibri"/>
              </a:rPr>
              <a:t> </a:t>
            </a:r>
            <a:r>
              <a:rPr lang="it-IT" sz="2400" dirty="0">
                <a:cs typeface="Calibri"/>
              </a:rPr>
              <a:t>the</a:t>
            </a:r>
            <a:r>
              <a:rPr lang="it-IT" sz="2400" spc="20" dirty="0">
                <a:cs typeface="Calibri"/>
              </a:rPr>
              <a:t> </a:t>
            </a:r>
            <a:r>
              <a:rPr lang="it-IT" sz="2400" dirty="0">
                <a:cs typeface="Calibri"/>
              </a:rPr>
              <a:t>solution</a:t>
            </a:r>
            <a:r>
              <a:rPr lang="it-IT" sz="2400" spc="5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see</a:t>
            </a:r>
            <a:r>
              <a:rPr lang="it-IT" sz="2400" dirty="0">
                <a:cs typeface="Calibri"/>
              </a:rPr>
              <a:t> TSA_02_Decomposition.ipynb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</a:t>
            </a:r>
            <a:endParaRPr lang="it-IT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12</a:t>
            </a:fld>
            <a:endParaRPr lang="en-US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55645E1E-3978-DF03-62D4-FA19330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8"/>
            <a:ext cx="10891345" cy="4187426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dirty="0"/>
              <a:t>Problem solving</a:t>
            </a:r>
          </a:p>
          <a:p>
            <a:pPr lvl="1"/>
            <a:r>
              <a:rPr lang="en-GB" dirty="0"/>
              <a:t>Given the following time series, describe which algorithms you would use and why, listing the expected results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Given specific outputs from ACF and PACF plots, describe which order you would use for a SARIMA model, and what conclusion you would come to with the model diagnostic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60E517-C15D-F9FE-C9B8-5BF0642CF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54" y="2669731"/>
            <a:ext cx="3032891" cy="21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B62FD4-3491-4A74-8F56-C9ADAB8BD3F2}"/>
              </a:ext>
            </a:extLst>
          </p:cNvPr>
          <p:cNvSpPr txBox="1"/>
          <p:nvPr/>
        </p:nvSpPr>
        <p:spPr>
          <a:xfrm>
            <a:off x="838199" y="5767754"/>
            <a:ext cx="108913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400" dirty="0">
                <a:cs typeface="Calibri"/>
              </a:rPr>
              <a:t>For</a:t>
            </a:r>
            <a:r>
              <a:rPr lang="it-IT" sz="2400" spc="-5" dirty="0">
                <a:cs typeface="Calibri"/>
              </a:rPr>
              <a:t> </a:t>
            </a:r>
            <a:r>
              <a:rPr lang="it-IT" sz="2400" dirty="0">
                <a:cs typeface="Calibri"/>
              </a:rPr>
              <a:t>a facsimile</a:t>
            </a:r>
            <a:r>
              <a:rPr lang="it-IT" sz="2400" spc="20" dirty="0">
                <a:cs typeface="Calibri"/>
              </a:rPr>
              <a:t> </a:t>
            </a:r>
            <a:r>
              <a:rPr lang="it-IT" sz="2400" dirty="0">
                <a:cs typeface="Calibri"/>
              </a:rPr>
              <a:t>solution</a:t>
            </a:r>
            <a:r>
              <a:rPr lang="it-IT" sz="2400" spc="5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see</a:t>
            </a:r>
            <a:r>
              <a:rPr lang="it-IT" sz="2400" dirty="0">
                <a:cs typeface="Calibri"/>
              </a:rPr>
              <a:t> TSA_09_SARIMA.ipynb and TSA_06_Forecasting_Sol.ipynb </a:t>
            </a:r>
          </a:p>
        </p:txBody>
      </p:sp>
    </p:spTree>
    <p:extLst>
      <p:ext uri="{BB962C8B-B14F-4D97-AF65-F5344CB8AC3E}">
        <p14:creationId xmlns:p14="http://schemas.microsoft.com/office/powerpoint/2010/main" val="341003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Questions</a:t>
            </a:r>
            <a:r>
              <a:rPr lang="en-GB" dirty="0"/>
              <a:t> on all lectures about Streaming Data Science </a:t>
            </a:r>
            <a:r>
              <a:rPr lang="en-GB" b="1" dirty="0"/>
              <a:t>to test </a:t>
            </a:r>
          </a:p>
          <a:p>
            <a:pPr lvl="1"/>
            <a:r>
              <a:rPr lang="en-GB" b="1" dirty="0"/>
              <a:t>The breadth</a:t>
            </a:r>
            <a:r>
              <a:rPr lang="en-GB" dirty="0"/>
              <a:t>  of your knowledge</a:t>
            </a:r>
          </a:p>
          <a:p>
            <a:pPr lvl="1"/>
            <a:r>
              <a:rPr lang="en-GB" b="1" dirty="0"/>
              <a:t>The depth</a:t>
            </a:r>
            <a:r>
              <a:rPr lang="en-GB" dirty="0"/>
              <a:t> of your knowledge</a:t>
            </a:r>
          </a:p>
          <a:p>
            <a:pPr marL="457189" lvl="1" indent="0" algn="r">
              <a:buNone/>
            </a:pPr>
            <a:r>
              <a:rPr lang="en-GB" dirty="0"/>
              <a:t>(8 points)</a:t>
            </a:r>
          </a:p>
          <a:p>
            <a:r>
              <a:rPr lang="en-GB" b="1" dirty="0"/>
              <a:t>Exercises</a:t>
            </a:r>
          </a:p>
          <a:p>
            <a:pPr lvl="1"/>
            <a:r>
              <a:rPr lang="en-GB" sz="2400" dirty="0">
                <a:cs typeface="Calibri"/>
              </a:rPr>
              <a:t>Given</a:t>
            </a:r>
            <a:r>
              <a:rPr lang="en-GB" sz="2400" spc="-4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python</a:t>
            </a:r>
            <a:r>
              <a:rPr lang="en-GB" sz="2400" spc="-45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code</a:t>
            </a:r>
            <a:r>
              <a:rPr lang="en-GB" sz="2400" b="1" spc="-3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snippet</a:t>
            </a:r>
            <a:r>
              <a:rPr lang="en-GB" sz="2400" b="1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that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addresses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streaming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binary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classification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spc="-10" dirty="0">
                <a:cs typeface="Calibri"/>
              </a:rPr>
              <a:t>problem </a:t>
            </a:r>
            <a:r>
              <a:rPr lang="en-GB" sz="2400" dirty="0">
                <a:cs typeface="Calibri"/>
              </a:rPr>
              <a:t>or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time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series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spc="-10" dirty="0">
                <a:cs typeface="Calibri"/>
              </a:rPr>
              <a:t>forecasting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problem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comment</a:t>
            </a:r>
            <a:r>
              <a:rPr lang="en-GB" sz="2400" b="1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what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code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tries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to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achieve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and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fill</a:t>
            </a:r>
            <a:r>
              <a:rPr lang="en-GB" sz="2400" b="1" spc="-25" dirty="0">
                <a:cs typeface="Calibri"/>
              </a:rPr>
              <a:t> in </a:t>
            </a:r>
            <a:r>
              <a:rPr lang="en-GB" sz="2400" b="1" dirty="0">
                <a:cs typeface="Calibri"/>
              </a:rPr>
              <a:t>missing</a:t>
            </a:r>
            <a:r>
              <a:rPr lang="en-GB" sz="2400" b="1" spc="-55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parts</a:t>
            </a:r>
            <a:r>
              <a:rPr lang="en-GB" sz="2400" b="1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explaining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why</a:t>
            </a:r>
            <a:r>
              <a:rPr lang="en-GB" sz="2400" b="1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you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did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spc="-25" dirty="0">
                <a:cs typeface="Calibri"/>
              </a:rPr>
              <a:t>so</a:t>
            </a:r>
          </a:p>
          <a:p>
            <a:pPr lvl="1"/>
            <a:r>
              <a:rPr lang="en-GB" spc="-25" dirty="0">
                <a:cs typeface="Calibri"/>
              </a:rPr>
              <a:t>Given a particular </a:t>
            </a:r>
            <a:r>
              <a:rPr lang="en-GB" b="1" spc="-25" dirty="0">
                <a:cs typeface="Calibri"/>
              </a:rPr>
              <a:t>problem/task/situation</a:t>
            </a:r>
            <a:r>
              <a:rPr lang="en-GB" spc="-25" dirty="0">
                <a:cs typeface="Calibri"/>
              </a:rPr>
              <a:t>, explain </a:t>
            </a:r>
            <a:r>
              <a:rPr lang="en-GB" b="1" spc="-25" dirty="0">
                <a:cs typeface="Calibri"/>
              </a:rPr>
              <a:t>how </a:t>
            </a:r>
            <a:r>
              <a:rPr lang="en-GB" spc="-25" dirty="0">
                <a:cs typeface="Calibri"/>
              </a:rPr>
              <a:t>you would solve it (methods, metrics, evaluation used) and comment </a:t>
            </a:r>
            <a:r>
              <a:rPr lang="en-GB" b="1" spc="-25" dirty="0">
                <a:cs typeface="Calibri"/>
              </a:rPr>
              <a:t>why</a:t>
            </a:r>
            <a:endParaRPr lang="it-IT" sz="2400" b="1" dirty="0">
              <a:latin typeface="Calibri"/>
              <a:cs typeface="Calibri"/>
            </a:endParaRPr>
          </a:p>
          <a:p>
            <a:pPr marL="457189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marL="457189" lvl="1" indent="0" algn="r">
              <a:buNone/>
            </a:pPr>
            <a:r>
              <a:rPr lang="en-GB" dirty="0"/>
              <a:t>(7 points)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394A2-5689-C845-95DB-27F089FB77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97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6918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it-IT" b="1" dirty="0" err="1"/>
              <a:t>breadth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Which are the differences between batch-oriented Machine Learning and Streaming Machine Learning?</a:t>
            </a:r>
          </a:p>
          <a:p>
            <a:r>
              <a:rPr lang="en-GB" dirty="0"/>
              <a:t>Which are the benefits and the challenges of Streaming Machine Learning?</a:t>
            </a:r>
          </a:p>
          <a:p>
            <a:r>
              <a:rPr lang="en-GB" dirty="0"/>
              <a:t>What is a concept drift? Which are the types of concept drift? What about the drift speed? Why is it so important to detect it?</a:t>
            </a:r>
          </a:p>
          <a:p>
            <a:r>
              <a:rPr lang="en-GB" dirty="0"/>
              <a:t>Which are the typical Streaming Machine Learning algorithms for classification? Illustrate one of them in detail.</a:t>
            </a:r>
          </a:p>
          <a:p>
            <a:r>
              <a:rPr lang="en-GB" dirty="0"/>
              <a:t>Which are the components of an SML Ensemble Classification model?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it-IT" b="1" dirty="0" err="1"/>
              <a:t>breadth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7626"/>
            <a:ext cx="10791092" cy="4665663"/>
          </a:xfrm>
          <a:noFill/>
        </p:spPr>
        <p:txBody>
          <a:bodyPr>
            <a:normAutofit fontScale="92500"/>
          </a:bodyPr>
          <a:lstStyle/>
          <a:p>
            <a:r>
              <a:rPr lang="en-GB" sz="2600" dirty="0"/>
              <a:t>Which characteristics can a non-stationary time series have?</a:t>
            </a:r>
          </a:p>
          <a:p>
            <a:r>
              <a:rPr lang="en-GB" sz="2600" dirty="0"/>
              <a:t>Why is the white noise the ”perfect” time series?</a:t>
            </a:r>
          </a:p>
          <a:p>
            <a:r>
              <a:rPr lang="en-GB" sz="2600" dirty="0"/>
              <a:t>Which are the methods to test for stationarity? Explain one of them in detail</a:t>
            </a:r>
          </a:p>
          <a:p>
            <a:r>
              <a:rPr lang="en-GB" sz="2600" dirty="0"/>
              <a:t>Which are the typical time series components? Illustrate your explanation with an example</a:t>
            </a:r>
          </a:p>
          <a:p>
            <a:r>
              <a:rPr lang="en-GB" sz="2600" dirty="0"/>
              <a:t>Which are the methods to detrend a time series? Explain one of them in detail</a:t>
            </a:r>
          </a:p>
          <a:p>
            <a:r>
              <a:rPr lang="en-GB" sz="2600" dirty="0"/>
              <a:t>Which are the methods to identify seasonality in a time series? Explain one of them in detail</a:t>
            </a:r>
          </a:p>
          <a:p>
            <a:r>
              <a:rPr lang="en-GB" sz="2600" dirty="0"/>
              <a:t>Which are the methods to forecast a time series? Compare two methods of your choice (excluding the basic ones)</a:t>
            </a:r>
          </a:p>
          <a:p>
            <a:r>
              <a:rPr lang="en-GB" sz="2600" dirty="0"/>
              <a:t>Which are the components of a SARIMA model?</a:t>
            </a:r>
          </a:p>
          <a:p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endParaRPr lang="en-GB" sz="2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it-IT" b="1" dirty="0" err="1"/>
              <a:t>breadth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Which are the main differences between Streaming Machine Learning and Continual Learning paradigms?</a:t>
            </a:r>
          </a:p>
          <a:p>
            <a:r>
              <a:rPr lang="en-GB" dirty="0"/>
              <a:t>Which are the main Continual Learning strategies to avoid catastrophic forgetting?</a:t>
            </a:r>
          </a:p>
          <a:p>
            <a:r>
              <a:rPr lang="en-GB" dirty="0"/>
              <a:t>Which are the primary evaluation metrics used in Continual Learning?</a:t>
            </a:r>
          </a:p>
          <a:p>
            <a:r>
              <a:rPr lang="en-GB" dirty="0"/>
              <a:t>What’s the stability-plasticity dilemma?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r>
              <a:rPr lang="en-GB" dirty="0"/>
              <a:t>What’s the catastrophic forgetting problem?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9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212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en-GB" b="1" dirty="0"/>
              <a:t>depth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knowledge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886"/>
            <a:ext cx="10791092" cy="4530726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GB" dirty="0"/>
              <a:t>What is a concept drift detector? Illustrate how one of them works.</a:t>
            </a:r>
          </a:p>
          <a:p>
            <a:r>
              <a:rPr lang="en-GB" dirty="0"/>
              <a:t>How does ADWIN detect a concept drift?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the plot of data distribution, tell which kind of drift occurred and if it necessary to change the decision boundary.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the plot of the model performance, tell if there is a drift and if the model is able to adapt to it. </a:t>
            </a:r>
          </a:p>
          <a:p>
            <a:r>
              <a:rPr lang="en-GB" dirty="0"/>
              <a:t>How does the SML version of KNN work?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is Hoeffding Bound used in SML to build a decision tree?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the Poisson distribution is used in SML and what is the difference in using lambda equal to 1 and 6?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What’s the difference between an additive and a multiplicative model for time series decomposition?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the plot from the additive and the multiplicative decomposition, tell which decomposition suits better and why.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en-GB" b="1" dirty="0"/>
              <a:t>depth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knowledge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2787" cy="4351339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line chart that illustrate a time series, tell if it is stationary and why.</a:t>
            </a:r>
            <a:endParaRPr lang="en-GB" dirty="0"/>
          </a:p>
          <a:p>
            <a:r>
              <a:rPr lang="en-GB" dirty="0"/>
              <a:t>Why is exponential smoothing named in this way?</a:t>
            </a:r>
          </a:p>
          <a:p>
            <a:r>
              <a:rPr lang="en-GB" dirty="0"/>
              <a:t>What’s the difference between simple, double, and triple exponential smoothing?</a:t>
            </a:r>
          </a:p>
          <a:p>
            <a:r>
              <a:rPr lang="en-GB" dirty="0"/>
              <a:t>What’s the difference between the meaning of moving average in time series decomposition and the MA component in ARMA models?</a:t>
            </a:r>
          </a:p>
          <a:p>
            <a:r>
              <a:rPr lang="en-GB" dirty="0"/>
              <a:t>What’s the definition of Autocorrelation? How does it differ from the definition of correlation?</a:t>
            </a:r>
          </a:p>
          <a:p>
            <a:r>
              <a:rPr lang="en-GB" dirty="0"/>
              <a:t>Given an ACF and a PACF plot, discuss the order of the AR and MA components.</a:t>
            </a:r>
          </a:p>
          <a:p>
            <a:r>
              <a:rPr lang="en-GB" dirty="0"/>
              <a:t>What’s the difference between the AR and the MA part of an ARMA model?</a:t>
            </a:r>
          </a:p>
          <a:p>
            <a:r>
              <a:rPr lang="en-GB" dirty="0"/>
              <a:t>How does the Box-Jenkins Methodology for ARIMA models allow us to estimate the orders of the model?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en-GB" b="1" dirty="0"/>
              <a:t>depth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knowledge</a:t>
            </a:r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8</a:t>
            </a:fld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537E5F-FBA8-9999-5BCB-B18603E34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01" y="2598175"/>
            <a:ext cx="4303397" cy="284186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3D1101-8AB6-E436-8043-632F19C6F9C6}"/>
              </a:ext>
            </a:extLst>
          </p:cNvPr>
          <p:cNvSpPr txBox="1"/>
          <p:nvPr/>
        </p:nvSpPr>
        <p:spPr>
          <a:xfrm>
            <a:off x="838200" y="1630382"/>
            <a:ext cx="10515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600" dirty="0">
                <a:solidFill>
                  <a:srgbClr val="242424"/>
                </a:solidFill>
              </a:rPr>
              <a:t>Given the following plot showing the performance of a Continual Learning model, d</a:t>
            </a:r>
            <a:r>
              <a:rPr lang="en-GB" sz="2600" b="0" i="0" dirty="0">
                <a:solidFill>
                  <a:srgbClr val="242424"/>
                </a:solidFill>
                <a:effectLst/>
              </a:rPr>
              <a:t>escribes the learning </a:t>
            </a:r>
            <a:r>
              <a:rPr lang="en-GB" sz="2600" dirty="0">
                <a:solidFill>
                  <a:srgbClr val="242424"/>
                </a:solidFill>
              </a:rPr>
              <a:t>abilities of the model.</a:t>
            </a:r>
            <a:endParaRPr lang="en-GB" sz="2600" b="0" i="0" dirty="0">
              <a:solidFill>
                <a:srgbClr val="242424"/>
              </a:solidFill>
              <a:effectLst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C116AD-5B62-5B21-F3A9-17B6E0E0B4F9}"/>
              </a:ext>
            </a:extLst>
          </p:cNvPr>
          <p:cNvSpPr txBox="1"/>
          <p:nvPr/>
        </p:nvSpPr>
        <p:spPr>
          <a:xfrm>
            <a:off x="838200" y="5550985"/>
            <a:ext cx="69342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>
                <a:cs typeface="Calibri"/>
              </a:rPr>
              <a:t>For</a:t>
            </a:r>
            <a:r>
              <a:rPr lang="en-GB" sz="2600" spc="-5" dirty="0">
                <a:cs typeface="Calibri"/>
              </a:rPr>
              <a:t> </a:t>
            </a:r>
            <a:r>
              <a:rPr lang="en-GB" sz="2600" dirty="0">
                <a:cs typeface="Calibri"/>
              </a:rPr>
              <a:t>the</a:t>
            </a:r>
            <a:r>
              <a:rPr lang="en-GB" sz="2600" spc="20" dirty="0">
                <a:cs typeface="Calibri"/>
              </a:rPr>
              <a:t> </a:t>
            </a:r>
            <a:r>
              <a:rPr lang="en-GB" sz="2600" dirty="0">
                <a:cs typeface="Calibri"/>
              </a:rPr>
              <a:t>solution</a:t>
            </a:r>
            <a:r>
              <a:rPr lang="en-GB" sz="2600" spc="5" dirty="0">
                <a:cs typeface="Calibri"/>
              </a:rPr>
              <a:t> </a:t>
            </a:r>
            <a:r>
              <a:rPr lang="en-GB" sz="2600" dirty="0">
                <a:cs typeface="Calibri"/>
              </a:rPr>
              <a:t>see slides 9-11 of 10_1_CL.pdf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80436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SML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Code-snippets fill-in &amp; comment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model = ……………………………………………………………</a:t>
            </a:r>
            <a:br>
              <a:rPr lang="en-GB" sz="2400" dirty="0"/>
            </a:br>
            <a:r>
              <a:rPr lang="en-GB" sz="2400" dirty="0"/>
              <a:t>metric = …………………………………………………………… </a:t>
            </a:r>
            <a:br>
              <a:rPr lang="en-GB" sz="2400" dirty="0"/>
            </a:br>
            <a:r>
              <a:rPr lang="en-GB" sz="2400" dirty="0"/>
              <a:t>stream = </a:t>
            </a:r>
            <a:r>
              <a:rPr lang="en-GB" sz="2400" dirty="0" err="1"/>
              <a:t>iter_pandas</a:t>
            </a:r>
            <a:r>
              <a:rPr lang="en-GB" sz="2400" dirty="0"/>
              <a:t>(X=data[features], y=data['class’])</a:t>
            </a:r>
            <a:br>
              <a:rPr lang="en-GB" sz="2400" dirty="0"/>
            </a:br>
            <a:r>
              <a:rPr lang="en-GB" sz="2400" dirty="0" err="1"/>
              <a:t>progressive_val_score</a:t>
            </a:r>
            <a:r>
              <a:rPr lang="en-GB" sz="2400" dirty="0"/>
              <a:t>(…………………………………….,</a:t>
            </a:r>
            <a:br>
              <a:rPr lang="en-GB" sz="2400" dirty="0"/>
            </a:br>
            <a:r>
              <a:rPr lang="en-GB" sz="2400" dirty="0"/>
              <a:t>		         …………………………………….,</a:t>
            </a:r>
            <a:br>
              <a:rPr lang="en-GB" sz="2400" dirty="0"/>
            </a:br>
            <a:r>
              <a:rPr lang="en-GB" sz="2400" dirty="0"/>
              <a:t>		         …………………………………….,</a:t>
            </a:r>
            <a:br>
              <a:rPr lang="en-GB" sz="2400" dirty="0"/>
            </a:br>
            <a:r>
              <a:rPr lang="en-GB" sz="2400" dirty="0"/>
              <a:t>		         </a:t>
            </a:r>
            <a:r>
              <a:rPr lang="en-GB" sz="2400" dirty="0" err="1"/>
              <a:t>print_every</a:t>
            </a:r>
            <a:r>
              <a:rPr lang="en-GB" sz="2400" dirty="0"/>
              <a:t>=1000)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For</a:t>
            </a:r>
            <a:r>
              <a:rPr lang="en-GB" sz="2400" spc="-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the</a:t>
            </a:r>
            <a:r>
              <a:rPr lang="en-GB" sz="2400" spc="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solution</a:t>
            </a:r>
            <a:r>
              <a:rPr lang="en-GB" sz="2400" spc="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see </a:t>
            </a:r>
            <a:r>
              <a:rPr lang="en-GB" sz="2400" dirty="0" err="1">
                <a:cs typeface="Calibri"/>
              </a:rPr>
              <a:t>Stream_Classification.ipynb</a:t>
            </a:r>
            <a:endParaRPr lang="en-GB" sz="2400" dirty="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71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10537</TotalTime>
  <Words>1145</Words>
  <Application>Microsoft Macintosh PowerPoint</Application>
  <PresentationFormat>Widescreen</PresentationFormat>
  <Paragraphs>128</Paragraphs>
  <Slides>13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Helvetica Neue Light</vt:lpstr>
      <vt:lpstr>Rubik</vt:lpstr>
      <vt:lpstr>Rubik Medium</vt:lpstr>
      <vt:lpstr>1_Office Theme</vt:lpstr>
      <vt:lpstr>Streaming Data Analytics  Preview of the  part of the exam about  Streaming Data Science</vt:lpstr>
      <vt:lpstr>Exam content </vt:lpstr>
      <vt:lpstr>Questions to test the breadth of your knowledge</vt:lpstr>
      <vt:lpstr>Questions to test the breadth of your knowledge</vt:lpstr>
      <vt:lpstr>Questions to test the breadth of your knowledge</vt:lpstr>
      <vt:lpstr>Questions to test the depth of your knowledge</vt:lpstr>
      <vt:lpstr>Questions to test the depth of your knowledge</vt:lpstr>
      <vt:lpstr>Questions to test the depth of your knowledge</vt:lpstr>
      <vt:lpstr>Exercises on SML</vt:lpstr>
      <vt:lpstr>Exercises on SML</vt:lpstr>
      <vt:lpstr>Exercises on TSA</vt:lpstr>
      <vt:lpstr>Exercises on TSA</vt:lpstr>
      <vt:lpstr>Streaming Data Analytics  Preview of the  part of the exam about  Streaming Data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Emanuele Della Valle</dc:creator>
  <cp:lastModifiedBy>Alessio Bernardo</cp:lastModifiedBy>
  <cp:revision>50</cp:revision>
  <dcterms:created xsi:type="dcterms:W3CDTF">2020-03-05T14:58:03Z</dcterms:created>
  <dcterms:modified xsi:type="dcterms:W3CDTF">2022-12-15T11:46:47Z</dcterms:modified>
</cp:coreProperties>
</file>