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64" r:id="rId11"/>
    <p:sldId id="265" r:id="rId12"/>
    <p:sldId id="274" r:id="rId13"/>
    <p:sldId id="266" r:id="rId14"/>
    <p:sldId id="275" r:id="rId15"/>
    <p:sldId id="276" r:id="rId16"/>
    <p:sldId id="277" r:id="rId17"/>
    <p:sldId id="287" r:id="rId18"/>
    <p:sldId id="297" r:id="rId19"/>
    <p:sldId id="288" r:id="rId20"/>
    <p:sldId id="289" r:id="rId21"/>
    <p:sldId id="290" r:id="rId22"/>
    <p:sldId id="269" r:id="rId23"/>
    <p:sldId id="283" r:id="rId24"/>
    <p:sldId id="267" r:id="rId25"/>
    <p:sldId id="291" r:id="rId26"/>
    <p:sldId id="294" r:id="rId27"/>
    <p:sldId id="295" r:id="rId2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825F4-B684-439F-898D-BB4FBA7A1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CCC592C-003C-4400-9EF0-7F0CEF5E8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376977-9DEF-46B9-989D-EB0973046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64D5-CB55-4A6B-A727-865BDE482F02}" type="datetimeFigureOut">
              <a:rPr lang="it-IT" smtClean="0"/>
              <a:t>18/09/2022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3591F5-FFEB-41BC-96C6-FA29ECFCA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8FE93C-E897-4812-903A-D6ACA68B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E18F-7991-4E65-8C1C-E829D7EE03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75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42E835-608A-4C67-A1C8-BEF7B220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442F7A1-17DB-4364-89D2-68310E7D5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9B52094-A77F-4A5D-9C2F-969663EEA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64D5-CB55-4A6B-A727-865BDE482F02}" type="datetimeFigureOut">
              <a:rPr lang="it-IT" smtClean="0"/>
              <a:t>18/09/2022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15D590B-CED1-49E9-B822-248B80625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25B7B6-1F46-42D3-8C33-73F3BB96F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E18F-7991-4E65-8C1C-E829D7EE03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825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FABEA55-5E9B-4B92-B44E-0CE35EB2A2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65E659C-188D-411F-BEE5-3AD4D4E07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081E739-0AFE-43D8-8EF7-76C723B4B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64D5-CB55-4A6B-A727-865BDE482F02}" type="datetimeFigureOut">
              <a:rPr lang="it-IT" smtClean="0"/>
              <a:t>18/09/2022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C2AA72-5732-48D3-A6E0-7907BFB1C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B9F548-2A58-41A3-BE2B-8BFAC255A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E18F-7991-4E65-8C1C-E829D7EE03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713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42BEEC-204D-409B-A8C8-9BAD6689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526D50-3665-4A10-89A1-4136454A5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49703A-0C82-4D62-BFFE-D8E4F3CA6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64D5-CB55-4A6B-A727-865BDE482F02}" type="datetimeFigureOut">
              <a:rPr lang="it-IT" smtClean="0"/>
              <a:t>18/09/2022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40B2DC-B171-431D-8B2A-B00DA11E9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9671B4-E46B-4D94-8C1A-0A1B7EE90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E18F-7991-4E65-8C1C-E829D7EE03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7366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DD2817-FE7D-41EE-90F0-B4F510068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88BF8DB-26A2-47CE-80C0-85BD5EA5E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45E5C4-6701-4A64-B541-E4910E02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64D5-CB55-4A6B-A727-865BDE482F02}" type="datetimeFigureOut">
              <a:rPr lang="it-IT" smtClean="0"/>
              <a:t>18/09/2022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B4EE66-8AC9-4718-B8F7-461D250A1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94679-492C-4D08-B2D7-3364D3BC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E18F-7991-4E65-8C1C-E829D7EE03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691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8AA16D-2E51-4D28-A6C9-4DC5C5D4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FFC94C-FFB9-4F89-8895-0C853461B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1A48040-0813-4A5C-AC45-370522758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99398D1-F1F0-4530-BB7C-AAF7515C5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64D5-CB55-4A6B-A727-865BDE482F02}" type="datetimeFigureOut">
              <a:rPr lang="it-IT" smtClean="0"/>
              <a:t>18/09/2022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BE8DD96-F253-4B23-A09D-800314F9E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34978D6-8F46-4217-82B6-6F3B3AAD1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E18F-7991-4E65-8C1C-E829D7EE03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48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016E8E-26A3-4397-8203-A3547C832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5BAE67E-96FD-4CE3-A933-5165E19F6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68C7012-DF97-43D9-ABE2-034B63A14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D4C34AF-134C-4BB5-9EAC-686E8651A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9A3F5D0-B2A4-44E6-964D-5A66DF28B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4E0F721-C3AC-4651-884E-BE93E6B05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64D5-CB55-4A6B-A727-865BDE482F02}" type="datetimeFigureOut">
              <a:rPr lang="it-IT" smtClean="0"/>
              <a:t>18/09/2022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723E956-3475-4124-A11B-3966F1250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3FD4F28-0B2A-499C-BA3E-E04A2AE0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E18F-7991-4E65-8C1C-E829D7EE03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6766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691612-B2FD-41C3-B59F-ACADF4B71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4F90ED5-BC0F-4F77-80FF-EA1D6E31F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64D5-CB55-4A6B-A727-865BDE482F02}" type="datetimeFigureOut">
              <a:rPr lang="it-IT" smtClean="0"/>
              <a:t>18/09/2022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2C54FF8-DEC7-4ACE-B6D0-AAD56190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8231677-1477-4FAF-96CE-814C87188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E18F-7991-4E65-8C1C-E829D7EE03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976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D94045A-BD55-45E0-9295-B6391375D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64D5-CB55-4A6B-A727-865BDE482F02}" type="datetimeFigureOut">
              <a:rPr lang="it-IT" smtClean="0"/>
              <a:t>18/09/2022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4F2B9BA-77EC-4C7D-901E-11B19D02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23916E5-EF7A-4950-B5A5-4BB709359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E18F-7991-4E65-8C1C-E829D7EE03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1655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EC7C59-FBF2-41AB-8D09-BB5F70B75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7A051F-6C93-4FDB-B839-CBF691980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1D54913-CE1C-49B9-AADA-A0178D89C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4B55FE9-0442-49D3-8A66-92A7A6420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64D5-CB55-4A6B-A727-865BDE482F02}" type="datetimeFigureOut">
              <a:rPr lang="it-IT" smtClean="0"/>
              <a:t>18/09/2022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DB7F3D6-9B63-45A6-A630-A46E3A0CB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7777B29-CA94-4EBD-8A95-D5A1866A8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E18F-7991-4E65-8C1C-E829D7EE03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291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D52D1-0E00-465B-9871-994D18FC9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0E6BB26-335C-466C-A29C-2F83041496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DF0E2DC-9AA3-42D3-AA1F-5DD358D59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48C1E27-98E6-4440-B616-8D6CAC4CA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64D5-CB55-4A6B-A727-865BDE482F02}" type="datetimeFigureOut">
              <a:rPr lang="it-IT" smtClean="0"/>
              <a:t>18/09/2022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2B1F513-8755-4193-94A9-014F34445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8450671-9569-48D4-88ED-2CED9B42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E18F-7991-4E65-8C1C-E829D7EE03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864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291DAAD-16F2-49B6-9BBD-768B9FE1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36020AF-89E9-46F1-8286-3D9CE5F12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238F9D7-044D-43AE-902E-40E4EAB01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464D5-CB55-4A6B-A727-865BDE482F02}" type="datetimeFigureOut">
              <a:rPr lang="it-IT" smtClean="0"/>
              <a:t>18/09/2022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13EB8F1-AB63-4B77-A0A8-B0D5520EC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5E6786-6E6B-4EE9-9A0C-F6B96C189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E18F-7991-4E65-8C1C-E829D7EE03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02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A414E5C-33D5-4A9C-982A-4FDEA1A8C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it-IT" sz="4800">
                <a:solidFill>
                  <a:srgbClr val="FFFFFF"/>
                </a:solidFill>
              </a:rPr>
              <a:t>Progetto Informatica Industriale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8BB6BC1-2AE6-46DF-8B5B-8F51FDEBE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it-IT" dirty="0"/>
              <a:t>Andrea Premate 829777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716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332FBB7-4FA6-49DD-B064-31363559F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>
            <a:normAutofit/>
          </a:bodyPr>
          <a:lstStyle/>
          <a:p>
            <a:r>
              <a:rPr lang="it-IT" sz="4200" dirty="0">
                <a:solidFill>
                  <a:srgbClr val="FFFFFF"/>
                </a:solidFill>
              </a:rPr>
              <a:t>Componenti: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2"/>
            <a:ext cx="7205472" cy="4270248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8F52201-43C6-4036-87A0-077B77B25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42" y="3491265"/>
            <a:ext cx="6795370" cy="154594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0D8EE1-B17A-4B41-B921-7B0BBFEA8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311" y="2393792"/>
            <a:ext cx="3360212" cy="3740893"/>
          </a:xfrm>
        </p:spPr>
        <p:txBody>
          <a:bodyPr anchor="ctr">
            <a:normAutofit/>
          </a:bodyPr>
          <a:lstStyle/>
          <a:p>
            <a:r>
              <a:rPr lang="it-IT" sz="1800" dirty="0"/>
              <a:t>Somma i valori in una matrice e divide tale somma per la somma dei valori della maschera</a:t>
            </a:r>
          </a:p>
          <a:p>
            <a:r>
              <a:rPr lang="it-IT" sz="1800" dirty="0"/>
              <a:t>Il pixel di output necessita di maggiore profondità: </a:t>
            </a:r>
          </a:p>
          <a:p>
            <a:pPr lvl="1"/>
            <a:r>
              <a:rPr lang="it-IT" sz="1700" dirty="0"/>
              <a:t>2*</a:t>
            </a:r>
            <a:r>
              <a:rPr lang="it-IT" sz="1700" dirty="0" err="1"/>
              <a:t>pixel_depth</a:t>
            </a:r>
            <a:r>
              <a:rPr lang="it-IT" sz="1700" dirty="0"/>
              <a:t> tiene conto di un solo valore risultato di una moltiplicazione</a:t>
            </a:r>
          </a:p>
          <a:p>
            <a:pPr lvl="1"/>
            <a:r>
              <a:rPr lang="it-IT" sz="1700" dirty="0" err="1"/>
              <a:t>Max_v_conv</a:t>
            </a:r>
            <a:r>
              <a:rPr lang="it-IT" sz="1700" dirty="0"/>
              <a:t> = </a:t>
            </a:r>
            <a:r>
              <a:rPr lang="nb-NO" sz="1700" dirty="0"/>
              <a:t>ceil(2*log(c_mask_lenght)) tiene conto di tutte le somme della matrice.</a:t>
            </a:r>
            <a:endParaRPr lang="it-IT" sz="1700" dirty="0"/>
          </a:p>
          <a:p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614653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332FBB7-4FA6-49DD-B064-31363559F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4" y="1135240"/>
            <a:ext cx="10534650" cy="81740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Esempio</a:t>
            </a: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matrice</a:t>
            </a: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3x3:</a:t>
            </a:r>
            <a:b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- 9 </a:t>
            </a:r>
            <a:r>
              <a:rPr lang="en-US" sz="2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elementi</a:t>
            </a:r>
            <a:b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ad </a:t>
            </a:r>
            <a:r>
              <a:rPr lang="en-US" sz="2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ogni</a:t>
            </a: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somma serve 1 bit in </a:t>
            </a:r>
            <a:r>
              <a:rPr lang="en-US" sz="2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più</a:t>
            </a:r>
            <a:b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</a:t>
            </a:r>
            <a:r>
              <a:rPr lang="en-US" sz="2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l’altezza</a:t>
            </a: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dell’albero</a:t>
            </a: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è ceil(log(3^2)) -&gt; ceil(2*log(3)) = 4</a:t>
            </a:r>
            <a:b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728D33EA-F95A-49B1-B1C2-DC41173F2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187" y="2178748"/>
            <a:ext cx="9295626" cy="450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27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332FBB7-4FA6-49DD-B064-31363559F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>
            <a:normAutofit/>
          </a:bodyPr>
          <a:lstStyle/>
          <a:p>
            <a:r>
              <a:rPr lang="it-IT" sz="4200">
                <a:solidFill>
                  <a:srgbClr val="FFFFFF"/>
                </a:solidFill>
              </a:rPr>
              <a:t>Componenti: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2"/>
            <a:ext cx="7205472" cy="4270248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83C4E6B1-8FB6-4943-89D4-B3A2786BF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42" y="3491265"/>
            <a:ext cx="6795370" cy="154594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0D8EE1-B17A-4B41-B921-7B0BBFEA8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311" y="2393792"/>
            <a:ext cx="3360212" cy="3740893"/>
          </a:xfrm>
        </p:spPr>
        <p:txBody>
          <a:bodyPr anchor="ctr">
            <a:normAutofit/>
          </a:bodyPr>
          <a:lstStyle/>
          <a:p>
            <a:r>
              <a:rPr lang="it-IT" sz="2000" dirty="0"/>
              <a:t>Aggiunge all’immagine originale il </a:t>
            </a:r>
            <a:r>
              <a:rPr lang="it-IT" sz="2000" dirty="0" err="1"/>
              <a:t>padding</a:t>
            </a:r>
            <a:r>
              <a:rPr lang="it-IT" sz="2000" dirty="0"/>
              <a:t> di grandezza conforme alla grandezze della maschera</a:t>
            </a:r>
          </a:p>
          <a:p>
            <a:r>
              <a:rPr lang="it-IT" sz="2000" dirty="0"/>
              <a:t>Se l’immagine di input ha lato l e la mask ha lato m(dispari) -&gt; l + m – 1</a:t>
            </a:r>
          </a:p>
          <a:p>
            <a:pPr marL="0" indent="0">
              <a:buNone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473146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332FBB7-4FA6-49DD-B064-31363559F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>
            <a:normAutofit/>
          </a:bodyPr>
          <a:lstStyle/>
          <a:p>
            <a:r>
              <a:rPr lang="it-IT" sz="4200">
                <a:solidFill>
                  <a:srgbClr val="FFFFFF"/>
                </a:solidFill>
              </a:rPr>
              <a:t>Componenti: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2"/>
            <a:ext cx="7205472" cy="4270248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5E09AD0-CA6F-498A-81D9-BB7A399AC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54" y="3273302"/>
            <a:ext cx="7335482" cy="176051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0D8EE1-B17A-4B41-B921-7B0BBFEA8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311" y="2393792"/>
            <a:ext cx="3360212" cy="3740893"/>
          </a:xfrm>
        </p:spPr>
        <p:txBody>
          <a:bodyPr anchor="ctr">
            <a:normAutofit/>
          </a:bodyPr>
          <a:lstStyle/>
          <a:p>
            <a:r>
              <a:rPr lang="it-IT" sz="1800"/>
              <a:t>Calcola il pixel di output della convoluzione su una singola posizione</a:t>
            </a:r>
          </a:p>
        </p:txBody>
      </p:sp>
    </p:spTree>
    <p:extLst>
      <p:ext uri="{BB962C8B-B14F-4D97-AF65-F5344CB8AC3E}">
        <p14:creationId xmlns:p14="http://schemas.microsoft.com/office/powerpoint/2010/main" val="3309477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332FBB7-4FA6-49DD-B064-31363559F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>
            <a:normAutofit/>
          </a:bodyPr>
          <a:lstStyle/>
          <a:p>
            <a:r>
              <a:rPr lang="it-IT" sz="4200">
                <a:solidFill>
                  <a:srgbClr val="FFFFFF"/>
                </a:solidFill>
              </a:rPr>
              <a:t>Componenti: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2"/>
            <a:ext cx="7205472" cy="4270248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0D8EE1-B17A-4B41-B921-7B0BBFEA8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311" y="2393792"/>
            <a:ext cx="3360212" cy="3740893"/>
          </a:xfrm>
        </p:spPr>
        <p:txBody>
          <a:bodyPr anchor="ctr">
            <a:normAutofit/>
          </a:bodyPr>
          <a:lstStyle/>
          <a:p>
            <a:r>
              <a:rPr lang="it-IT" sz="1800"/>
              <a:t>Calcola la riga di output della convoluzione su una riga i dell’immagine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6CDD224-29CA-45AF-BF30-D32ADB2AA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16" y="2510900"/>
            <a:ext cx="7601570" cy="350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30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332FBB7-4FA6-49DD-B064-31363559F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>
            <a:normAutofit/>
          </a:bodyPr>
          <a:lstStyle/>
          <a:p>
            <a:r>
              <a:rPr lang="it-IT" sz="4200">
                <a:solidFill>
                  <a:srgbClr val="FFFFFF"/>
                </a:solidFill>
              </a:rPr>
              <a:t>Componenti: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2"/>
            <a:ext cx="7205472" cy="4270248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A974BE0-8203-4941-8F10-78BB42FE7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20" y="2331973"/>
            <a:ext cx="6522414" cy="386453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0D8EE1-B17A-4B41-B921-7B0BBFEA8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311" y="2393792"/>
            <a:ext cx="3360212" cy="3740893"/>
          </a:xfrm>
        </p:spPr>
        <p:txBody>
          <a:bodyPr anchor="ctr">
            <a:normAutofit/>
          </a:bodyPr>
          <a:lstStyle/>
          <a:p>
            <a:r>
              <a:rPr lang="it-IT" sz="1800" dirty="0"/>
              <a:t>Tiene in memoria una immagine e ne aggiorna una riga i passata in input</a:t>
            </a:r>
          </a:p>
        </p:txBody>
      </p:sp>
    </p:spTree>
    <p:extLst>
      <p:ext uri="{BB962C8B-B14F-4D97-AF65-F5344CB8AC3E}">
        <p14:creationId xmlns:p14="http://schemas.microsoft.com/office/powerpoint/2010/main" val="3305278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332FBB7-4FA6-49DD-B064-31363559F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Componenti: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2"/>
            <a:ext cx="7205472" cy="4270248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0D8EE1-B17A-4B41-B921-7B0BBFEA8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392478"/>
            <a:ext cx="4503120" cy="8112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Esegue</a:t>
            </a:r>
            <a:r>
              <a: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l’intero</a:t>
            </a:r>
            <a:r>
              <a: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task di </a:t>
            </a:r>
            <a:r>
              <a:rPr lang="en-US" sz="18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convoluzione</a:t>
            </a:r>
            <a:endParaRPr lang="en-US" sz="1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1D7F1AD-FB51-450C-B841-DA194F1A5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1361"/>
            <a:ext cx="12233668" cy="428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15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332FBB7-4FA6-49DD-B064-31363559F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>
            <a:normAutofit/>
          </a:bodyPr>
          <a:lstStyle/>
          <a:p>
            <a:r>
              <a:rPr lang="it-IT" sz="4200">
                <a:solidFill>
                  <a:srgbClr val="FFFFFF"/>
                </a:solidFill>
              </a:rPr>
              <a:t>Componenti: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2"/>
            <a:ext cx="7205472" cy="4270248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0D8EE1-B17A-4B41-B921-7B0BBFEA8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311" y="2393792"/>
            <a:ext cx="3360212" cy="3740893"/>
          </a:xfrm>
        </p:spPr>
        <p:txBody>
          <a:bodyPr anchor="ctr">
            <a:normAutofit/>
          </a:bodyPr>
          <a:lstStyle/>
          <a:p>
            <a:r>
              <a:rPr lang="it-IT" sz="1800" dirty="0"/>
              <a:t>Calcola intensità e posizione del picco di Bragg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19AFA0C-BD67-4CD8-B131-84918A29B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3" y="3264051"/>
            <a:ext cx="7038973" cy="200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63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332FBB7-4FA6-49DD-B064-31363559F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>
            <a:normAutofit/>
          </a:bodyPr>
          <a:lstStyle/>
          <a:p>
            <a:r>
              <a:rPr lang="it-IT" sz="4200">
                <a:solidFill>
                  <a:srgbClr val="FFFFFF"/>
                </a:solidFill>
              </a:rPr>
              <a:t>Componenti: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2"/>
            <a:ext cx="7205472" cy="4270248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0D8EE1-B17A-4B41-B921-7B0BBFEA8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311" y="2393792"/>
            <a:ext cx="3360212" cy="3740893"/>
          </a:xfrm>
        </p:spPr>
        <p:txBody>
          <a:bodyPr anchor="ctr">
            <a:normAutofit/>
          </a:bodyPr>
          <a:lstStyle/>
          <a:p>
            <a:r>
              <a:rPr lang="it-IT" sz="1800" dirty="0"/>
              <a:t>Calcola intensità e posizione del picco di Bragg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19AFA0C-BD67-4CD8-B131-84918A29B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3" y="3264051"/>
            <a:ext cx="7038973" cy="200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443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332FBB7-4FA6-49DD-B064-31363559F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>
            <a:normAutofit/>
          </a:bodyPr>
          <a:lstStyle/>
          <a:p>
            <a:r>
              <a:rPr lang="it-IT" sz="4200">
                <a:solidFill>
                  <a:srgbClr val="FFFFFF"/>
                </a:solidFill>
              </a:rPr>
              <a:t>Componenti: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2"/>
            <a:ext cx="7205472" cy="4270248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0D8EE1-B17A-4B41-B921-7B0BBFEA8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311" y="2393792"/>
            <a:ext cx="3360212" cy="3740893"/>
          </a:xfrm>
        </p:spPr>
        <p:txBody>
          <a:bodyPr anchor="ctr">
            <a:normAutofit/>
          </a:bodyPr>
          <a:lstStyle/>
          <a:p>
            <a:r>
              <a:rPr lang="it-IT" sz="1800" dirty="0" err="1"/>
              <a:t>Binarizza</a:t>
            </a:r>
            <a:r>
              <a:rPr lang="it-IT" sz="1800" dirty="0"/>
              <a:t> l’immagine di input secondo un certo </a:t>
            </a:r>
            <a:r>
              <a:rPr lang="it-IT" sz="1800" dirty="0" err="1"/>
              <a:t>threshold</a:t>
            </a:r>
            <a:endParaRPr lang="it-IT" sz="18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C1977CD-144A-4F7B-9F39-B3A0B7485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24" y="3120884"/>
            <a:ext cx="6699978" cy="19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2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28D08FC-A647-47A2-B89B-26DA8D4F3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Obiettivi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645A2B-E1D5-4412-8F5A-F2B119A64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592" y="2300945"/>
            <a:ext cx="10437963" cy="3683358"/>
          </a:xfrm>
        </p:spPr>
        <p:txBody>
          <a:bodyPr anchor="ctr">
            <a:normAutofit/>
          </a:bodyPr>
          <a:lstStyle/>
          <a:p>
            <a:r>
              <a:rPr lang="it-IT" sz="2000" dirty="0"/>
              <a:t>Riduzione rumore da immagine acustica </a:t>
            </a:r>
          </a:p>
          <a:p>
            <a:pPr marL="457200" lvl="1" indent="0">
              <a:buNone/>
            </a:pPr>
            <a:r>
              <a:rPr lang="it-IT" sz="2000" dirty="0"/>
              <a:t>	-&gt; filtro </a:t>
            </a:r>
            <a:r>
              <a:rPr lang="it-IT" sz="2000" dirty="0" err="1"/>
              <a:t>convoluzionale</a:t>
            </a:r>
            <a:r>
              <a:rPr lang="it-IT" sz="2000" dirty="0"/>
              <a:t> (maschera gaussiana)</a:t>
            </a:r>
          </a:p>
          <a:p>
            <a:r>
              <a:rPr lang="it-IT" sz="2000" dirty="0"/>
              <a:t>Estrazione valori di interesse da immagine acustica </a:t>
            </a:r>
          </a:p>
          <a:p>
            <a:pPr marL="0" indent="0">
              <a:buNone/>
            </a:pPr>
            <a:r>
              <a:rPr lang="it-IT" sz="2000" dirty="0"/>
              <a:t>	–&gt; intensità e posizione picco di Bragg (post </a:t>
            </a:r>
            <a:r>
              <a:rPr lang="it-IT" sz="2000" dirty="0" err="1"/>
              <a:t>gaussian</a:t>
            </a:r>
            <a:r>
              <a:rPr lang="it-IT" sz="2000" dirty="0"/>
              <a:t> </a:t>
            </a:r>
            <a:r>
              <a:rPr lang="it-IT" sz="2000" dirty="0" err="1"/>
              <a:t>blur</a:t>
            </a:r>
            <a:r>
              <a:rPr lang="it-IT" sz="2000" dirty="0"/>
              <a:t>)</a:t>
            </a:r>
          </a:p>
          <a:p>
            <a:pPr marL="0" indent="0">
              <a:buNone/>
            </a:pPr>
            <a:r>
              <a:rPr lang="it-IT" sz="2000" dirty="0"/>
              <a:t>	-&gt; altezza e larghezza massima della zona di interesse(post </a:t>
            </a:r>
            <a:r>
              <a:rPr lang="it-IT" sz="2000" dirty="0" err="1"/>
              <a:t>gaussian</a:t>
            </a:r>
            <a:r>
              <a:rPr lang="it-IT" sz="2000" dirty="0"/>
              <a:t> </a:t>
            </a:r>
            <a:r>
              <a:rPr lang="it-IT" sz="2000" dirty="0" err="1"/>
              <a:t>blur</a:t>
            </a:r>
            <a:r>
              <a:rPr lang="it-IT" sz="2000" dirty="0"/>
              <a:t> e binarizzazione)</a:t>
            </a:r>
          </a:p>
        </p:txBody>
      </p:sp>
    </p:spTree>
    <p:extLst>
      <p:ext uri="{BB962C8B-B14F-4D97-AF65-F5344CB8AC3E}">
        <p14:creationId xmlns:p14="http://schemas.microsoft.com/office/powerpoint/2010/main" val="2988744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332FBB7-4FA6-49DD-B064-31363559F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>
            <a:normAutofit/>
          </a:bodyPr>
          <a:lstStyle/>
          <a:p>
            <a:r>
              <a:rPr lang="it-IT" sz="4200">
                <a:solidFill>
                  <a:srgbClr val="FFFFFF"/>
                </a:solidFill>
              </a:rPr>
              <a:t>Componenti: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2"/>
            <a:ext cx="7205472" cy="4270248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0D8EE1-B17A-4B41-B921-7B0BBFEA8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311" y="2393792"/>
            <a:ext cx="3360212" cy="3740893"/>
          </a:xfrm>
        </p:spPr>
        <p:txBody>
          <a:bodyPr anchor="ctr">
            <a:normAutofit/>
          </a:bodyPr>
          <a:lstStyle/>
          <a:p>
            <a:r>
              <a:rPr lang="it-IT" sz="1800" dirty="0"/>
              <a:t>Estrae larghezza e altezza massima del «cerchio» intorno al picco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F17F545E-F41E-4C54-8CD9-8E1A4A65E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95" y="3124999"/>
            <a:ext cx="6905435" cy="202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741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332FBB7-4FA6-49DD-B064-31363559F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Componenti</a:t>
            </a: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2"/>
            <a:ext cx="7205472" cy="4270248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0D8EE1-B17A-4B41-B921-7B0BBFEA8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392478"/>
            <a:ext cx="4503120" cy="8112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Esegue tutte le operazioni d’interesse</a:t>
            </a:r>
          </a:p>
          <a:p>
            <a:pPr marL="0" indent="0">
              <a:buNone/>
            </a:pPr>
            <a:endParaRPr lang="en-US" sz="1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2801BF8-CC01-4D0B-BCF4-33D381FFD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0978" y="1956815"/>
            <a:ext cx="12092132" cy="477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13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32FBB7-4FA6-49DD-B064-31363559F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funzionamento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0E5FFED-32E6-422D-A940-C0B99B32E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99" y="3268453"/>
            <a:ext cx="11809002" cy="2667384"/>
          </a:xfrm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CCF5403E-CA42-48A0-B02E-BFAEBA8914BA}"/>
              </a:ext>
            </a:extLst>
          </p:cNvPr>
          <p:cNvSpPr txBox="1">
            <a:spLocks/>
          </p:cNvSpPr>
          <p:nvPr/>
        </p:nvSpPr>
        <p:spPr>
          <a:xfrm>
            <a:off x="731807" y="14405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Enable</a:t>
            </a:r>
            <a:r>
              <a:rPr lang="it-IT" sz="1800" dirty="0"/>
              <a:t>=1 -&gt; attiva il calcolo fino alla fine (per ipotesi il segnale immagine in input deve rimanere lo stesso durante tutta la durata del calcolo, altrimenti si ottiene la prima immagine fino a una certa riga e poi la seconda da tale riga in poi)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br>
              <a:rPr lang="it-IT" sz="1800" dirty="0"/>
            </a:br>
            <a:endParaRPr lang="it-IT" sz="1800" dirty="0"/>
          </a:p>
          <a:p>
            <a:r>
              <a:rPr lang="it-IT" sz="2400" b="1" dirty="0"/>
              <a:t>Esempio: cambia un pixel di una riga già analizzata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664F40-900E-4122-B256-900147AA786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3697010" y="3183149"/>
            <a:ext cx="210109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29BBDB8C-BB18-4DF2-BB43-FFD10A3BC53D}"/>
              </a:ext>
            </a:extLst>
          </p:cNvPr>
          <p:cNvCxnSpPr>
            <a:cxnSpLocks/>
          </p:cNvCxnSpPr>
          <p:nvPr/>
        </p:nvCxnSpPr>
        <p:spPr>
          <a:xfrm>
            <a:off x="6333993" y="3185590"/>
            <a:ext cx="210109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439FE4E-1871-4533-ADBA-5B2E2B64CC50}"/>
              </a:ext>
            </a:extLst>
          </p:cNvPr>
          <p:cNvSpPr txBox="1"/>
          <p:nvPr/>
        </p:nvSpPr>
        <p:spPr>
          <a:xfrm>
            <a:off x="4241564" y="2839518"/>
            <a:ext cx="145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calcolo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AD762B0-C052-4FD4-9F57-D8B3D3460B3C}"/>
              </a:ext>
            </a:extLst>
          </p:cNvPr>
          <p:cNvSpPr txBox="1"/>
          <p:nvPr/>
        </p:nvSpPr>
        <p:spPr>
          <a:xfrm>
            <a:off x="6976313" y="2839518"/>
            <a:ext cx="145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calcolo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B1A51EEF-0975-4628-BD01-725D354443BE}"/>
              </a:ext>
            </a:extLst>
          </p:cNvPr>
          <p:cNvCxnSpPr>
            <a:cxnSpLocks/>
          </p:cNvCxnSpPr>
          <p:nvPr/>
        </p:nvCxnSpPr>
        <p:spPr>
          <a:xfrm>
            <a:off x="4320117" y="4973782"/>
            <a:ext cx="0" cy="15363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2627BDC-92C4-42CD-8070-635C5C71426E}"/>
              </a:ext>
            </a:extLst>
          </p:cNvPr>
          <p:cNvSpPr txBox="1"/>
          <p:nvPr/>
        </p:nvSpPr>
        <p:spPr>
          <a:xfrm>
            <a:off x="4320117" y="6051591"/>
            <a:ext cx="219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Pixel [20,20] &lt;= 255</a:t>
            </a:r>
          </a:p>
        </p:txBody>
      </p:sp>
    </p:spTree>
    <p:extLst>
      <p:ext uri="{BB962C8B-B14F-4D97-AF65-F5344CB8AC3E}">
        <p14:creationId xmlns:p14="http://schemas.microsoft.com/office/powerpoint/2010/main" val="501226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32FBB7-4FA6-49DD-B064-31363559F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funzionamento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CCF5403E-CA42-48A0-B02E-BFAEBA8914BA}"/>
              </a:ext>
            </a:extLst>
          </p:cNvPr>
          <p:cNvSpPr txBox="1">
            <a:spLocks/>
          </p:cNvSpPr>
          <p:nvPr/>
        </p:nvSpPr>
        <p:spPr>
          <a:xfrm>
            <a:off x="731807" y="14405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Enable</a:t>
            </a:r>
            <a:r>
              <a:rPr lang="it-IT" sz="1800" dirty="0"/>
              <a:t>=1 -&gt; attiva il calcolo fino alla fine (per ipotesi il segnale immagine in input deve rimanere lo stesso durante tutta la durata del calcolo, altrimenti si ottiene la prima immagine fino a una certa riga e poi la seconda da tale riga in poi)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br>
              <a:rPr lang="it-IT" sz="1800" dirty="0"/>
            </a:br>
            <a:endParaRPr lang="it-IT" sz="1800" dirty="0"/>
          </a:p>
          <a:p>
            <a:r>
              <a:rPr lang="it-IT" sz="2400" b="1" dirty="0"/>
              <a:t>Esempio: cambia un pixel di una riga non ancora analizzata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664F40-900E-4122-B256-900147AA786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3195782" y="3191597"/>
            <a:ext cx="219825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439FE4E-1871-4533-ADBA-5B2E2B64CC50}"/>
              </a:ext>
            </a:extLst>
          </p:cNvPr>
          <p:cNvSpPr txBox="1"/>
          <p:nvPr/>
        </p:nvSpPr>
        <p:spPr>
          <a:xfrm>
            <a:off x="3782684" y="2822265"/>
            <a:ext cx="145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calcolo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2627BDC-92C4-42CD-8070-635C5C71426E}"/>
              </a:ext>
            </a:extLst>
          </p:cNvPr>
          <p:cNvSpPr txBox="1"/>
          <p:nvPr/>
        </p:nvSpPr>
        <p:spPr>
          <a:xfrm>
            <a:off x="3839015" y="5894865"/>
            <a:ext cx="225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Pixel [250,250] &lt;= 255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F88F1F64-4748-4880-AA53-99E898DDA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9" y="3337627"/>
            <a:ext cx="12006333" cy="2411209"/>
          </a:xfrm>
        </p:spPr>
      </p:pic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B1A51EEF-0975-4628-BD01-725D354443BE}"/>
              </a:ext>
            </a:extLst>
          </p:cNvPr>
          <p:cNvCxnSpPr>
            <a:cxnSpLocks/>
          </p:cNvCxnSpPr>
          <p:nvPr/>
        </p:nvCxnSpPr>
        <p:spPr>
          <a:xfrm>
            <a:off x="3839016" y="4980663"/>
            <a:ext cx="0" cy="15363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360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332FBB7-4FA6-49DD-B064-31363559F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Risultati (filtro gaussiano)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0D8EE1-B17A-4B41-B921-7B0BBFEA8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6446" y="1575461"/>
            <a:ext cx="7226704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1700" dirty="0"/>
              <a:t>MATLAB						VHDL</a:t>
            </a:r>
          </a:p>
        </p:txBody>
      </p:sp>
      <p:pic>
        <p:nvPicPr>
          <p:cNvPr id="7" name="Immagine 6" descr="Immagine che contiene testo, cielo notturno&#10;&#10;Descrizione generata automaticamente">
            <a:extLst>
              <a:ext uri="{FF2B5EF4-FFF2-40B4-BE49-F238E27FC236}">
                <a16:creationId xmlns:a16="http://schemas.microsoft.com/office/drawing/2014/main" id="{6AA3A41F-3204-4FAE-B046-0C45C80D8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711" y="2217815"/>
            <a:ext cx="4303422" cy="4303422"/>
          </a:xfrm>
          <a:prstGeom prst="rect">
            <a:avLst/>
          </a:prstGeom>
        </p:spPr>
      </p:pic>
      <p:pic>
        <p:nvPicPr>
          <p:cNvPr id="5" name="Immagine 4" descr="Immagine che contiene testo, cielo notturno&#10;&#10;Descrizione generata automaticamente">
            <a:extLst>
              <a:ext uri="{FF2B5EF4-FFF2-40B4-BE49-F238E27FC236}">
                <a16:creationId xmlns:a16="http://schemas.microsoft.com/office/drawing/2014/main" id="{D01139A4-AEDC-4193-9F00-0654B530B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868" y="2217815"/>
            <a:ext cx="4303422" cy="430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55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332FBB7-4FA6-49DD-B064-31363559F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73" y="353160"/>
            <a:ext cx="7670941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Risultati</a:t>
            </a:r>
            <a:r>
              <a:rPr lang="en-US" sz="4000" dirty="0">
                <a:solidFill>
                  <a:srgbClr val="FFFFFF"/>
                </a:solidFill>
              </a:rPr>
              <a:t> (</a:t>
            </a:r>
            <a:r>
              <a:rPr lang="en-US" sz="4000" dirty="0" err="1">
                <a:solidFill>
                  <a:srgbClr val="FFFFFF"/>
                </a:solidFill>
              </a:rPr>
              <a:t>filtro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gaussiano+binarizzazione</a:t>
            </a:r>
            <a:r>
              <a:rPr lang="en-US" sz="40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0D8EE1-B17A-4B41-B921-7B0BBFEA8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6446" y="1575461"/>
            <a:ext cx="7226704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1700" dirty="0"/>
              <a:t>MATLAB						VHDL</a:t>
            </a:r>
          </a:p>
        </p:txBody>
      </p:sp>
      <p:pic>
        <p:nvPicPr>
          <p:cNvPr id="11" name="Immagine 10" descr="Immagine che contiene testo, silhouette, cielo notturno&#10;&#10;Descrizione generata automaticamente">
            <a:extLst>
              <a:ext uri="{FF2B5EF4-FFF2-40B4-BE49-F238E27FC236}">
                <a16:creationId xmlns:a16="http://schemas.microsoft.com/office/drawing/2014/main" id="{B0F9E001-B2D6-4978-873F-B6FA8B8AF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710" y="2201418"/>
            <a:ext cx="4303422" cy="4303422"/>
          </a:xfrm>
          <a:prstGeom prst="rect">
            <a:avLst/>
          </a:prstGeom>
        </p:spPr>
      </p:pic>
      <p:pic>
        <p:nvPicPr>
          <p:cNvPr id="12" name="Immagine 11" descr="Immagine che contiene testo, silhouette, cielo notturno&#10;&#10;Descrizione generata automaticamente">
            <a:extLst>
              <a:ext uri="{FF2B5EF4-FFF2-40B4-BE49-F238E27FC236}">
                <a16:creationId xmlns:a16="http://schemas.microsoft.com/office/drawing/2014/main" id="{6D2C7C3C-F316-4816-99DC-A8FD74DA1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868" y="2201418"/>
            <a:ext cx="4303422" cy="430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1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332FBB7-4FA6-49DD-B064-31363559F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73" y="353160"/>
            <a:ext cx="7670941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Risultati</a:t>
            </a:r>
            <a:r>
              <a:rPr lang="en-US" sz="4000" dirty="0">
                <a:solidFill>
                  <a:srgbClr val="FFFFFF"/>
                </a:solidFill>
              </a:rPr>
              <a:t> (</a:t>
            </a:r>
            <a:r>
              <a:rPr lang="en-US" sz="4000" dirty="0" err="1">
                <a:solidFill>
                  <a:srgbClr val="FFFFFF"/>
                </a:solidFill>
              </a:rPr>
              <a:t>valori</a:t>
            </a:r>
            <a:r>
              <a:rPr lang="en-US" sz="4000" dirty="0">
                <a:solidFill>
                  <a:srgbClr val="FFFFFF"/>
                </a:solidFill>
              </a:rPr>
              <a:t> di interesse)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0D8EE1-B17A-4B41-B921-7B0BBFEA8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878" y="2736681"/>
            <a:ext cx="8653222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1700" dirty="0"/>
              <a:t>Con </a:t>
            </a:r>
            <a:r>
              <a:rPr lang="en-US" sz="1700" dirty="0" err="1"/>
              <a:t>filtro</a:t>
            </a:r>
            <a:r>
              <a:rPr lang="en-US" sz="1700" dirty="0"/>
              <a:t> </a:t>
            </a:r>
            <a:r>
              <a:rPr lang="en-US" sz="1700" dirty="0" err="1"/>
              <a:t>gaussiano</a:t>
            </a:r>
            <a:r>
              <a:rPr lang="en-US" sz="1700" dirty="0"/>
              <a:t>						Senza </a:t>
            </a:r>
            <a:r>
              <a:rPr lang="en-US" sz="1700" dirty="0" err="1"/>
              <a:t>filtro</a:t>
            </a:r>
            <a:r>
              <a:rPr lang="en-US" sz="1700" dirty="0"/>
              <a:t> </a:t>
            </a:r>
            <a:r>
              <a:rPr lang="en-US" sz="1700" dirty="0" err="1"/>
              <a:t>gaussiano</a:t>
            </a:r>
            <a:endParaRPr lang="en-US" sz="1700" dirty="0"/>
          </a:p>
        </p:txBody>
      </p:sp>
      <p:graphicFrame>
        <p:nvGraphicFramePr>
          <p:cNvPr id="15" name="Tabella 5">
            <a:extLst>
              <a:ext uri="{FF2B5EF4-FFF2-40B4-BE49-F238E27FC236}">
                <a16:creationId xmlns:a16="http://schemas.microsoft.com/office/drawing/2014/main" id="{7E4AFEFC-FB8C-47DE-9BA4-4E17FEE6C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212345"/>
              </p:ext>
            </p:extLst>
          </p:nvPr>
        </p:nvGraphicFramePr>
        <p:xfrm>
          <a:off x="375728" y="3429000"/>
          <a:ext cx="5033033" cy="2639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856">
                  <a:extLst>
                    <a:ext uri="{9D8B030D-6E8A-4147-A177-3AD203B41FA5}">
                      <a16:colId xmlns:a16="http://schemas.microsoft.com/office/drawing/2014/main" val="3446534826"/>
                    </a:ext>
                  </a:extLst>
                </a:gridCol>
                <a:gridCol w="1190446">
                  <a:extLst>
                    <a:ext uri="{9D8B030D-6E8A-4147-A177-3AD203B41FA5}">
                      <a16:colId xmlns:a16="http://schemas.microsoft.com/office/drawing/2014/main" val="62991573"/>
                    </a:ext>
                  </a:extLst>
                </a:gridCol>
                <a:gridCol w="1414731">
                  <a:extLst>
                    <a:ext uri="{9D8B030D-6E8A-4147-A177-3AD203B41FA5}">
                      <a16:colId xmlns:a16="http://schemas.microsoft.com/office/drawing/2014/main" val="335064498"/>
                    </a:ext>
                  </a:extLst>
                </a:gridCol>
              </a:tblGrid>
              <a:tr h="3770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VHDL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MATLAB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946866"/>
                  </a:ext>
                </a:extLst>
              </a:tr>
              <a:tr h="377066">
                <a:tc>
                  <a:txBody>
                    <a:bodyPr/>
                    <a:lstStyle/>
                    <a:p>
                      <a:r>
                        <a:rPr lang="it-IT" sz="1800" dirty="0" err="1"/>
                        <a:t>bin_threshold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127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0.5 (da 0 a 1)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562995"/>
                  </a:ext>
                </a:extLst>
              </a:tr>
              <a:tr h="377066">
                <a:tc>
                  <a:txBody>
                    <a:bodyPr/>
                    <a:lstStyle/>
                    <a:p>
                      <a:r>
                        <a:rPr lang="it-IT" sz="1800" dirty="0" err="1"/>
                        <a:t>bragg_peak_value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234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235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146041"/>
                  </a:ext>
                </a:extLst>
              </a:tr>
              <a:tr h="377066">
                <a:tc>
                  <a:txBody>
                    <a:bodyPr/>
                    <a:lstStyle/>
                    <a:p>
                      <a:r>
                        <a:rPr lang="it-IT" sz="1800" dirty="0" err="1"/>
                        <a:t>bragg_peak_i_index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131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132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213441"/>
                  </a:ext>
                </a:extLst>
              </a:tr>
              <a:tr h="377066">
                <a:tc>
                  <a:txBody>
                    <a:bodyPr/>
                    <a:lstStyle/>
                    <a:p>
                      <a:r>
                        <a:rPr lang="it-IT" sz="1800" dirty="0" err="1"/>
                        <a:t>bragg_peak_j_index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101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232251"/>
                  </a:ext>
                </a:extLst>
              </a:tr>
              <a:tr h="377066">
                <a:tc>
                  <a:txBody>
                    <a:bodyPr/>
                    <a:lstStyle/>
                    <a:p>
                      <a:r>
                        <a:rPr lang="it-IT" sz="1800" dirty="0" err="1"/>
                        <a:t>max_width_ellipsoid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47709"/>
                  </a:ext>
                </a:extLst>
              </a:tr>
              <a:tr h="377066">
                <a:tc>
                  <a:txBody>
                    <a:bodyPr/>
                    <a:lstStyle/>
                    <a:p>
                      <a:r>
                        <a:rPr lang="it-IT" sz="1800" dirty="0" err="1"/>
                        <a:t>max_height_ellipsoid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17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17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875649"/>
                  </a:ext>
                </a:extLst>
              </a:tr>
            </a:tbl>
          </a:graphicData>
        </a:graphic>
      </p:graphicFrame>
      <p:graphicFrame>
        <p:nvGraphicFramePr>
          <p:cNvPr id="16" name="Tabella 15">
            <a:extLst>
              <a:ext uri="{FF2B5EF4-FFF2-40B4-BE49-F238E27FC236}">
                <a16:creationId xmlns:a16="http://schemas.microsoft.com/office/drawing/2014/main" id="{B5C93B1E-1F83-41E6-806E-080B0F71D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042636"/>
              </p:ext>
            </p:extLst>
          </p:nvPr>
        </p:nvGraphicFramePr>
        <p:xfrm>
          <a:off x="5719314" y="3429000"/>
          <a:ext cx="6254150" cy="2639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320">
                  <a:extLst>
                    <a:ext uri="{9D8B030D-6E8A-4147-A177-3AD203B41FA5}">
                      <a16:colId xmlns:a16="http://schemas.microsoft.com/office/drawing/2014/main" val="3446534826"/>
                    </a:ext>
                  </a:extLst>
                </a:gridCol>
                <a:gridCol w="1703642">
                  <a:extLst>
                    <a:ext uri="{9D8B030D-6E8A-4147-A177-3AD203B41FA5}">
                      <a16:colId xmlns:a16="http://schemas.microsoft.com/office/drawing/2014/main" val="62991573"/>
                    </a:ext>
                  </a:extLst>
                </a:gridCol>
                <a:gridCol w="2244188">
                  <a:extLst>
                    <a:ext uri="{9D8B030D-6E8A-4147-A177-3AD203B41FA5}">
                      <a16:colId xmlns:a16="http://schemas.microsoft.com/office/drawing/2014/main" val="335064498"/>
                    </a:ext>
                  </a:extLst>
                </a:gridCol>
              </a:tblGrid>
              <a:tr h="3770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Originale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Originale + rumore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946866"/>
                  </a:ext>
                </a:extLst>
              </a:tr>
              <a:tr h="377066">
                <a:tc>
                  <a:txBody>
                    <a:bodyPr/>
                    <a:lstStyle/>
                    <a:p>
                      <a:r>
                        <a:rPr lang="it-IT" sz="1800" dirty="0" err="1"/>
                        <a:t>bin_threshold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0.5 (da 0 a 1)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0.5 (da 0 a 1)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562995"/>
                  </a:ext>
                </a:extLst>
              </a:tr>
              <a:tr h="377066">
                <a:tc>
                  <a:txBody>
                    <a:bodyPr/>
                    <a:lstStyle/>
                    <a:p>
                      <a:r>
                        <a:rPr lang="it-IT" sz="1800" dirty="0" err="1"/>
                        <a:t>bragg_peak_value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255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255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146041"/>
                  </a:ext>
                </a:extLst>
              </a:tr>
              <a:tr h="377066">
                <a:tc>
                  <a:txBody>
                    <a:bodyPr/>
                    <a:lstStyle/>
                    <a:p>
                      <a:r>
                        <a:rPr lang="it-IT" sz="1800" dirty="0" err="1"/>
                        <a:t>bragg_peak_i_index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135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132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213441"/>
                  </a:ext>
                </a:extLst>
              </a:tr>
              <a:tr h="377066">
                <a:tc>
                  <a:txBody>
                    <a:bodyPr/>
                    <a:lstStyle/>
                    <a:p>
                      <a:r>
                        <a:rPr lang="it-IT" sz="1800" dirty="0" err="1"/>
                        <a:t>bragg_peak_j_index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99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101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232251"/>
                  </a:ext>
                </a:extLst>
              </a:tr>
              <a:tr h="377066">
                <a:tc>
                  <a:txBody>
                    <a:bodyPr/>
                    <a:lstStyle/>
                    <a:p>
                      <a:r>
                        <a:rPr lang="it-IT" sz="1800" dirty="0" err="1"/>
                        <a:t>max_width_ellipsoid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9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47709"/>
                  </a:ext>
                </a:extLst>
              </a:tr>
              <a:tr h="377066">
                <a:tc>
                  <a:txBody>
                    <a:bodyPr/>
                    <a:lstStyle/>
                    <a:p>
                      <a:r>
                        <a:rPr lang="it-IT" sz="1800" dirty="0" err="1"/>
                        <a:t>max_height_ellipsoid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875649"/>
                  </a:ext>
                </a:extLst>
              </a:tr>
            </a:tbl>
          </a:graphicData>
        </a:graphic>
      </p:graphicFrame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E94A5E61-1ED2-443B-BF9A-ACF0ABF62FE2}"/>
              </a:ext>
            </a:extLst>
          </p:cNvPr>
          <p:cNvSpPr/>
          <p:nvPr/>
        </p:nvSpPr>
        <p:spPr>
          <a:xfrm>
            <a:off x="8010498" y="3439357"/>
            <a:ext cx="1722189" cy="2629105"/>
          </a:xfrm>
          <a:prstGeom prst="roundRect">
            <a:avLst/>
          </a:prstGeom>
          <a:noFill/>
          <a:ln w="53975">
            <a:solidFill>
              <a:schemeClr val="accent6">
                <a:lumMod val="75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Segnaposto contenuto 2">
            <a:extLst>
              <a:ext uri="{FF2B5EF4-FFF2-40B4-BE49-F238E27FC236}">
                <a16:creationId xmlns:a16="http://schemas.microsoft.com/office/drawing/2014/main" id="{4E1095D8-025B-4BFF-AC2F-E3A392F174EA}"/>
              </a:ext>
            </a:extLst>
          </p:cNvPr>
          <p:cNvSpPr txBox="1">
            <a:spLocks/>
          </p:cNvSpPr>
          <p:nvPr/>
        </p:nvSpPr>
        <p:spPr>
          <a:xfrm>
            <a:off x="375728" y="1536550"/>
            <a:ext cx="8653222" cy="830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800" dirty="0" err="1"/>
              <a:t>Noise</a:t>
            </a:r>
            <a:r>
              <a:rPr lang="it-IT" sz="1800" dirty="0"/>
              <a:t> = 40*</a:t>
            </a:r>
            <a:r>
              <a:rPr lang="it-IT" sz="1800" dirty="0" err="1"/>
              <a:t>randn</a:t>
            </a:r>
            <a:r>
              <a:rPr lang="it-IT" sz="1800" dirty="0"/>
              <a:t>(DIM, DIM)</a:t>
            </a:r>
          </a:p>
        </p:txBody>
      </p:sp>
    </p:spTree>
    <p:extLst>
      <p:ext uri="{BB962C8B-B14F-4D97-AF65-F5344CB8AC3E}">
        <p14:creationId xmlns:p14="http://schemas.microsoft.com/office/powerpoint/2010/main" val="1424837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332FBB7-4FA6-49DD-B064-31363559F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73" y="353160"/>
            <a:ext cx="7670941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Risultati</a:t>
            </a:r>
            <a:r>
              <a:rPr lang="en-US" sz="4000" dirty="0">
                <a:solidFill>
                  <a:srgbClr val="FFFFFF"/>
                </a:solidFill>
              </a:rPr>
              <a:t> (</a:t>
            </a:r>
            <a:r>
              <a:rPr lang="en-US" sz="4000" dirty="0" err="1">
                <a:solidFill>
                  <a:srgbClr val="FFFFFF"/>
                </a:solidFill>
              </a:rPr>
              <a:t>valori</a:t>
            </a:r>
            <a:r>
              <a:rPr lang="en-US" sz="4000" dirty="0">
                <a:solidFill>
                  <a:srgbClr val="FFFFFF"/>
                </a:solidFill>
              </a:rPr>
              <a:t> di interesse)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0D8EE1-B17A-4B41-B921-7B0BBFEA8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878" y="2151385"/>
            <a:ext cx="8653222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1700" dirty="0"/>
              <a:t>Con </a:t>
            </a:r>
            <a:r>
              <a:rPr lang="en-US" sz="1700" dirty="0" err="1"/>
              <a:t>filtro</a:t>
            </a:r>
            <a:r>
              <a:rPr lang="en-US" sz="1700" dirty="0"/>
              <a:t> </a:t>
            </a:r>
            <a:r>
              <a:rPr lang="en-US" sz="1700" dirty="0" err="1"/>
              <a:t>gaussiano</a:t>
            </a:r>
            <a:r>
              <a:rPr lang="en-US" sz="1700" dirty="0"/>
              <a:t>						Senza </a:t>
            </a:r>
            <a:r>
              <a:rPr lang="en-US" sz="1700" dirty="0" err="1"/>
              <a:t>filtro</a:t>
            </a:r>
            <a:r>
              <a:rPr lang="en-US" sz="1700" dirty="0"/>
              <a:t> </a:t>
            </a:r>
            <a:r>
              <a:rPr lang="en-US" sz="1700" dirty="0" err="1"/>
              <a:t>gaussiano</a:t>
            </a:r>
            <a:endParaRPr lang="en-US" sz="1700" dirty="0"/>
          </a:p>
        </p:txBody>
      </p:sp>
      <p:sp>
        <p:nvSpPr>
          <p:cNvPr id="18" name="Segnaposto contenuto 2">
            <a:extLst>
              <a:ext uri="{FF2B5EF4-FFF2-40B4-BE49-F238E27FC236}">
                <a16:creationId xmlns:a16="http://schemas.microsoft.com/office/drawing/2014/main" id="{4E1095D8-025B-4BFF-AC2F-E3A392F174EA}"/>
              </a:ext>
            </a:extLst>
          </p:cNvPr>
          <p:cNvSpPr txBox="1">
            <a:spLocks/>
          </p:cNvSpPr>
          <p:nvPr/>
        </p:nvSpPr>
        <p:spPr>
          <a:xfrm>
            <a:off x="375728" y="1536550"/>
            <a:ext cx="8653222" cy="830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800" dirty="0" err="1"/>
              <a:t>Noise</a:t>
            </a:r>
            <a:r>
              <a:rPr lang="it-IT" sz="1800" dirty="0"/>
              <a:t> = 100*</a:t>
            </a:r>
            <a:r>
              <a:rPr lang="it-IT" sz="1800" dirty="0" err="1"/>
              <a:t>randn</a:t>
            </a:r>
            <a:r>
              <a:rPr lang="it-IT" sz="1800" dirty="0"/>
              <a:t>(DIM, DIM)</a:t>
            </a:r>
          </a:p>
        </p:txBody>
      </p: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2EBF12F4-6B14-4FF8-AE67-FB3797666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252258"/>
              </p:ext>
            </p:extLst>
          </p:nvPr>
        </p:nvGraphicFramePr>
        <p:xfrm>
          <a:off x="5602570" y="2833348"/>
          <a:ext cx="6254150" cy="2639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320">
                  <a:extLst>
                    <a:ext uri="{9D8B030D-6E8A-4147-A177-3AD203B41FA5}">
                      <a16:colId xmlns:a16="http://schemas.microsoft.com/office/drawing/2014/main" val="3446534826"/>
                    </a:ext>
                  </a:extLst>
                </a:gridCol>
                <a:gridCol w="1703642">
                  <a:extLst>
                    <a:ext uri="{9D8B030D-6E8A-4147-A177-3AD203B41FA5}">
                      <a16:colId xmlns:a16="http://schemas.microsoft.com/office/drawing/2014/main" val="62991573"/>
                    </a:ext>
                  </a:extLst>
                </a:gridCol>
                <a:gridCol w="2244188">
                  <a:extLst>
                    <a:ext uri="{9D8B030D-6E8A-4147-A177-3AD203B41FA5}">
                      <a16:colId xmlns:a16="http://schemas.microsoft.com/office/drawing/2014/main" val="335064498"/>
                    </a:ext>
                  </a:extLst>
                </a:gridCol>
              </a:tblGrid>
              <a:tr h="3770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Originale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Originale + rumore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946866"/>
                  </a:ext>
                </a:extLst>
              </a:tr>
              <a:tr h="377066">
                <a:tc>
                  <a:txBody>
                    <a:bodyPr/>
                    <a:lstStyle/>
                    <a:p>
                      <a:r>
                        <a:rPr lang="it-IT" sz="1800" dirty="0" err="1"/>
                        <a:t>bin_threshold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0.5 (da 0 a 1)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0.5 (da 0 a 1)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562995"/>
                  </a:ext>
                </a:extLst>
              </a:tr>
              <a:tr h="377066">
                <a:tc>
                  <a:txBody>
                    <a:bodyPr/>
                    <a:lstStyle/>
                    <a:p>
                      <a:r>
                        <a:rPr lang="it-IT" sz="1800" dirty="0" err="1"/>
                        <a:t>bragg_peak_value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255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255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146041"/>
                  </a:ext>
                </a:extLst>
              </a:tr>
              <a:tr h="377066">
                <a:tc>
                  <a:txBody>
                    <a:bodyPr/>
                    <a:lstStyle/>
                    <a:p>
                      <a:r>
                        <a:rPr lang="it-IT" sz="1800" dirty="0" err="1"/>
                        <a:t>bragg_peak_i_index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135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31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213441"/>
                  </a:ext>
                </a:extLst>
              </a:tr>
              <a:tr h="377066">
                <a:tc>
                  <a:txBody>
                    <a:bodyPr/>
                    <a:lstStyle/>
                    <a:p>
                      <a:r>
                        <a:rPr lang="it-IT" sz="1800" dirty="0" err="1"/>
                        <a:t>bragg_peak_j_index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99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4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232251"/>
                  </a:ext>
                </a:extLst>
              </a:tr>
              <a:tr h="377066">
                <a:tc>
                  <a:txBody>
                    <a:bodyPr/>
                    <a:lstStyle/>
                    <a:p>
                      <a:r>
                        <a:rPr lang="it-IT" sz="1800" dirty="0" err="1"/>
                        <a:t>max_width_ellipsoid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9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41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47709"/>
                  </a:ext>
                </a:extLst>
              </a:tr>
              <a:tr h="377066">
                <a:tc>
                  <a:txBody>
                    <a:bodyPr/>
                    <a:lstStyle/>
                    <a:p>
                      <a:r>
                        <a:rPr lang="it-IT" sz="1800" dirty="0" err="1"/>
                        <a:t>max_height_ellipsoid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61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875649"/>
                  </a:ext>
                </a:extLst>
              </a:tr>
            </a:tbl>
          </a:graphicData>
        </a:graphic>
      </p:graphicFrame>
      <p:graphicFrame>
        <p:nvGraphicFramePr>
          <p:cNvPr id="14" name="Tabella 5">
            <a:extLst>
              <a:ext uri="{FF2B5EF4-FFF2-40B4-BE49-F238E27FC236}">
                <a16:creationId xmlns:a16="http://schemas.microsoft.com/office/drawing/2014/main" id="{FD0372C0-27DA-4130-AB48-D378C55D5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201650"/>
              </p:ext>
            </p:extLst>
          </p:nvPr>
        </p:nvGraphicFramePr>
        <p:xfrm>
          <a:off x="375728" y="2843704"/>
          <a:ext cx="4945305" cy="2639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4664">
                  <a:extLst>
                    <a:ext uri="{9D8B030D-6E8A-4147-A177-3AD203B41FA5}">
                      <a16:colId xmlns:a16="http://schemas.microsoft.com/office/drawing/2014/main" val="3446534826"/>
                    </a:ext>
                  </a:extLst>
                </a:gridCol>
                <a:gridCol w="1007912">
                  <a:extLst>
                    <a:ext uri="{9D8B030D-6E8A-4147-A177-3AD203B41FA5}">
                      <a16:colId xmlns:a16="http://schemas.microsoft.com/office/drawing/2014/main" val="577163194"/>
                    </a:ext>
                  </a:extLst>
                </a:gridCol>
                <a:gridCol w="1682729">
                  <a:extLst>
                    <a:ext uri="{9D8B030D-6E8A-4147-A177-3AD203B41FA5}">
                      <a16:colId xmlns:a16="http://schemas.microsoft.com/office/drawing/2014/main" val="62991573"/>
                    </a:ext>
                  </a:extLst>
                </a:gridCol>
              </a:tblGrid>
              <a:tr h="3770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VHDL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MATLAB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946866"/>
                  </a:ext>
                </a:extLst>
              </a:tr>
              <a:tr h="377066">
                <a:tc>
                  <a:txBody>
                    <a:bodyPr/>
                    <a:lstStyle/>
                    <a:p>
                      <a:r>
                        <a:rPr lang="it-IT" sz="1800" dirty="0" err="1"/>
                        <a:t>bin_threshold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0.5 (da 0 a 1)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562995"/>
                  </a:ext>
                </a:extLst>
              </a:tr>
              <a:tr h="377066">
                <a:tc>
                  <a:txBody>
                    <a:bodyPr/>
                    <a:lstStyle/>
                    <a:p>
                      <a:r>
                        <a:rPr lang="it-IT" sz="1800" dirty="0" err="1"/>
                        <a:t>bragg_peak_value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240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146041"/>
                  </a:ext>
                </a:extLst>
              </a:tr>
              <a:tr h="377066">
                <a:tc>
                  <a:txBody>
                    <a:bodyPr/>
                    <a:lstStyle/>
                    <a:p>
                      <a:r>
                        <a:rPr lang="it-IT" sz="1800" dirty="0" err="1"/>
                        <a:t>bragg_peak_i_index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132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213441"/>
                  </a:ext>
                </a:extLst>
              </a:tr>
              <a:tr h="377066">
                <a:tc>
                  <a:txBody>
                    <a:bodyPr/>
                    <a:lstStyle/>
                    <a:p>
                      <a:r>
                        <a:rPr lang="it-IT" sz="1800" dirty="0" err="1"/>
                        <a:t>bragg_peak_j_index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101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232251"/>
                  </a:ext>
                </a:extLst>
              </a:tr>
              <a:tr h="377066">
                <a:tc>
                  <a:txBody>
                    <a:bodyPr/>
                    <a:lstStyle/>
                    <a:p>
                      <a:r>
                        <a:rPr lang="it-IT" sz="1800" dirty="0" err="1"/>
                        <a:t>max_width_ellipsoid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47709"/>
                  </a:ext>
                </a:extLst>
              </a:tr>
              <a:tr h="377066">
                <a:tc>
                  <a:txBody>
                    <a:bodyPr/>
                    <a:lstStyle/>
                    <a:p>
                      <a:r>
                        <a:rPr lang="it-IT" sz="1800" dirty="0" err="1"/>
                        <a:t>max_height_ellipsoid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27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875649"/>
                  </a:ext>
                </a:extLst>
              </a:tr>
            </a:tbl>
          </a:graphicData>
        </a:graphic>
      </p:graphicFrame>
      <p:graphicFrame>
        <p:nvGraphicFramePr>
          <p:cNvPr id="20" name="Tabella 5">
            <a:extLst>
              <a:ext uri="{FF2B5EF4-FFF2-40B4-BE49-F238E27FC236}">
                <a16:creationId xmlns:a16="http://schemas.microsoft.com/office/drawing/2014/main" id="{9C50CA43-1FB1-4C92-9888-CFAA0CF8F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311725"/>
              </p:ext>
            </p:extLst>
          </p:nvPr>
        </p:nvGraphicFramePr>
        <p:xfrm>
          <a:off x="375618" y="5528929"/>
          <a:ext cx="4945304" cy="754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4664">
                  <a:extLst>
                    <a:ext uri="{9D8B030D-6E8A-4147-A177-3AD203B41FA5}">
                      <a16:colId xmlns:a16="http://schemas.microsoft.com/office/drawing/2014/main" val="3446534826"/>
                    </a:ext>
                  </a:extLst>
                </a:gridCol>
                <a:gridCol w="1007911">
                  <a:extLst>
                    <a:ext uri="{9D8B030D-6E8A-4147-A177-3AD203B41FA5}">
                      <a16:colId xmlns:a16="http://schemas.microsoft.com/office/drawing/2014/main" val="577163194"/>
                    </a:ext>
                  </a:extLst>
                </a:gridCol>
                <a:gridCol w="1682729">
                  <a:extLst>
                    <a:ext uri="{9D8B030D-6E8A-4147-A177-3AD203B41FA5}">
                      <a16:colId xmlns:a16="http://schemas.microsoft.com/office/drawing/2014/main" val="62991573"/>
                    </a:ext>
                  </a:extLst>
                </a:gridCol>
              </a:tblGrid>
              <a:tr h="377066">
                <a:tc>
                  <a:txBody>
                    <a:bodyPr/>
                    <a:lstStyle/>
                    <a:p>
                      <a:r>
                        <a:rPr lang="it-IT" sz="1800" b="0" dirty="0" err="1">
                          <a:solidFill>
                            <a:schemeClr val="tx1"/>
                          </a:solidFill>
                        </a:rPr>
                        <a:t>max_width_ellipsoid</a:t>
                      </a:r>
                      <a:endParaRPr lang="it-IT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it-IT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147709"/>
                  </a:ext>
                </a:extLst>
              </a:tr>
              <a:tr h="377066">
                <a:tc>
                  <a:txBody>
                    <a:bodyPr/>
                    <a:lstStyle/>
                    <a:p>
                      <a:r>
                        <a:rPr lang="it-IT" sz="1800" b="0" dirty="0" err="1">
                          <a:solidFill>
                            <a:schemeClr val="tx1"/>
                          </a:solidFill>
                        </a:rPr>
                        <a:t>max_height_ellipsoid</a:t>
                      </a:r>
                      <a:endParaRPr lang="it-IT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it-IT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875649"/>
                  </a:ext>
                </a:extLst>
              </a:tr>
            </a:tbl>
          </a:graphicData>
        </a:graphic>
      </p:graphicFrame>
      <p:graphicFrame>
        <p:nvGraphicFramePr>
          <p:cNvPr id="21" name="Tabella 5">
            <a:extLst>
              <a:ext uri="{FF2B5EF4-FFF2-40B4-BE49-F238E27FC236}">
                <a16:creationId xmlns:a16="http://schemas.microsoft.com/office/drawing/2014/main" id="{5F3BEE40-BBE2-4F69-81D7-E203D87A2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459289"/>
              </p:ext>
            </p:extLst>
          </p:nvPr>
        </p:nvGraphicFramePr>
        <p:xfrm>
          <a:off x="5656203" y="5552284"/>
          <a:ext cx="6200516" cy="754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9361">
                  <a:extLst>
                    <a:ext uri="{9D8B030D-6E8A-4147-A177-3AD203B41FA5}">
                      <a16:colId xmlns:a16="http://schemas.microsoft.com/office/drawing/2014/main" val="3446534826"/>
                    </a:ext>
                  </a:extLst>
                </a:gridCol>
                <a:gridCol w="1699491">
                  <a:extLst>
                    <a:ext uri="{9D8B030D-6E8A-4147-A177-3AD203B41FA5}">
                      <a16:colId xmlns:a16="http://schemas.microsoft.com/office/drawing/2014/main" val="577163194"/>
                    </a:ext>
                  </a:extLst>
                </a:gridCol>
                <a:gridCol w="2241664">
                  <a:extLst>
                    <a:ext uri="{9D8B030D-6E8A-4147-A177-3AD203B41FA5}">
                      <a16:colId xmlns:a16="http://schemas.microsoft.com/office/drawing/2014/main" val="62991573"/>
                    </a:ext>
                  </a:extLst>
                </a:gridCol>
              </a:tblGrid>
              <a:tr h="377066">
                <a:tc>
                  <a:txBody>
                    <a:bodyPr/>
                    <a:lstStyle/>
                    <a:p>
                      <a:r>
                        <a:rPr lang="it-IT" sz="1800" b="0" dirty="0" err="1">
                          <a:solidFill>
                            <a:schemeClr val="tx1"/>
                          </a:solidFill>
                        </a:rPr>
                        <a:t>max_width_ellipsoid</a:t>
                      </a:r>
                      <a:endParaRPr lang="it-IT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it-IT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147709"/>
                  </a:ext>
                </a:extLst>
              </a:tr>
              <a:tr h="377066">
                <a:tc>
                  <a:txBody>
                    <a:bodyPr/>
                    <a:lstStyle/>
                    <a:p>
                      <a:r>
                        <a:rPr lang="it-IT" sz="1800" b="0" dirty="0" err="1">
                          <a:solidFill>
                            <a:schemeClr val="tx1"/>
                          </a:solidFill>
                        </a:rPr>
                        <a:t>max_height_ellipsoid</a:t>
                      </a:r>
                      <a:endParaRPr lang="it-IT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it-IT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875649"/>
                  </a:ext>
                </a:extLst>
              </a:tr>
            </a:tbl>
          </a:graphicData>
        </a:graphic>
      </p:graphicFrame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3C9106F7-22F7-44E2-85D6-A200CD1D89CC}"/>
              </a:ext>
            </a:extLst>
          </p:cNvPr>
          <p:cNvSpPr/>
          <p:nvPr/>
        </p:nvSpPr>
        <p:spPr>
          <a:xfrm>
            <a:off x="7893754" y="2843705"/>
            <a:ext cx="1722189" cy="3439356"/>
          </a:xfrm>
          <a:prstGeom prst="roundRect">
            <a:avLst/>
          </a:prstGeom>
          <a:noFill/>
          <a:ln w="53975">
            <a:solidFill>
              <a:schemeClr val="accent6">
                <a:lumMod val="75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0CBB7AB6-C97B-493F-B443-1501AF555A24}"/>
              </a:ext>
            </a:extLst>
          </p:cNvPr>
          <p:cNvSpPr txBox="1">
            <a:spLocks/>
          </p:cNvSpPr>
          <p:nvPr/>
        </p:nvSpPr>
        <p:spPr>
          <a:xfrm>
            <a:off x="3652407" y="6050428"/>
            <a:ext cx="3832187" cy="830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7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Algoritmo</a:t>
            </a:r>
            <a:r>
              <a:rPr lang="en-US" sz="17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componenti</a:t>
            </a:r>
            <a:r>
              <a:rPr lang="en-US" sz="17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connesse</a:t>
            </a:r>
            <a:endParaRPr lang="en-US" sz="17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99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C31AD60-4B3E-4173-9F89-5F95F728C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Prototipo Matlab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C43D59-65DE-4A36-8523-4A4E88A1F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FFFFFF"/>
                </a:solidFill>
              </a:rPr>
              <a:t>1. </a:t>
            </a:r>
            <a:r>
              <a:rPr lang="en-US" sz="1700" dirty="0" err="1">
                <a:solidFill>
                  <a:srgbClr val="FFFFFF"/>
                </a:solidFill>
              </a:rPr>
              <a:t>Aggiunta</a:t>
            </a:r>
            <a:r>
              <a:rPr lang="en-US" sz="1700" dirty="0">
                <a:solidFill>
                  <a:srgbClr val="FFFFFF"/>
                </a:solidFill>
              </a:rPr>
              <a:t> di </a:t>
            </a:r>
            <a:r>
              <a:rPr lang="en-US" sz="1700" dirty="0" err="1">
                <a:solidFill>
                  <a:srgbClr val="FFFFFF"/>
                </a:solidFill>
              </a:rPr>
              <a:t>rumore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gaussiano</a:t>
            </a:r>
            <a:r>
              <a:rPr lang="en-US" sz="1700" dirty="0">
                <a:solidFill>
                  <a:srgbClr val="FFFFFF"/>
                </a:solidFill>
              </a:rPr>
              <a:t> ad </a:t>
            </a:r>
            <a:r>
              <a:rPr lang="en-US" sz="1700" dirty="0" err="1">
                <a:solidFill>
                  <a:srgbClr val="FFFFFF"/>
                </a:solidFill>
              </a:rPr>
              <a:t>immagine</a:t>
            </a:r>
            <a:r>
              <a:rPr lang="en-US" sz="1700" dirty="0">
                <a:solidFill>
                  <a:srgbClr val="FFFFFF"/>
                </a:solidFill>
              </a:rPr>
              <a:t> di </a:t>
            </a:r>
            <a:r>
              <a:rPr lang="en-US" sz="1700" dirty="0" err="1">
                <a:solidFill>
                  <a:srgbClr val="FFFFFF"/>
                </a:solidFill>
              </a:rPr>
              <a:t>riferimento</a:t>
            </a:r>
            <a:endParaRPr lang="en-US" sz="1700" dirty="0">
              <a:solidFill>
                <a:srgbClr val="FFFFFF"/>
              </a:solidFill>
            </a:endParaRPr>
          </a:p>
        </p:txBody>
      </p:sp>
      <p:pic>
        <p:nvPicPr>
          <p:cNvPr id="8" name="Immagine 7" descr="Immagine che contiene testo, stella, oggetto da esterni, cielo notturno&#10;&#10;Descrizione generata automaticamente">
            <a:extLst>
              <a:ext uri="{FF2B5EF4-FFF2-40B4-BE49-F238E27FC236}">
                <a16:creationId xmlns:a16="http://schemas.microsoft.com/office/drawing/2014/main" id="{F2B50F79-8805-4FFD-832E-3CB93C860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694" y="1925311"/>
            <a:ext cx="4579529" cy="4579529"/>
          </a:xfrm>
          <a:prstGeom prst="rect">
            <a:avLst/>
          </a:prstGeom>
        </p:spPr>
      </p:pic>
      <p:pic>
        <p:nvPicPr>
          <p:cNvPr id="5" name="Immagine 4" descr="Immagine che contiene luce, cielo notturno&#10;&#10;Descrizione generata automaticamente">
            <a:extLst>
              <a:ext uri="{FF2B5EF4-FFF2-40B4-BE49-F238E27FC236}">
                <a16:creationId xmlns:a16="http://schemas.microsoft.com/office/drawing/2014/main" id="{B054C552-EE54-4EA4-88FE-057D65E529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77" y="1925310"/>
            <a:ext cx="4579529" cy="457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56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C31AD60-4B3E-4173-9F89-5F95F728C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Prototipo Matlab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C43D59-65DE-4A36-8523-4A4E88A1F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700">
                <a:solidFill>
                  <a:srgbClr val="FFFFFF"/>
                </a:solidFill>
              </a:rPr>
              <a:t>2. Applicazione filtro gaussiano e successivamente intensità e posizione picco di Bragg </a:t>
            </a:r>
          </a:p>
        </p:txBody>
      </p:sp>
      <p:pic>
        <p:nvPicPr>
          <p:cNvPr id="8" name="Immagine 7" descr="Immagine che contiene testo, stella, oggetto da esterni, cielo notturno&#10;&#10;Descrizione generata automaticamente">
            <a:extLst>
              <a:ext uri="{FF2B5EF4-FFF2-40B4-BE49-F238E27FC236}">
                <a16:creationId xmlns:a16="http://schemas.microsoft.com/office/drawing/2014/main" id="{F2B50F79-8805-4FFD-832E-3CB93C860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27" y="1928621"/>
            <a:ext cx="4673072" cy="4673072"/>
          </a:xfrm>
          <a:prstGeom prst="rect">
            <a:avLst/>
          </a:prstGeom>
        </p:spPr>
      </p:pic>
      <p:pic>
        <p:nvPicPr>
          <p:cNvPr id="7" name="Immagine 6" descr="Immagine che contiene testo, cielo notturno&#10;&#10;Descrizione generata automaticamente">
            <a:extLst>
              <a:ext uri="{FF2B5EF4-FFF2-40B4-BE49-F238E27FC236}">
                <a16:creationId xmlns:a16="http://schemas.microsoft.com/office/drawing/2014/main" id="{F7B066E5-487E-4F17-8148-53F35BC00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503" y="1928621"/>
            <a:ext cx="4673072" cy="467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04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C31AD60-4B3E-4173-9F89-5F95F728C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Prototipo Matlab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C43D59-65DE-4A36-8523-4A4E88A1F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700">
                <a:solidFill>
                  <a:srgbClr val="FFFFFF"/>
                </a:solidFill>
              </a:rPr>
              <a:t>3. Binarizzazione e successivamente calcolo larghezza e altezza massima</a:t>
            </a:r>
          </a:p>
        </p:txBody>
      </p:sp>
      <p:pic>
        <p:nvPicPr>
          <p:cNvPr id="7" name="Immagine 6" descr="Immagine che contiene testo, cielo notturno&#10;&#10;Descrizione generata automaticamente">
            <a:extLst>
              <a:ext uri="{FF2B5EF4-FFF2-40B4-BE49-F238E27FC236}">
                <a16:creationId xmlns:a16="http://schemas.microsoft.com/office/drawing/2014/main" id="{2A2948E4-B0E9-478A-9746-CCB63382E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23" y="1866833"/>
            <a:ext cx="4700781" cy="4700781"/>
          </a:xfrm>
          <a:prstGeom prst="rect">
            <a:avLst/>
          </a:prstGeom>
        </p:spPr>
      </p:pic>
      <p:pic>
        <p:nvPicPr>
          <p:cNvPr id="10" name="Immagine 9" descr="Immagine che contiene testo, silhouette, cielo notturno&#10;&#10;Descrizione generata automaticamente">
            <a:extLst>
              <a:ext uri="{FF2B5EF4-FFF2-40B4-BE49-F238E27FC236}">
                <a16:creationId xmlns:a16="http://schemas.microsoft.com/office/drawing/2014/main" id="{BE3E990B-9CE0-481B-8EA6-C5F5AFF66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398" y="1857153"/>
            <a:ext cx="4700781" cy="470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531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B8CD47F-717C-417C-A528-7F8A3512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Sviluppo in VHDL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101625-1C06-49BA-912E-16F77E554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it-IT" sz="2000"/>
              <a:t>Riprodurre i punti 2 e 3 in VHDL, partendo dall’immagine col rumore</a:t>
            </a:r>
          </a:p>
          <a:p>
            <a:r>
              <a:rPr lang="it-IT" sz="2000"/>
              <a:t>Tutti i componenti seguenti sono stati testati con relativi tb che utilizzano valori di prova derivanti da contatori o dai segnali di input (immagine e mask). Vedere codice.</a:t>
            </a:r>
          </a:p>
          <a:p>
            <a:endParaRPr lang="it-IT" sz="2000"/>
          </a:p>
        </p:txBody>
      </p:sp>
    </p:spTree>
    <p:extLst>
      <p:ext uri="{BB962C8B-B14F-4D97-AF65-F5344CB8AC3E}">
        <p14:creationId xmlns:p14="http://schemas.microsoft.com/office/powerpoint/2010/main" val="978724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2BB10D5-6B1D-4F8F-86EA-1B2DFD9A1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Componenti: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2"/>
            <a:ext cx="7205472" cy="4270248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Segnaposto contenuto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A9F24159-97DF-414B-A762-43B98A94E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42" y="3107579"/>
            <a:ext cx="6795370" cy="231331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7A80E46-574C-4BD5-B601-30B15E171276}"/>
              </a:ext>
            </a:extLst>
          </p:cNvPr>
          <p:cNvSpPr txBox="1">
            <a:spLocks/>
          </p:cNvSpPr>
          <p:nvPr/>
        </p:nvSpPr>
        <p:spPr>
          <a:xfrm>
            <a:off x="8109311" y="2393792"/>
            <a:ext cx="3360212" cy="3740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Moltiplica due std_logic_vector (unsigned)</a:t>
            </a:r>
          </a:p>
        </p:txBody>
      </p:sp>
    </p:spTree>
    <p:extLst>
      <p:ext uri="{BB962C8B-B14F-4D97-AF65-F5344CB8AC3E}">
        <p14:creationId xmlns:p14="http://schemas.microsoft.com/office/powerpoint/2010/main" val="1006058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332FBB7-4FA6-49DD-B064-31363559F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Componenti: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2"/>
            <a:ext cx="7205472" cy="4270248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34B4408-0801-4C1B-8C92-D61642149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52" y="2393792"/>
            <a:ext cx="7209363" cy="335235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E97B7453-32EC-4BD5-9E18-E73703658AED}"/>
              </a:ext>
            </a:extLst>
          </p:cNvPr>
          <p:cNvSpPr txBox="1">
            <a:spLocks/>
          </p:cNvSpPr>
          <p:nvPr/>
        </p:nvSpPr>
        <p:spPr>
          <a:xfrm>
            <a:off x="8109311" y="2393792"/>
            <a:ext cx="3360212" cy="3740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Moltiplicazione elemento per elemento di due matrici</a:t>
            </a:r>
          </a:p>
          <a:p>
            <a:r>
              <a:rPr lang="en-US" sz="1800"/>
              <a:t>Tipo ‘t_matrix’ e ‘t_matrix_result’  definiti in my_library</a:t>
            </a:r>
          </a:p>
        </p:txBody>
      </p:sp>
    </p:spTree>
    <p:extLst>
      <p:ext uri="{BB962C8B-B14F-4D97-AF65-F5344CB8AC3E}">
        <p14:creationId xmlns:p14="http://schemas.microsoft.com/office/powerpoint/2010/main" val="2700204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332FBB7-4FA6-49DD-B064-31363559F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Componenti: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2"/>
            <a:ext cx="7205472" cy="4270248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B1510E53-3E28-4A97-9691-ED0A0F373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42" y="3165996"/>
            <a:ext cx="6795370" cy="219648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E97B7453-32EC-4BD5-9E18-E73703658AED}"/>
              </a:ext>
            </a:extLst>
          </p:cNvPr>
          <p:cNvSpPr txBox="1">
            <a:spLocks/>
          </p:cNvSpPr>
          <p:nvPr/>
        </p:nvSpPr>
        <p:spPr>
          <a:xfrm>
            <a:off x="8109311" y="2393792"/>
            <a:ext cx="3360212" cy="3740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Contatore utilizzato per i tb</a:t>
            </a:r>
          </a:p>
        </p:txBody>
      </p:sp>
    </p:spTree>
    <p:extLst>
      <p:ext uri="{BB962C8B-B14F-4D97-AF65-F5344CB8AC3E}">
        <p14:creationId xmlns:p14="http://schemas.microsoft.com/office/powerpoint/2010/main" val="27149776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919</Words>
  <Application>Microsoft Office PowerPoint</Application>
  <PresentationFormat>Widescreen</PresentationFormat>
  <Paragraphs>169</Paragraphs>
  <Slides>27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Tema di Office</vt:lpstr>
      <vt:lpstr>Progetto Informatica Industriale</vt:lpstr>
      <vt:lpstr>Obiettivi</vt:lpstr>
      <vt:lpstr>Prototipo Matlab</vt:lpstr>
      <vt:lpstr>Prototipo Matlab</vt:lpstr>
      <vt:lpstr>Prototipo Matlab</vt:lpstr>
      <vt:lpstr>Sviluppo in VHDL</vt:lpstr>
      <vt:lpstr>Componenti:</vt:lpstr>
      <vt:lpstr>Componenti:</vt:lpstr>
      <vt:lpstr>Componenti:</vt:lpstr>
      <vt:lpstr>Componenti:</vt:lpstr>
      <vt:lpstr>Esempio matrice 3x3: - 9 elementi - ad ogni somma serve 1 bit in più - l’altezza dell’albero è ceil(log(3^2)) -&gt; ceil(2*log(3)) = 4 </vt:lpstr>
      <vt:lpstr>Componenti:</vt:lpstr>
      <vt:lpstr>Componenti:</vt:lpstr>
      <vt:lpstr>Componenti:</vt:lpstr>
      <vt:lpstr>Componenti:</vt:lpstr>
      <vt:lpstr>Componenti:</vt:lpstr>
      <vt:lpstr>Componenti:</vt:lpstr>
      <vt:lpstr>Componenti:</vt:lpstr>
      <vt:lpstr>Componenti:</vt:lpstr>
      <vt:lpstr>Componenti:</vt:lpstr>
      <vt:lpstr>Componenti:</vt:lpstr>
      <vt:lpstr>Esempio funzionamento</vt:lpstr>
      <vt:lpstr>Esempio funzionamento</vt:lpstr>
      <vt:lpstr>Risultati (filtro gaussiano)</vt:lpstr>
      <vt:lpstr>Risultati (filtro gaussiano+binarizzazione)</vt:lpstr>
      <vt:lpstr>Risultati (valori di interesse)</vt:lpstr>
      <vt:lpstr>Risultati (valori di interesse)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Informatica Industriale</dc:title>
  <dc:creator>a.premate@campus.unimib.it</dc:creator>
  <cp:lastModifiedBy>a.premate@campus.unimib.it</cp:lastModifiedBy>
  <cp:revision>5</cp:revision>
  <dcterms:created xsi:type="dcterms:W3CDTF">2022-09-13T21:18:23Z</dcterms:created>
  <dcterms:modified xsi:type="dcterms:W3CDTF">2022-09-18T13:21:05Z</dcterms:modified>
</cp:coreProperties>
</file>