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4" r:id="rId2"/>
    <p:sldId id="286" r:id="rId3"/>
    <p:sldId id="287" r:id="rId4"/>
    <p:sldId id="285" r:id="rId5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 userDrawn="1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5050"/>
    <a:srgbClr val="FFD54F"/>
    <a:srgbClr val="00C0BC"/>
    <a:srgbClr val="009999"/>
    <a:srgbClr val="F18398"/>
    <a:srgbClr val="00B8B4"/>
    <a:srgbClr val="FFD85B"/>
    <a:srgbClr val="FF7C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6" autoAdjust="0"/>
    <p:restoredTop sz="86421" autoAdjust="0"/>
  </p:normalViewPr>
  <p:slideViewPr>
    <p:cSldViewPr>
      <p:cViewPr>
        <p:scale>
          <a:sx n="100" d="100"/>
          <a:sy n="100" d="100"/>
        </p:scale>
        <p:origin x="276" y="-378"/>
      </p:cViewPr>
      <p:guideLst>
        <p:guide orient="horz" pos="1797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77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B4207-66B0-42F3-A203-45AA80EA9565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9CBAB-A93E-4174-889F-BBA8EDCEE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21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9CBAB-A93E-4174-889F-BBA8EDCEE1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4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9CBAB-A93E-4174-889F-BBA8EDCEE1D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59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Blue is</a:t>
            </a:r>
            <a:r>
              <a:rPr lang="en-GB" baseline="0" smtClean="0"/>
              <a:t> kegg only</a:t>
            </a:r>
          </a:p>
          <a:p>
            <a:r>
              <a:rPr lang="en-GB" baseline="0" smtClean="0"/>
              <a:t>Dark red is blast only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9CBAB-A93E-4174-889F-BBA8EDCEE1D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29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Front_Top_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IMP_Logo_Whit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2514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857250" y="3429000"/>
            <a:ext cx="7524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i="1">
                <a:solidFill>
                  <a:srgbClr val="6E6E6F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1600" i="1">
                <a:solidFill>
                  <a:srgbClr val="6E6E6F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1600" i="1">
                <a:solidFill>
                  <a:srgbClr val="6E6E6F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1600" i="1">
                <a:solidFill>
                  <a:srgbClr val="6E6E6F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1600" i="1">
                <a:solidFill>
                  <a:srgbClr val="6E6E6F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900" i="0" smtClean="0">
              <a:solidFill>
                <a:srgbClr val="C51538"/>
              </a:solidFill>
              <a:latin typeface="Impact" pitchFamily="34" charset="0"/>
              <a:ea typeface="MS PGothic" pitchFamily="34" charset="-128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543800" cy="533400"/>
          </a:xfrm>
        </p:spPr>
        <p:txBody>
          <a:bodyPr anchor="t"/>
          <a:lstStyle>
            <a:lvl1pPr>
              <a:defRPr sz="3900"/>
            </a:lvl1pPr>
          </a:lstStyle>
          <a:p>
            <a:r>
              <a:rPr lang="da-DK"/>
              <a:t>Click to edit Master title style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562600"/>
            <a:ext cx="7543800" cy="228600"/>
          </a:xfrm>
        </p:spPr>
        <p:txBody>
          <a:bodyPr/>
          <a:lstStyle>
            <a:lvl1pPr>
              <a:defRPr sz="1600"/>
            </a:lvl1pPr>
          </a:lstStyle>
          <a:p>
            <a:r>
              <a:rPr lang="da-DK"/>
              <a:t>Name of speaker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553200"/>
            <a:ext cx="75438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600" i="0">
                <a:solidFill>
                  <a:srgbClr val="6A6F77"/>
                </a:solidFill>
                <a:latin typeface="Verdana" pitchFamily="34" charset="0"/>
                <a:ea typeface="+mn-ea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/>
              <a:t>sdfgafgafga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610600" y="6648450"/>
            <a:ext cx="4191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600" i="0">
                <a:solidFill>
                  <a:schemeClr val="tx1"/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456F8B-BD45-453E-A28B-46C6AE139C42}" type="slidenum">
              <a:rPr lang="da-DK" altLang="en-US">
                <a:solidFill>
                  <a:srgbClr val="6C7070"/>
                </a:solidFill>
                <a:latin typeface="Verdana" pitchFamily="34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 altLang="en-US">
              <a:solidFill>
                <a:srgbClr val="6C7070"/>
              </a:solidFill>
              <a:latin typeface="Verdan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913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50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8859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9600"/>
            <a:ext cx="55054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6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7001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4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309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33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76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705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174625" indent="-174625">
              <a:buFont typeface="Arial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884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9" descr="Second_To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7543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 smtClean="0"/>
              <a:t>Click to edit Master title style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43100"/>
            <a:ext cx="7543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 smtClean="0"/>
              <a:t>Click to edit Master text styles</a:t>
            </a:r>
          </a:p>
          <a:p>
            <a:pPr lvl="1"/>
            <a:r>
              <a:rPr lang="da-DK" altLang="en-US" smtClean="0"/>
              <a:t>Second level</a:t>
            </a:r>
          </a:p>
          <a:p>
            <a:pPr lvl="2"/>
            <a:r>
              <a:rPr lang="da-DK" altLang="en-US" smtClean="0"/>
              <a:t>Third level</a:t>
            </a:r>
          </a:p>
          <a:p>
            <a:pPr lvl="3"/>
            <a:r>
              <a:rPr lang="da-DK" altLang="en-US" smtClean="0"/>
              <a:t>Fourth level</a:t>
            </a:r>
          </a:p>
          <a:p>
            <a:pPr lvl="4"/>
            <a:r>
              <a:rPr lang="da-DK" altLang="en-US" smtClean="0"/>
              <a:t>Fifth level</a:t>
            </a:r>
          </a:p>
        </p:txBody>
      </p:sp>
      <p:pic>
        <p:nvPicPr>
          <p:cNvPr id="1029" name="Picture 40" descr="IMP_Logo_2Colou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65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48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B4F55"/>
          </a:solidFill>
          <a:latin typeface="+mn-lt"/>
          <a:ea typeface="MS PGothic" pitchFamily="34" charset="-128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4B4F55"/>
          </a:solidFill>
          <a:latin typeface="+mn-lt"/>
          <a:ea typeface="MS PGothic" pitchFamily="34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4B4F55"/>
          </a:solidFill>
          <a:latin typeface="+mn-lt"/>
          <a:ea typeface="MS PGothic" pitchFamily="34" charset="-128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4B4F55"/>
          </a:solidFill>
          <a:latin typeface="+mn-lt"/>
          <a:ea typeface="MS PGothic" pitchFamily="34" charset="-128"/>
        </a:defRPr>
      </a:lvl4pPr>
      <a:lvl5pPr marL="1727200" indent="-203200" algn="l" rtl="0" eaLnBrk="0" fontAlgn="base" hangingPunct="0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  <a:ea typeface="MS PGothic" pitchFamily="34" charset="-128"/>
        </a:defRPr>
      </a:lvl5pPr>
      <a:lvl6pPr marL="21844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6pPr>
      <a:lvl7pPr marL="26416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7pPr>
      <a:lvl8pPr marL="30988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8pPr>
      <a:lvl9pPr marL="35560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47120" y="5085184"/>
            <a:ext cx="3313112" cy="1200329"/>
            <a:chOff x="3347120" y="5085184"/>
            <a:chExt cx="3313112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3491880" y="5085184"/>
              <a:ext cx="31683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3538" indent="-363538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 smtClean="0">
                  <a:solidFill>
                    <a:srgbClr val="040404"/>
                  </a:solidFill>
                  <a:latin typeface="+mj-lt"/>
                </a:rPr>
                <a:t>Prokaryotic-specific reactions</a:t>
              </a:r>
            </a:p>
            <a:p>
              <a:pPr marL="363538" indent="-363538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200" i="0" dirty="0" smtClean="0">
                  <a:solidFill>
                    <a:srgbClr val="040404"/>
                  </a:solidFill>
                  <a:latin typeface="+mj-lt"/>
                </a:rPr>
                <a:t>Human-specific reactions</a:t>
              </a:r>
            </a:p>
            <a:p>
              <a:pPr marL="363538" indent="-363538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 smtClean="0">
                  <a:solidFill>
                    <a:srgbClr val="040404"/>
                  </a:solidFill>
                  <a:latin typeface="+mj-lt"/>
                </a:rPr>
                <a:t>Human &amp; prokaryotic reactions</a:t>
              </a:r>
              <a:endParaRPr lang="en-GB" sz="1200" dirty="0">
                <a:solidFill>
                  <a:srgbClr val="040404"/>
                </a:solidFill>
              </a:endParaRPr>
            </a:p>
            <a:p>
              <a:pPr marL="363538" indent="-363538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200" i="0" dirty="0" smtClean="0">
                  <a:solidFill>
                    <a:srgbClr val="040404"/>
                  </a:solidFill>
                  <a:latin typeface="+mj-lt"/>
                </a:rPr>
                <a:t>Metabolites 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3347864" y="5197984"/>
              <a:ext cx="176400" cy="175990"/>
            </a:xfrm>
            <a:prstGeom prst="roundRect">
              <a:avLst/>
            </a:prstGeom>
            <a:solidFill>
              <a:srgbClr val="F18398"/>
            </a:solidFill>
            <a:ln w="952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rgbClr val="6E6E6F"/>
                </a:solidFill>
                <a:effectLst/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3348644" y="5470858"/>
              <a:ext cx="176400" cy="176400"/>
            </a:xfrm>
            <a:prstGeom prst="roundRect">
              <a:avLst/>
            </a:prstGeom>
            <a:solidFill>
              <a:srgbClr val="00C0BC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rgbClr val="6E6E6F"/>
                </a:solidFill>
                <a:effectLst/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3347864" y="5748690"/>
              <a:ext cx="176400" cy="176400"/>
            </a:xfrm>
            <a:prstGeom prst="roundRect">
              <a:avLst/>
            </a:prstGeom>
            <a:solidFill>
              <a:srgbClr val="FFD54F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rgbClr val="6E6E6F"/>
                </a:solidFill>
                <a:effectLst/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347120" y="6017101"/>
              <a:ext cx="176400" cy="176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rgbClr val="6E6E6F"/>
                </a:solidFill>
                <a:effectLst/>
                <a:latin typeface="Verdana" pitchFamily="34" charset="0"/>
                <a:cs typeface="Times New Roman" pitchFamily="18" charset="0"/>
              </a:endParaRPr>
            </a:p>
          </p:txBody>
        </p:sp>
      </p:grpSp>
      <p:pic>
        <p:nvPicPr>
          <p:cNvPr id="9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39849"/>
            <a:ext cx="8207135" cy="468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 bwMode="auto">
          <a:xfrm>
            <a:off x="1691680" y="664728"/>
            <a:ext cx="2093317" cy="2188208"/>
          </a:xfrm>
          <a:prstGeom prst="ellipse">
            <a:avLst/>
          </a:prstGeom>
          <a:solidFill>
            <a:schemeClr val="bg1">
              <a:lumMod val="85000"/>
              <a:alpha val="32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1" u="none" strike="noStrike" cap="none" normalizeH="0" baseline="0" smtClean="0">
              <a:ln>
                <a:noFill/>
              </a:ln>
              <a:solidFill>
                <a:srgbClr val="6E6E6F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364088" y="629980"/>
            <a:ext cx="2128829" cy="2222956"/>
          </a:xfrm>
          <a:prstGeom prst="ellipse">
            <a:avLst/>
          </a:prstGeom>
          <a:solidFill>
            <a:schemeClr val="bg1">
              <a:alpha val="32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1" u="none" strike="noStrike" cap="none" normalizeH="0" baseline="0" smtClean="0">
              <a:ln>
                <a:noFill/>
              </a:ln>
              <a:solidFill>
                <a:srgbClr val="6E6E6F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708207" y="1398338"/>
            <a:ext cx="1499857" cy="1454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24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1" u="none" strike="noStrike" cap="none" normalizeH="0" baseline="0" smtClean="0">
              <a:ln>
                <a:noFill/>
              </a:ln>
              <a:solidFill>
                <a:srgbClr val="6E6E6F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052886" y="1399494"/>
            <a:ext cx="1437870" cy="145344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2000">
                <a:schemeClr val="bg1">
                  <a:lumMod val="8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1" u="none" strike="noStrike" cap="none" normalizeH="0" baseline="0" smtClean="0">
              <a:ln>
                <a:noFill/>
              </a:ln>
              <a:solidFill>
                <a:srgbClr val="6E6E6F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678" y="6206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363538">
              <a:spcBef>
                <a:spcPts val="0"/>
              </a:spcBef>
              <a:spcAft>
                <a:spcPts val="0"/>
              </a:spcAft>
            </a:pPr>
            <a:r>
              <a:rPr lang="en-GB" sz="1800" i="0" dirty="0" smtClean="0">
                <a:solidFill>
                  <a:srgbClr val="040404"/>
                </a:solidFill>
                <a:latin typeface="+mn-lt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6113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363538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srgbClr val="040404"/>
                </a:solidFill>
              </a:rPr>
              <a:t>c</a:t>
            </a:r>
            <a:endParaRPr lang="en-GB" sz="1800" i="0" dirty="0" smtClean="0">
              <a:solidFill>
                <a:srgbClr val="040404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3068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363538">
              <a:spcBef>
                <a:spcPts val="0"/>
              </a:spcBef>
              <a:spcAft>
                <a:spcPts val="0"/>
              </a:spcAft>
            </a:pPr>
            <a:r>
              <a:rPr lang="en-GB" sz="1800" i="0" dirty="0" smtClean="0">
                <a:solidFill>
                  <a:srgbClr val="040404"/>
                </a:solidFill>
                <a:latin typeface="+mn-lt"/>
              </a:rPr>
              <a:t>d</a:t>
            </a:r>
          </a:p>
        </p:txBody>
      </p:sp>
      <p:sp>
        <p:nvSpPr>
          <p:cNvPr id="23" name="TextBox 7"/>
          <p:cNvSpPr txBox="1"/>
          <p:nvPr/>
        </p:nvSpPr>
        <p:spPr>
          <a:xfrm>
            <a:off x="527502" y="3068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363538">
              <a:spcBef>
                <a:spcPts val="0"/>
              </a:spcBef>
              <a:spcAft>
                <a:spcPts val="0"/>
              </a:spcAft>
            </a:pPr>
            <a:r>
              <a:rPr lang="en-GB" sz="1800" i="0" dirty="0" smtClean="0">
                <a:solidFill>
                  <a:srgbClr val="040404"/>
                </a:solidFill>
                <a:latin typeface="+mn-lt"/>
              </a:rPr>
              <a:t>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60582" y="816371"/>
            <a:ext cx="145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 algn="ctr"/>
            <a:r>
              <a:rPr lang="en-GB" sz="1400" b="1" dirty="0" smtClean="0">
                <a:solidFill>
                  <a:srgbClr val="040404"/>
                </a:solidFill>
              </a:rPr>
              <a:t> new BLASTP</a:t>
            </a:r>
            <a:endParaRPr lang="en-GB" sz="1400" b="1" dirty="0">
              <a:solidFill>
                <a:srgbClr val="04040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15228" y="2927778"/>
            <a:ext cx="1367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363538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srgbClr val="040404"/>
                </a:solidFill>
              </a:rPr>
              <a:t>Total</a:t>
            </a:r>
            <a:r>
              <a:rPr lang="en-GB" sz="1400" dirty="0" smtClean="0">
                <a:solidFill>
                  <a:srgbClr val="040404"/>
                </a:solidFill>
              </a:rPr>
              <a:t> (n=6769)</a:t>
            </a:r>
            <a:endParaRPr lang="en-GB" sz="1400" dirty="0">
              <a:solidFill>
                <a:srgbClr val="04040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73717" y="1024537"/>
            <a:ext cx="1404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ts val="0"/>
              </a:spcBef>
              <a:spcAft>
                <a:spcPts val="0"/>
              </a:spcAft>
            </a:pPr>
            <a:r>
              <a:rPr lang="en-GB" sz="500" b="1" dirty="0" smtClean="0">
                <a:solidFill>
                  <a:srgbClr val="040404"/>
                </a:solidFill>
              </a:rPr>
              <a:t>  </a:t>
            </a:r>
            <a:r>
              <a:rPr lang="en-GB" sz="1400" dirty="0" smtClean="0">
                <a:solidFill>
                  <a:srgbClr val="040404"/>
                </a:solidFill>
              </a:rPr>
              <a:t>n=209</a:t>
            </a:r>
            <a:endParaRPr lang="en-GB" sz="1400" dirty="0">
              <a:solidFill>
                <a:srgbClr val="04040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96136" y="2887571"/>
            <a:ext cx="1267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363538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srgbClr val="040404"/>
                </a:solidFill>
              </a:rPr>
              <a:t>Total</a:t>
            </a:r>
            <a:r>
              <a:rPr lang="en-GB" sz="1400" dirty="0" smtClean="0">
                <a:solidFill>
                  <a:srgbClr val="040404"/>
                </a:solidFill>
              </a:rPr>
              <a:t> (n=798)</a:t>
            </a:r>
            <a:endParaRPr lang="en-GB" sz="1400" dirty="0">
              <a:solidFill>
                <a:srgbClr val="04040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08207" y="2271720"/>
            <a:ext cx="145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 algn="ctr"/>
            <a:r>
              <a:rPr lang="en-GB" sz="1400" b="1" dirty="0" smtClean="0">
                <a:solidFill>
                  <a:srgbClr val="040404"/>
                </a:solidFill>
              </a:rPr>
              <a:t> KEGG</a:t>
            </a:r>
            <a:endParaRPr lang="en-GB" sz="1400" b="1" dirty="0">
              <a:solidFill>
                <a:srgbClr val="04040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1342" y="2479886"/>
            <a:ext cx="1404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ts val="0"/>
              </a:spcBef>
              <a:spcAft>
                <a:spcPts val="0"/>
              </a:spcAft>
            </a:pPr>
            <a:r>
              <a:rPr lang="en-GB" sz="500" b="1" dirty="0" smtClean="0">
                <a:solidFill>
                  <a:srgbClr val="040404"/>
                </a:solidFill>
              </a:rPr>
              <a:t>  </a:t>
            </a:r>
            <a:r>
              <a:rPr lang="en-GB" sz="1400" dirty="0" smtClean="0">
                <a:solidFill>
                  <a:srgbClr val="040404"/>
                </a:solidFill>
              </a:rPr>
              <a:t>n=589</a:t>
            </a:r>
            <a:endParaRPr lang="en-GB" sz="1400" dirty="0">
              <a:solidFill>
                <a:srgbClr val="04040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60778" y="803579"/>
            <a:ext cx="145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 algn="ctr"/>
            <a:r>
              <a:rPr lang="en-GB" sz="1400" b="1" dirty="0" smtClean="0">
                <a:solidFill>
                  <a:srgbClr val="040404"/>
                </a:solidFill>
              </a:rPr>
              <a:t> new BLASTP</a:t>
            </a:r>
            <a:endParaRPr lang="en-GB" sz="1400" b="1" dirty="0">
              <a:solidFill>
                <a:srgbClr val="04040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73913" y="1011745"/>
            <a:ext cx="1404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ts val="0"/>
              </a:spcBef>
              <a:spcAft>
                <a:spcPts val="0"/>
              </a:spcAft>
            </a:pPr>
            <a:r>
              <a:rPr lang="en-GB" sz="500" b="1" dirty="0" smtClean="0">
                <a:solidFill>
                  <a:srgbClr val="040404"/>
                </a:solidFill>
              </a:rPr>
              <a:t>  </a:t>
            </a:r>
            <a:r>
              <a:rPr lang="en-GB" sz="1400" dirty="0" smtClean="0">
                <a:solidFill>
                  <a:srgbClr val="040404"/>
                </a:solidFill>
              </a:rPr>
              <a:t>n=2626</a:t>
            </a:r>
            <a:endParaRPr lang="en-GB" sz="1400" dirty="0">
              <a:solidFill>
                <a:srgbClr val="04040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41131" y="2258928"/>
            <a:ext cx="145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 algn="ctr"/>
            <a:r>
              <a:rPr lang="en-GB" sz="1400" b="1" dirty="0" smtClean="0">
                <a:solidFill>
                  <a:srgbClr val="040404"/>
                </a:solidFill>
              </a:rPr>
              <a:t> KEGG</a:t>
            </a:r>
            <a:endParaRPr lang="en-GB" sz="1400" b="1" dirty="0">
              <a:solidFill>
                <a:srgbClr val="040404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71558" y="2492896"/>
            <a:ext cx="1404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ts val="0"/>
              </a:spcBef>
              <a:spcAft>
                <a:spcPts val="0"/>
              </a:spcAft>
            </a:pPr>
            <a:r>
              <a:rPr lang="en-GB" sz="500" b="1" dirty="0" smtClean="0">
                <a:solidFill>
                  <a:srgbClr val="040404"/>
                </a:solidFill>
              </a:rPr>
              <a:t>  </a:t>
            </a:r>
            <a:r>
              <a:rPr lang="en-GB" sz="1400" dirty="0" smtClean="0">
                <a:solidFill>
                  <a:srgbClr val="040404"/>
                </a:solidFill>
              </a:rPr>
              <a:t>n=4143</a:t>
            </a:r>
            <a:endParaRPr lang="en-GB" sz="1400" dirty="0">
              <a:solidFill>
                <a:srgbClr val="04040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3483643"/>
            <a:ext cx="3782541" cy="2465637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887589"/>
              </p:ext>
            </p:extLst>
          </p:nvPr>
        </p:nvGraphicFramePr>
        <p:xfrm>
          <a:off x="4610126" y="3438292"/>
          <a:ext cx="3922314" cy="256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rism 5" r:id="rId4" imgW="4260960" imgH="2788920" progId="Prism5.Document">
                  <p:embed/>
                </p:oleObj>
              </mc:Choice>
              <mc:Fallback>
                <p:oleObj name="Prism 5" r:id="rId4" imgW="4260960" imgH="278892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10126" y="3438292"/>
                        <a:ext cx="3922314" cy="256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5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16767"/>
              </p:ext>
            </p:extLst>
          </p:nvPr>
        </p:nvGraphicFramePr>
        <p:xfrm>
          <a:off x="827584" y="1412776"/>
          <a:ext cx="7704857" cy="3368375"/>
        </p:xfrm>
        <a:graphic>
          <a:graphicData uri="http://schemas.openxmlformats.org/drawingml/2006/table">
            <a:tbl>
              <a:tblPr firstRow="1" bandRow="1"/>
              <a:tblGrid>
                <a:gridCol w="998207">
                  <a:extLst>
                    <a:ext uri="{9D8B030D-6E8A-4147-A177-3AD203B41FA5}">
                      <a16:colId xmlns:a16="http://schemas.microsoft.com/office/drawing/2014/main" val="1501389562"/>
                    </a:ext>
                  </a:extLst>
                </a:gridCol>
                <a:gridCol w="617445">
                  <a:extLst>
                    <a:ext uri="{9D8B030D-6E8A-4147-A177-3AD203B41FA5}">
                      <a16:colId xmlns:a16="http://schemas.microsoft.com/office/drawing/2014/main" val="2517414808"/>
                    </a:ext>
                  </a:extLst>
                </a:gridCol>
                <a:gridCol w="557155">
                  <a:extLst>
                    <a:ext uri="{9D8B030D-6E8A-4147-A177-3AD203B41FA5}">
                      <a16:colId xmlns:a16="http://schemas.microsoft.com/office/drawing/2014/main" val="3214943367"/>
                    </a:ext>
                  </a:extLst>
                </a:gridCol>
                <a:gridCol w="2862698">
                  <a:extLst>
                    <a:ext uri="{9D8B030D-6E8A-4147-A177-3AD203B41FA5}">
                      <a16:colId xmlns:a16="http://schemas.microsoft.com/office/drawing/2014/main" val="3137154185"/>
                    </a:ext>
                  </a:extLst>
                </a:gridCol>
                <a:gridCol w="667338">
                  <a:extLst>
                    <a:ext uri="{9D8B030D-6E8A-4147-A177-3AD203B41FA5}">
                      <a16:colId xmlns:a16="http://schemas.microsoft.com/office/drawing/2014/main" val="702835221"/>
                    </a:ext>
                  </a:extLst>
                </a:gridCol>
                <a:gridCol w="667338">
                  <a:extLst>
                    <a:ext uri="{9D8B030D-6E8A-4147-A177-3AD203B41FA5}">
                      <a16:colId xmlns:a16="http://schemas.microsoft.com/office/drawing/2014/main" val="3470791256"/>
                    </a:ext>
                  </a:extLst>
                </a:gridCol>
                <a:gridCol w="667338">
                  <a:extLst>
                    <a:ext uri="{9D8B030D-6E8A-4147-A177-3AD203B41FA5}">
                      <a16:colId xmlns:a16="http://schemas.microsoft.com/office/drawing/2014/main" val="3760272015"/>
                    </a:ext>
                  </a:extLst>
                </a:gridCol>
                <a:gridCol w="667338">
                  <a:extLst>
                    <a:ext uri="{9D8B030D-6E8A-4147-A177-3AD203B41FA5}">
                      <a16:colId xmlns:a16="http://schemas.microsoft.com/office/drawing/2014/main" val="2759215296"/>
                    </a:ext>
                  </a:extLst>
                </a:gridCol>
              </a:tblGrid>
              <a:tr h="2422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5F5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5F5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5F5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5F5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Prokaryotic species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5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Gut prokaryotic species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5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65050"/>
                  </a:ext>
                </a:extLst>
              </a:tr>
              <a:tr h="2422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1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Reaction ID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1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KO ID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1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KO Name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1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KO description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1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KEGG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1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  + BLASTP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1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KEGG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1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  + BLASTP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703812"/>
                  </a:ext>
                </a:extLst>
              </a:tr>
              <a:tr h="334462"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R02678 / R04903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K00128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ALDH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Aldehyde dehydrogenase (NAD+)</a:t>
                      </a:r>
                    </a:p>
                  </a:txBody>
                  <a:tcPr marL="55651" marR="6183" marT="61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1380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1114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188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417063"/>
                  </a:ext>
                </a:extLst>
              </a:tr>
              <a:tr h="242295"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R02173 / R02908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K00274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MAO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Monoamine oxidase</a:t>
                      </a:r>
                    </a:p>
                  </a:txBody>
                  <a:tcPr marL="55651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574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236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118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452462"/>
                  </a:ext>
                </a:extLst>
              </a:tr>
              <a:tr h="334462"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R00679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K00466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iaaM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Tryptophan 2-monooxygenase</a:t>
                      </a:r>
                    </a:p>
                  </a:txBody>
                  <a:tcPr marL="55651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159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228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204913"/>
                  </a:ext>
                </a:extLst>
              </a:tr>
              <a:tr h="242295"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R03096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K01426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amiE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Amidase</a:t>
                      </a:r>
                    </a:p>
                  </a:txBody>
                  <a:tcPr marL="55651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1207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601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302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43463"/>
                  </a:ext>
                </a:extLst>
              </a:tr>
              <a:tr h="242295"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R00685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K01593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TDC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L-tryptophan decarboxylase</a:t>
                      </a:r>
                    </a:p>
                  </a:txBody>
                  <a:tcPr marL="55651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674555"/>
                  </a:ext>
                </a:extLst>
              </a:tr>
              <a:tr h="242295"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R00673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K01667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tnaA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Tryptophanase</a:t>
                      </a:r>
                    </a:p>
                  </a:txBody>
                  <a:tcPr marL="55651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291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216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85442"/>
                  </a:ext>
                </a:extLst>
              </a:tr>
              <a:tr h="334462"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R04020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K01721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nthA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Nitrile hydratase subunit alpha</a:t>
                      </a:r>
                    </a:p>
                  </a:txBody>
                  <a:tcPr marL="55651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785632"/>
                  </a:ext>
                </a:extLst>
              </a:tr>
              <a:tr h="334462"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R01974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K04103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ipdC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Indolepyruvate decarboxylase</a:t>
                      </a:r>
                    </a:p>
                  </a:txBody>
                  <a:tcPr marL="55651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922160"/>
                  </a:ext>
                </a:extLst>
              </a:tr>
              <a:tr h="334462"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R10181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K11816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YUCCA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Indole-3-pyruvate monooxygenase</a:t>
                      </a:r>
                    </a:p>
                  </a:txBody>
                  <a:tcPr marL="55651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404620"/>
                  </a:ext>
                </a:extLst>
              </a:tr>
              <a:tr h="242295"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en-GB" sz="900" b="0" i="0" u="none" strike="noStrike" dirty="0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R03096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K21478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icaB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poly-beta-1,6-N-acetyl-D-glucosamine N-deacetylase</a:t>
                      </a:r>
                    </a:p>
                  </a:txBody>
                  <a:tcPr marL="55651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 dirty="0">
                          <a:solidFill>
                            <a:srgbClr val="6C707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C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748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72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BALDA4MChAODQ4SERATGCgaGBYWGDEjJR0oOjM9PDkzODdASFxOQERXRTc4UG1RV19iZ2hnPk1xeXBkeFxlZ2P/2wBDARESEhgVGC8aGi9jQjhCY2NjY2NjY2NjY2NjY2NjY2NjY2NjY2NjY2NjY2NjY2NjY2NjY2NjY2NjY2NjY2NjY2P/wAARCAIABQ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CiiigAooooAKKKKACiiigAooooAKKKKACiioGDvOyq5UADpQBPRUPlSf89m/Sjynx/rWz+FAE1FQ+VJ/z2b9KhmlWBgstyVJGRn/APVSbS3Gk27IuUVn/bIP+fz9P/rUG9t88Xhx9P8A61Tzx7lezn2ZoUVQjuYpHCJdksegx/8AWqz5Un/PZv0qk09iXFx3RNRUIifvK36UeVJ/z2b9KYiaiqsx8hN8twVXOMn/APVUP2yD/n8/T/61S5RW7KUJPVI0KKz/ALbb4H+mHP0/+tR9sg/5/P0/+tS549x+zn2ZoUVRkuYonKPdkMO2P/rU0Xtvnm8/T/61Pnj3D2c30ZoUVn/bIP8An8/T/wCtTkuYpCQl2TgFjx2H4Uc8e4ezmujL1FZ/2yD/AJ/P0/8ArUfbbfH/AB+HP0/+tS549w9nPszQorP+2Qf8/n6f/WpzXMSorm7IVs7Tjrj8KfPHuHs59mXqKz/tkH/P5+n/ANag3tv2vD+X/wBalzx7h7OfZmhRWet3CzBVvMknA4/+tVrypP8Ans36VSknsJxcd0TUVCInzzK36UeVJ/z2b9KZJNRUPlSf89m/SjypP+ezfpQBNRUPlPj/AFrZ/CjypP8Ans36UATUVD5Un/PZv0o8qT/ns36UATUVCYpM8Stj8KPKk/57N+lAE1FQ+VJ/z2b9KBE+DmVv0oAmoqHypP8Ans36UeVJ/wA9m/SgCaiofKk/57N+lBifjErfpQBNRUPlSf8APZv0o8qT/ns36UATUVCInzzK2Pwo8qT/AJ7N+lAE1FV3Vo0LvOwUDJNV/tkH/P5+n/1qTkluylCUtkaFFZ/223x/x+HP0/8ArUfbIP8An8/T/wCtU88e4/Zz7M0KKotcxIqs12QHGVOOv6U37ZB/z+fp/wDWp88e4ezm+jNCis83tvni8OPp/wDWpUuopHCJdksxwBj/AOtRzx7h7OfZl+iofKk/57N+lAifvK36VRBNRUPlSf8APZv0o8qT/ns36UATUVD5Un/PZv0o8p8D962fwoAmoqHypP8Ans36UeVJ/wA9m/SgCaioRFJn/Wt+lBikzxK36UATUVD5Un/PZv0o8qT/AJ7N+lAE1FQ+U+D+9bP4UeVJ/wA9m/SgCaiofKk/57N+lHlSf89m/SgCaioTE/aVv0o8qT/ns36UATUVD5Un/PZv0oET55lb9KAJqKh8qT/ns36UeVJ/z2b9KAJqKh8qT/ns36UeU+P9a2fwoAmoqHypP+ezfpR5Un/PZv0oAmoqHypP+ezfpQYpM8Stj8KAJqKh8qT/AJ7N+lHlSf8APZv0oAmoqERPzmVv0o8qT/ns36UATUVVmbyFDS3BUE4BP/6qh+2Qf8/n6f8A1qlyit2UoSeqRoUVnm9t+MXh/L/61H2yD/n8/T/61Lnj3H7OfZmhRVGS5iico92VYdRj/wCtTRe2+ebzj6f/AFqfPHuHs5vozQorP+2Qf8/n6f8A1qclzFJu2XZO0bjx0H5Uc8e4ezmujL1FZ/2yD/n8/T/61H223x/x+HP0/wDrUuePcPZz7M0KKz/tkH/P5+n/ANanNcxKiu12Qr52nHXH4U+ePcPZz7MvUVn/AGyD/n8/T/61BvbfteH8v/rUuePcPZz7M0KKoJdQu4RbvLMcAY/+tSNdwqxBvMEHB4/+tT549w9nPszQorPF7b97w/l/9aj7ZB/z+fp/9alzx7h7OfZmhRVEXMTRs4uyVXGTjpn8Kb9sg/5/P0/+tT549w9nPszQorP+22+P+Pw5+n/1qPtkH/P5+n/1qXPHuHs59maFFUXuYoyA92QSARx2/Km/bIP+fz9P/rU+ePcPZzfRmhRWeb23zxefp/8AWp0dzFI21Lsk4zjH/wBajnj3D2c10ZeorP8AtkH/AD+fp/8AWo+22+D/AKYfy/8ArUuePcPZz7M0KKz/ALZB/wA/n6f/AFqcbmIRiQ3Z2k4Bx/8AWp88e4ezn2ZeorP+2Qf8/n6f/WoN7b9rw/l/9alzx7h7OfZmhRWeLyAnAvOT7f8A1qV7mKNyj3ZDA4Ix/wDWp88e4ezn2ZforPF7b55vDj6f/Wo+2Qf8/n6f/Wpc8e4ezn2ZoUVRW5idWZbskIMscdP0pv2yD/n8/T/61Pnj3D2c+zNCis/7bb4/4/Dn6f8A1qPtkH/P5+n/ANalzx7h7OfZmhRVF7mJApa7IDDI46j8qb9sg/5/P0/+tT549w9nN9GaFFZ5vbfPF4cfT/61OjuYpXCJdksegx/9ajnj3D2c10ZeorP+2Qf8/n6f/WoF7b85vD+X/wBalzx7h7OfZmhRWf8AbIP+fz9P/rVLCwuFJiuCwHBx/wDqpqUXsxOEkrtFuiofKk/57N+lHlPgfvW/SqJJqKh8qT/ns36UeVJ/z2b9KAJqKhEUmeZWx+FHlSf89W/SgCaiofKk/wCezfpR5Un/AD2b9KAJqKh8p8f61s/hR5Un/PZv0oAmoqsfMjljBkJDNgj8Ks0AFFFFABRRRQAUUVmalqAsL63MsmyAxyMwx94jbjHvzQBp0VkNdXaabLfu67pQohiGCqBiACT3POTRLc3Glyss9w1yjW7yqXUAhkxkcAcHNAGvRWTFJd201m1xcmZbo7XUqAEbaWG3HbjHOaX7fNLq9vHEQLRt6k4/1jKOcewPH50AatFc+dSkmleRL4QsJiiRGPMeA2PnbBwTj1HanXmou11dKt8bYQHYirFuBOASznBwMnHboaAN6ol/4+JPoKjmvIbSzW4u5URMDcwyVyfSmWN5b3zSTWsolj4XcPWgC5RRRQAVh69/x8Rf7v8AWtysPXv+PiL/AHf61hiP4bOnC/xUZlFFFeceuWNO/wCP+H/erp65jTv+P+H/AHq6eu7C/CzzMb8a9AooorqOIztb/wCPEf74/rWJFDJM+yJCzegrb1v/AI8R/vj+tSaVAsNmjAfNINxP8q5KlP2lWx30qvsqN/MyW0q7Vc+WD7BhmqZBUkEEEdQa6+sfXYFGycDBJ2t7+lTVoKMeaJVDFOcuWRR1L/j9f/dX/wBBFVqs6l/x+v8A7q/+giq1c8/iZ10/gXoFWbD783/XF/5VWqzYffm/64v/ACoh8SCp8LK1FFFQaBVqf/kH2n1f+YqrVqf/AJB9p9X/AJirjs/66ozlvH1/RlWiiioNCS2/4+Yv98fzrq65S2/4+Yv98fzrq67cLszzcbugooorrOEKKKKACiiigAooooAKKKKACiiigAooooAKKKKACiiigAooooAr3/8Ax4zf7hrmK6e//wCPGb/cNcxXDiviR6WC+BhRRRXKdxau/wDj2tP9w/zqO3tZrknykLAdT0FS3Cl4LNR1Kkf+PV0EMSwxLGgwqjFdMKXtJa7aHHUr+yjpu7/mc9Np11ChZo8qOpU5xTLH/j9g/wB8V09YlxAsGtRBBhXZWx6c1VSioNNEUsQ6icZdjcooortPOCiiigAooooAKKKKACiiigAooooAKKKKACiiigAooooAKKKKACiiigAooooAKKKKACiiigAooooAKKKKAMzXf+PWP/f/AKGsOtzXf+PWP/f/AKGsOvOxHxnrYT+EFFFFYHUWtT/4/wCX8P5CqtWtT/4/5fw/kKq1c/iZnS+CPoFWrHpc/wDXBv5iqtWrHpc/9cG/mKIfEFT4SrRRRUGgVauP+PCz+j/+hVVq1cf8eFn9H/8AQquOz/rqjOe8fX9GVaKKKg0JrL/j9g/3x/OmT/6+T/eP86fZf8fsH++P50yf/Xyf7x/nV/ZM/t/IZRRRUGhag/5B11/vJ/Wq8UTzOEjUsx7CrEH/ACDrr/eT+ta2kQLHZrJj55OSf5VvCn7RpeX6nLUq+yUn5/ojMOlXYXPlg+wYZqmylGKsCCOoNddWTrkC+Wk4HzA7T7itKuHUY3iZUcU5S5ZFDUP9dH/1yX+VMt7K4uRujT5f7x4FWJohNf28Z6MiA/TFbyqEUKoAAGABShR55NvYdSu6UEluc1cWFxbrukj+X1ByKdpv/H1/wBv5GukIBBBGQeorCjhEGrSRr90K2PoVzTnRUJJoKeIdSMk97GdRRRXIdwVak/5BsP8A10b+lVatSf8AINh/66N/SrjszOe69SrRRRUGgsf+sX6ip9Q/4/pv941BH/rF+orRSBZ9bkVxlQxYj1rSK5lZdzGclGXM+zK0Gn3M6h0jwp6FjjNMuLSe2x5qEA9xyK6imyRrLGyOMqwwRXU8LG2j1OJY2XNqtDnbX/j1u/8AcH86q1ciTy476P8AujH5NVOuSWy/rqd8Hdv+uiCiiioNC1ef6m1/65f1NR29pPc58pCQOp6CprhDItkg6sgH6mugijWGNY0GFUYFdMKXtJO+xxVK/soK27uc7Pp1zAhdo8qOpU5xSab/AMf8P1/pXS1jNAsGuRhBhWO4D061U6Kg013Jp4h1IyjLexld6uR6XdyLu8vaP9o4NTaLAslw8jDPlgY+prdpUaCmuaQ6+JcJcsTlJ7eW3bbKhU9vetbQf9RL/vf0q7ewLcWrow5xlT6GqWg/6iX/AHv6Vcafs6qInW9rRd9zVooorrOAKKKKACiiigAooooAKKKKAIJv9bD/AL39DU9QzD97Cf8Aa/oamoAKKKKACiiigAqlcWhm1O1uCqlIUcHPUE4xj8jV2igDIbTJhBc2cTKLZ8PBk8xtnO3H93IzTms7m/lZ72OOFRA8Kqj7slsZboPStWigDJS0vLlreO8WNI7cH5o3JMjbSoI446k0n9iiK7s3hmn8qHdkNMeOOAPb1rXooAxZNPuxb3FhGkJt53ZvNLYKBjkjbjk+nPpUklpdwSXa2scMkd0c7nfBQ4wc8cjjNa1FAENrCLe1hgB3CNAmT3wMUqf8fEn0FS1Ev/HxJ9BQBLRRRQAVh69/x8Rf7v8AWtysPXv+PiL/AHf61hiP4bOnC/xUZlFFFeceuWNO/wCP+H/erp65jTv+P+H/AHq6eu7C/CzzMb8a9AooorqOIztb/wCPEf74/rRpF2ktusJIEicY9RRrf/HiP98f1rBBIOQcGuOpUcKtz0KNJVaNn3OurD1m7SZ1hjIIQ5JHrVFrmd12tNIV9CxqOoq1+dWSNKOF5JczZZ1L/j9f/dX/ANBFVqs6l/x+v/ur/wCgiq1Yz+JnRT+BegVZsPvzf9cX/lVarNh9+b/ri/8AKiHxIKnwsrUUUVBoFWp/+QfafV/5iqtWp/8AkH2n1f8AmKuOz/rqjOW8fX9GVaKKKg0JLb/j5i/3x/OurrlLb/j5i/3x/OurrtwuzPNxu6Ciiius4QooooAKKKKACiiigAooooAKKKKACiiigAooooAKKKKACiiigCvf/wDHjN/uGuYrp7//AI8Zv9w1zFcOK+JHpYL4GFFFFcp3Fq5JW3syOoQn9a3rS5S6hDoRn+JfQ1g3f/Htaf7h/nVZHaNtyMVPqDiuiNV05fcck6Kqw89fzOsZlRSzEBR1JrCe5F1rETr90OFX6ZqlJPLKMSSu49GbNSWP/H7B/vinOtztJE08P7NNt62OoooorvPMCiiigAooooAKKKKACiiigAooooAKKKKACiiigAooooAKKKKACiiigAooooAKKKKACiiigAooooAKKKKAMzXf+PWP/f8A6GsOtzXf+PWP/f8A6GsOvOxHxnrYT+EFFFFYHUWtT/4/5fw/kKq1a1P/AI/5fw/kKq1c/iZnS+CPoFWrHpc/9cG/mKq1aselz/1wb+Yoh8QVPhKtFFFQaBVq4/48LP6P/wChVVq1cf8AHhZ/R/8A0Krjs/66oznvH1/RlWiiioNCay/4/YP98fzpk/8Ar5P94/zp9l/x+wf74/nTJ/8AXyf7x/nV/ZM/t/IZRRRUGhag/wCQddf7yf1rS0a7RoBbsQHXp7is2D/kHXX+8n9aqjg5FbRm4NNdv1OadJVFKL7/AKI6+sXWrtJNsEZB2nLEevpWebmdl2maQr6bjUVXUxHMrJGdHC8kuZsu3UphvIJByVRDj8K3oJknjEkbZU/pXPah/ro/+uS/yqvHLJEcxuyH/ZOKI1fZyY50FVgn1OqllSGMvIwVR3NYVvN9o1N5cY3K2B7bapSSySnMkjP/ALxzVjTf+Pr/AIA38jRKt7SSXQUMP7KEm3rYq0UUVzHaFWpP+QbD/wBdG/pVWrUn/INh/wCujf0q47MznuvUq0UUVBoLH/rF+oq81wLbWJJD93eQfpVGP/WL9RU+of8AH9N/vGtItqN13MpJSlZ9mdKjrIgZGDKehFR3NxHbRGSQ/Qdya5mOaWL/AFcjp/unFNeR5Dl3Zj6sc10PFaaLU5Fgve1ehagYvBeu3VlBP/fVVKtWv/Hrd/7g/nVWuaWyOyG8v66IKKKKg0Ld0xWO0YdRHkfma3bW5S6hDofqO4NYN5/qbX/rl/U1WR3jbcjMp9QcV0Rq+zkck6KqwXfU6x2VFLOQqjqTWIlwLnWo5F+7nC/TFUJJpZf9ZI7/AO82am03/j/h+v8ASqlW55JLuTDD+yjJt62JdKultrkiQ4R+CfQ10AORkciuRPWpEuJo12pK6j0DEVNKvyKzKrYb2j5k9Tf1G7S2t2Gf3jjCj+tVtB/1Ev8Avf0rFZizFmJJPUk1taD/AKiX/e/pWkKjqVUzKpRVKi0atFFFdh54UUUUAFFFFABRRRQAUUUUAQTf62H/AHv6Gp6gm/1sP+9/Q1PQAUUUUAFFFFABRRUL3EaXUVuc75VZl44wMZ/nQBNRVT+0LfNwdx8u3H7yTHyg9xnuaLW/iupDGEljkC7tsqFSV9R7UAW6Krw3sE91NbxOHeEDfjoM54+vFK93DHdx2rP++kBZVHoO9AE9FUH1a2jkZSJdiNseURnYrehNOudTt7aVo2ErmMBpDGhYRj1PpQBdqleSNFHcOhwwUYNW1YOoZSCrDII7iqWof6i5/wBwfzqZ/Cy6es0ZP9p3n/PY/wDfI/wo/tO8/wCex/75H+FVaK8z2k+57Psofyotf2nef89j/wB8j/CrFzfXKQ27LLgumW4HPNZtWrv/AI97X/rmf5mqU5WepEqcOZaIP7Su/wDnt/46P8KP7Su/+e3/AI6P8Kq0VPtJdy/ZQ7I0bK+uZLyJHlypPIwKhbUrwMR5x6/3R/hTNO/4/wCH/eqBvvH61XPLlWpCpw53otv8yz/ad5/z2P8A3yP8KP7TvP8Ansf++R/hVWip9pPuX7KH8qNJb65Ng8hl+cSAA4HTBqv/AGld/wDPb/x0f4UJ/wAgyT/rqv8AI1a0zTlmTzpxlT91fX3rVc82kmYv2cE3JdSr/aV3/wA9v/HR/hR/aV3/AM9v/HR/hW61jasu0wJj2GDWHqNl9jlG0kxt90n+VOpCpBXuTSqUajty6k99fXMV0yJLhQF4wPQVX/tK7/57f+Oj/Ck1L/j9f/dX/wBBFVqznOXM9TWnTg4LRFr+0rv/AJ7f+Oj/AAqxZ31zI0oeXOImYcDqBWbVmw+/N/1xf+VEJy5lqFSnBReiF/tK7/57f+Oj/Cj+0rv/AJ7f+Oj/AAqrRU+0l3L9lDsi1/aV3/z2/wDHR/hVia+uVs7dxLhnLZOBzgis2rU//IPtPq/8xVRnKz1/q5EqcLrRb/ow/tK7/wCe3/jo/wAKP7Su/wDnt/46P8Kq0VPtJdy/ZQ7IuwahdNPGrS5BYA/KPWnXOoXSXMqLMQquQBgdM1Utv+PmL/fH86W8/wCPyf8A66N/Oq55cu5Hs4c+y2Jf7TvP+ex/75H+FH9p3n/PY/8AfI/wqrRU+0n3L9lD+VGlDf3LWdy5lJZNu04HGTVf+07z/nsf++R/hRb/APIPu/8AgH8zVWqlOVlr/VyI04Xlot/0Ra/tO8/57H/vkf4Uf2nef89j/wB8j/CqtFT7Sfcv2UP5UaV3f3MfkbJSN0SseByar/2nef8APY/98j/Ci/8A+Xb/AK4L/WqtVOcubcinTg4rRFr+07z/AJ7H/vkf4VYsb+5lu1R5SVIPGB6Gs2rWmf8AH8n0b/0E0QnLmWoVKcFB6LYP7TvP+ex/75H+FH9p3n/PY/8AfI/wpLC0N3PtzhF5Y1upYWqLtECH3YZNaU4VJq9zKrOjTdnHUw/7TvP+ex/75H+FWPt9z/Zwl807/NK5wOmKk1PTUjjM0AwF+8vt6iqZ/wCQSP8Aruf/AEEUn7SDabGvZVEnFdQ/tO8/57H/AL5H+FH9p3n/AD2P/fI/wqrRWXtJ9zf2UP5UWxqV5kfvj/3yP8Knvr+6ivJUSUhQeBgVmr94fWrOpf8AH/N/vVXPLlepDpw51otn+gv9p3n/AD2P/fI/wo/tO8/57H/vkf4VVoqfaT7l+yh/KjStb+5kWcvKTtiLDgcHIqv/AGld/wDPb/x0f4UWX3Lr/rif5iqtU5ystSI04cz0Ra/tK7/57f8Ajo/wo/tK7/57f+Oj/CqtFT7SXcv2UOyNK4vrlILdlkwXUk8Dnmq/9pXf/Pb/AMdH+FF3/wAe1p/uH+dVaqc5X3IhTg1suv5lr+0rv/nt/wCOj/CpbS/upLqJGlyrMARtFUKnsf8Aj9g/3xSjOXMtRzpw5XoiaXUrtZXAmOAxA4FM/tO8/wCex/75H+FQTf66T/eP86ZSdSd9xqlC3wotf2nef89j/wB8j/CrCX9ybCSQyneHABwOnNZtWo/+QZN/10X+Rqozl3JnThZaLdB/ad5/z2P/AHyP8KP7TvP+ex/75H+FVaKn2k+5fsofyotf2nef89j/AN8j/CrF7f3MUyqkpAKKeg64rNq1qP8Ar1/65r/KqU5cr1IdOHMtF1D+07z/AJ7H/vkf4Uf2nef89j/3yP8ACqtFT7Sfcv2UP5UaVnf3Mkjh5SQI2I4HUCq/9p3n/PY/98j/AAo0/wD1sn/XJ/5VVqnOXKtSFThzPRFr+07z/nsf++R/hR/ad5/z2P8A3yP8Kq0VPtJ9y/ZQ/lRpSX9yLGKQSnczMCcD2qv/AGnef89j/wB8j/CiX/kGwf77f0qrVSnK+5EKcLbLdlr+07z/AJ7H/vkf4U+HUbtpkUzEgsAeBVKn2/8Ax8R/74/nSVSV9ynShbZFy51C6S6lRZiFVyAMDpmov7TvP+ex/wC+R/hRJA1xqcsSdWkbn05rah062hQDylc9y4zmtYxqTbsznnOlTirx1MX+07z/AJ7H/vkf4VYgv7lra5dpSWRVKnA45q3e6XFJGWgUJIOcDoazLb/jzu/91f8A0KhqpCVm+44ulUjeK6r8w/tO8/57H/vkf4Uf2nef89j/AN8j/CqtFY+0n3Oj2UP5UWv7TvP+ex/75H+FWLu/uYxBslI3RBjwOTzWbVq+6W3/AFwX+ZqlOVnqRKnDmWiD+07z/nsf++R/hR/ad5/z2P8A3yP8Kq0VPtJ9y/ZQ/lRpWF/cy3kaSSkqTyMD0qv/AGnef89j/wB8j/CjTP8AkIQ/X+lVapzlyrX+tCFThzvRbL9S1/ad5/z2P/fI/wAKP7TvP+ex/wC+R/hVWip9pPuX7KH8qNL7dc/2d5vm/P5u3OB0xVf+0rv/AJ7f+Oj/AAo/5hP/AG3/APZaq1Upy01IhThroty1/aV3/wA9v/HR/hR/aV3/AM9v/HR/hVWip9pLuX7KHZGlf31zFeSIkmFGMDA9BVf+0rv/AJ7f+Oj/AAo1P/j/AJfw/kKq1U5y5nqRTpwcFoti1/aV3/z2/wDHR/hVi0vrmQT7pc7Yiw4HByKzatWPS5/64N/MUQnK+4VKcFHZB/aV3/z2/wDHR/hR/aV3/wA9v/HR/hVWip9pLuX7KHZFr+0rv/nt/wCOj/CrE99craWzrJhnDbjgc4NZtWrj/jws/o//AKFVRnKz1/q5EqcLx0W/6MP7Su/+e3/jo/wo/tK7/wCe3/jo/wAKq0VPtJdy/ZQ7Iv2t/dPdRI0uVZwCNo9abNqN0szgS8BiB8o/wqCy/wCP2D/fH86ZP/r5P94/zqueXLuR7OHPstif+0rv/nt/46P8KP7Su/8Ant/46P8ACqtFT7SXcv2UOyNKK+uWsp3MvzKVwcDjOar/ANpXf/Pb/wAdH+FEH/IOuv8AeT+tWNL05bhfOmzszgL61oueVkmYtU4KTkuv6Ir/ANpXf/Pb/wAdH+FH9pXf/Pb/AMdH+FbpsbUrtMEePYYP51i6lY/ZJAyEmNumex9KqpCpBXuRSqUaj5eWxLe31zHKgSXAMak8Driq/wDaV3/z2/8AHR/hS3yl7iJVGWaNAB+Fa1rpcEKDzEEj9y3I/KhKpOTswcqVOCckZH9pXf8Az2/8dH+FWLG+uZbja8uRtY4wPStC50y3mQ7EEb9iox+lZNlG0V+0bjDKrA/kabjUhJXYKVKpB8q1G/2ld/8APb/x0f4Uf2ld/wDPb/x0f4VVorD2ku50+yh2Ra/tK7/57f8Ajo/wqw99cixikEvzF2BOB7Vm1ak/5BsP/XRv6VUZys9SJU4XWi3D+0rv/nt/46P8KP7Su/8Ant/46P8ACqtFT7SXcv2UOyLaajdl1Bm4J/uj/Cpby/uY7uVElwqtgDAqhH/rF+oq1cwtPqkkSdWc1anNx3M3CClqlsJ/aV3/AM9v/HR/hR/aV3/z2/8AHR/hWzBpttCgBjWRu7OM5qK80uGWMmFRHIOmOhrV0qqV7mCr0HK3L+BTt765e3uGaXJRQV4HHNV/7Su/+e3/AI6P8KLUYtrsHrsH86q1jKcrLU6I04Xei/pFr+0rv/nt/wCOj/Cj+0rv/nt/46P8Kq0VPtJdy/ZQ7I0rm+uUitysmC0eTwOTk1X/ALSu/wDnt/46P8KLz/U2v/XL+prTstLijjDTqHkPUHoK2SqTlZM526VOF5IzP7Su/wDnt/46P8Knsb65lvIkeXKk8jArTn062mQjylQ9igxisi1ha31aOJ+qt19eKbjUhJXehMZ0qkZWVnYYdSu8/wCu/wDHR/hR/aV3/wA9v/HR/hTbK1a7uNgOFHLH0Fb0dhaxrtEKH3YZNKnCpNXuVVnSpuzjqYf9pXf/AD2/8dH+FWFvrn7A0nm/OJAucDpg1NqWmRrE01uNpXll7EVQX/kFv/12H8jSftINpsa9lUinFdRf7TvP+ex/75H+FH9p3n/PY/8AfI/wqrRWXtJ9zf2UP5UWv7TvP+ex/wC+R/hVi+v7mK7dI5SFAGBgegrNq1qf/H9J9F/9BFUpy5Xr/WpDpw51otn+gf2nef8APY/98j/Cj+07z/nsf++R/hVWip9pPuX7KH8qNK0v7mQzb5SdsTMOB1Aqv/ad5/z2P/fI/wAKLD70/wD1wf8AlTtNsvtchLEiNeuO/tWic5JJMycacXJySsN/tO8/57H/AL5H+FH9p3n/AD2P/fI/wrdWxtVXaIEx7jJ/OsvVNOWBPOgGEz8y+lXOnVir3MqdWjOXLy2+RctJXmt7WSRtzFjk/nWhWZp//Hnaf77f1rTrrp6xRw1VabS7hRRRVmYUUUUAFY2rQy3Gq2UUMxgLRShnAyQPlzj3rZppRC4cqpZQQGxyM9aAMGSQDQp7No1jmtCnmIo4Khgdw9iAT+dXXkSfW7XyXVwkEhcqc8Erj+VaBijMnmFFL7du7HOPTPpTYLaC3BEEMcQY5OxQufyoAz7aNbbVbtLeFQEt49sa4APL8VRiN1Hqlk9xZSCeRnMjF054A4weij/Oa6EIocuFAYjBbHJFBRWZWKgsv3SRyPpQBkXM0V+8llE8cVqrYnkJA3HOSqj+ZquylZ9VL3zW7I+9VG3BG0YJyORxjH1rYOn2RJJs7ck8kmJf8KfLa28zq8sEUjL91mQEj6UAQBbi70uHy5jaTOisWVAdvHIwarSQzQWNylxctcvgHzGUKcemBWtVDUP9Rc/7g/nUz+Fl0/jXqc/RRRXknuhVq7/497X/AK5n+ZqrVq7/AOPe1/65n+Zq47Mzl8Uf66FWiiioNCxp3/H/AA/71QN94/Wp9O/4/wCH/eqBvvH61b+FGa+N+i/USiiioNC0n/IMk/66r/I1uacytYwley4P1rDT/kGSf9dV/kaLK/ksyQBuQ9VNdNOooNX7HHWpOpFpb3OlrK15l8mJf4i2fwxSNrabflhbd7nisq4uJLmUySHJPQdgK0rVouNkY4fDzU+aWliXUv8Aj9f/AHV/9BFVqs6l/wAfr/7q/wDoIqtXLP4md1P4F6BVmw+/N/1xf+VVqs2H35v+uL/yoh8SCp8LK1FFFQaBVqf/AJB9p9X/AJiqtWp/+QfafV/5irjs/wCuqM5bx9f0ZVoooqDQktv+PmL/AHx/OlvP+Pyf/ro386S2/wCPmL/fH86W8/4/J/8Aro386v7Jn9v5EVFFFQaFq3/5B93/AMA/maq1at/+Qfd/8A/maq1ctl/XVmcN5ev6IKKKKg0LV/8A8u3/AFwX+tVatX//AC7f9cF/rVWrn8RnT+FBVrTP+P5Po3/oJqrVrTP+P5Po3/oJoh8SCp8D9C7oLL++X+Lg/hWxXJwTPBKJIzhhWsmtpt+eFt3+yeK6qNaKjyyOLEYecp80dbl+8ZUs5i3TYawT/wAgkf8AXc/+gilvtQku/lxsjHO0Hr9aQ/8AIJH/AF3P/oIrOpUU27djSjSdOK5t2yrRRRXMdoL94fWrOpf8f83+9VZfvD61Z1L/AI/5v96rXwv+u5m/jXo/0K1FFFQaFqy+5df9cT/MVVq1Zfcuv+uJ/mKq1b+FGcfiYUUUVBoWrv8A49rT/cP86q1au/8Aj2tP9w/zqrVz3M6fw/f+YVPY/wDH7B/vioKnsf8Aj9g/3xSj8SHP4WRzf66T/eP86ZT5v9dJ/vH+dMpPcpbBVqP/AJBk3/XRf5GqtWo/+QZN/wBdF/kaqG5FTZeqKtFFFQaBVrUf9ev/AFzX+VVataj/AK9f+ua/yq18LM38a+ZVoooqDQtaf/rZP+uT/wAqq1a0/wD1sn/XJ/5VVq38KM18b+QUUUVBoWpf+QbB/vt/SqtWpf8AkGwf77f0qrVz3+4zp7P1f5hT7f8A4+I/98fzplPt/wDj4j/3x/OpW5UtmaViyrrU4PVi4H1zW1XL3TFL+ZlJDCRiCPrWhDreEAmiJYd1PX8K7KVWMbxkcFehKdpR7GuSAMngCudjYNBfMvQ4I/76qS91V7hDHGvloevPJqC2/wCPO7/3V/8AQqmpUU5WXn+RVGjKnG8urX5laiiiuQ7wq1fdLb/rgv8AM1Vq1fdLb/rgv8zVr4WZy+JFWiiioNC1pn/IQh+v9Kq1a0z/AJCEP1/pVWrfwr5/oZr436L9QoooqDQtf8wn/tv/AOy1Vq1/zCf+2/8A7LVWrl0M4dfUKKKKg0LWp/8AH/L+H8hVWrWp/wDH/L+H8hVWrn8TM6XwR9Aq1Y9Ln/rg38xVWrVj0uf+uDfzFEPiCp8JVoooqDQKtXH/AB4Wf0f/ANCqrVq4/wCPCz+j/wDoVXHZ/wBdUZz3j6/oyrRRRUGhNZf8fsH++P50yf8A18n+8f50+y/4/YP98fzpk/8Ar5P94/zq/smf2/kMoooqDQtQf8g66/3k/rWzpTK2nxbe2QfrmsaD/kHXX+8n9aSyvZLNyV+ZD1U10U6ig032/U5KtJ1IyS3v+h01ZmusotUU/eL5H5Uw63Ht4hbd6E8Vl3VzJdS75D9AOgrarWi42RhQw81NSlpYuMypqdqzdNqfyrermtQ/10f/AFyX+VWbXWGjQJOhcDowPNTTqqEmpFVaMpxjKJuViFlbWpSvTaw/JaW51lnQrAhQn+InkVU07m7/AOAN/I06lWMpJR7ipUJQjKUuxVoooriPRCrUn/INh/66N/SqtWpP+QbD/wBdG/pVx2ZnPdepVoooqDQWP/WL9RWpbsq67Ju7lgPrWXH/AKxfqKnviV1CUqcEPkEVpCXKr+ZjUjzPl8mdPSVjwa0QgE8ZYj+Je/4VFeas88ZjiXy1PU55NdrxELXPOWFqc1mhisHW/Zfunkf99VRq1a/8et3/ALg/nVWuGTul/XU9KCs2v62QUUUVBqXZmC/YWboEBP8A31XQjkZFc3ef6m1/65f1NTWeqvboI5F8xB0OeRXXTqKEmmcFajKpFOPS/wCZv1kTsra9EB/CAD9eaSfWsoRBGQT/ABMen4VS09i2oxMxJJbJJqqlWMmox7kUqEoKUpdmW9CZRLMp+8QCP8/jW1XJxSvDKJIzhgeDWrHra7f3kJ3f7J4pUK0VHlkPE4ecpc0dTTnZUgkZugU5rnV/5Bb/APXYfyNSX2pSXY2AbI/TPX61Gv8AyC3/AOuw/kampUU5adjSjSdOPvbtorUUUVynaFWtT/4/pPov/oIqrVrU/wDj+k+i/wDoIq18L+X6mb+Nej/Qq0UUVBoWrD70/wD1wf8AlWjoTKbaRf4g+T9Mf/WrOsPvT/8AXB/5VFbXEltKJIzz3B6EVvTnyWbOarTdRSivI6qqmpsq2Eu7uMD61UXW49vzQtu9AeKz72+kvGG4bUHRRXRUrw5dDkpYafOnJWSNPT/+PO0/32/rWnWZp/8Ax52n++39a062p/Ajnq/xJeoUUUVZmFFFFABRRRQAUUUUAFFFFABRRRQAVQ1Bo0guWmYrGEGSoyetX6ytc/5B17/uL/Ok1dWGm07oxftel/8APxP/AN+v/r0fa9L/AOfif/v1/wDXrGtraa7mEUEZdz2Fa/8Awit95e7zIN393cf8Ky9hT7G31mr3Hfa9L/5+J/8Av1/9etmKxhv7O3kjmYIFwpK8nmuOurWa0mMVxGUcdj3rt9B/5A1r/u/1NP2MOwniKj6kP9hp/wA92/75o/sNP+e7f981rUUvYU+w/rNXuZtvpKwTpKJiSpzjFYbXembjmefOf+ef/wBeuurzVlLTFVBLFsADqafsYWtYX1ipe9zb+16X/wA/E/8A36/+vR9r0v8A5+J/+/X/ANeo4PDF/LGHcxREjhXY5/QVRv8ATLrTmAuE+U9HU5U0vYU+w/rNXudLp0VrqFnLHbzSFQ4JLJjnFTf2Gn/Pdv8Avmqfg7/j1uf98fyroqbowfQSxFRdTJ/sNP8Anu3/AHzR/Yaf892/75rWopewp9h/WavczbjSVnmMhlIyAMY9Bio/7DT/AJ7t/wB81rUU3Rg3doSxFRKyZk/2Gn/Pdv8AvmpINJWEuRKTuQr09a0qKFRgtbA8RUas2ZP9hp/z3b/vmj+w0/57t/3zWtRS9hT7D+s1e5k/2Gn/AD3b/vmpX0lXgii80gR55x1zWjRT9jDsJ4io+pk/2Gn/AD3b/vmj+w0/57t/3zWtRS9hT7D+s1e5lx6MiSK/nMdpBxtrKvLrTlvJ1knmDiRgwEeQDn611Neean/yFLv/AK7P/wChGn7GFrWF9YqXvc1Ptel/8/E//fr/AOvR9r0v/n4n/wC/X/16waKXsKfYf1mr3Oot7mwOn3bLNKY12byY+RycY5qr9r0v/n4n/wC/X/16pWX/ACBdS+sX/oRrOp+xh2EsRUXU3vtel/8APxP/AN+v/r0fa9L/AOfif/v1/wDXrBopewp9h/Wavc6i/uLBfs3mzSjMClcR5yvOO9Vftel/8/E//fr/AOvVLWP+XH/r0j/rRp+i3moJ5kaqkfZ3OAfpTdGD6CWIqJWTLv2vS/8An4n/AO/X/wBerWm3Ng98iwzSs+GwGjwPun3rNvPD19aRmTCSoOT5ZJI/CotB/wCQtF/uv/6AaFRgndIHiKjVmy79r0v/AJ+J/wDv1/8AXo+16X/z8T/9+v8A69YcaNI6pGpZmOAAMk1sxeF7949zNDGT/CzHP6Cl7Cn2H9Zq9x/2vS/+fif/AL9f/Xq0bmw/soP50vleeRny+d20ds1g32n3OnyBbiPGejDkH8anP/IuL/19n/0AU1RgugniKj6l37Xpf/PxP/36/wDr0fa9L/5+J/8Av1/9esGil7Cn2H9Zq9zfW70zcMTz9f8Anl/9erGpXOnpfzLNNKrhuQI8j+dcyn31+tXtd/5DN1/v/wBKfsYWtYX1ipe9y/8Aa9L/AOfif/v1/wDXo+16X/z8T/8Afr/69V7Pw7fXcYkwkSHkeYSCfwqLUNFvLBPMlVXj7uhyB9aXsKfYf1mr3NvSms7uSaG3mkLNEc7kxgZHvVv+w0/57t/3zWN4Q/5CUv8A1xP8xXX0/Yw7C+sVN7mT/Yaf892/75o/sNP+e7f981rUUvYU+w/rNXuZ0ukrJHEnmkeWMZx15qL+w0/57t/3zWtRTdGD6CWIqLZmT/Yaf892/wC+afDpCwzJIJidpBxtrTooVGC6DeIqtWucnNdaaJpA08wIY5/d+/1pn2vS/wDn4n/79f8A16xrr/j6m/32/nUVHsafYPrNXub32vS/+fif/v1/9erUdzYHTJmE0vliRQT5fOcHtmuXrRh/5AFz/wBd0/kaFRgugniKj3Zd+16X/wA/E/8A36/+vR9r0v8A5+J/+/X/ANesmysri+l8u3jLEdT0A+prUfwtfKm5Xhdv7oY5/UUvYU+w/rNXuO+16X/z8T/9+v8A69WtRubBJ1Es0qt5akYjzxjjvXNTRSQStHKhR1OCp7Ve1v8A4/I/+uEf/oIp+xhtYX1ipe9y79r0v/n4n/79f/Xo+16X/wA/E/8A36/+vWDRS9hT7D+s1e51Gn3Ng8sgimlJETE5jxxjnvVX7Xpf/PxP/wB+v/r1S0X/AI+J/wDr3k/9BrOp+xhtYX1ipe9ze+16X/z8T/8Afr/69H2vS/8An4n/AO/X/wBesGil7Cn2H9Zq9zqJbmwGmwMZpfLLsFPl8k8Z71V+16X/AM/E/wD36/8Ar1SuP+QFZ/8AXWT+lZ1N0YPoJYiotmb32vS/+fif/v1/9epILrTTcRhZ5ixYYBj75+tc7U1n/wAfsH/XRf50exp9h/WKvc3ry505bydZJ5g4kYMBHkA5+tQ/a9L/AOfif/v1/wDXrL1T/kK3f/XZ/wCZq9a+G764jEjbIQeQJCc/kKPYwfQFiKq0uTfa9L/5+J/+/X/16tW1zYGzuyk0pRVXeTHyPm4xzWNqGj3enjdMgaPpvQ5FLYf8gzUv9xP/AEMUKjBdBPEVHuy99r0v/n4n/wC/X/16Ptel/wDPxP8A9+v/AK9YNFL2FPsP6zV7m99r0v8A5+J/+/X/ANerV9c2Ci28yaUZgUriPORk+9cvWjq/3bD/AK9E/mafsYdhfWKm9y79r0v/AJ+J/wDv1/8AXo+16X/z8T/9+v8A69YNFL2FPsP6zV7nUaZc2D6hCsM0rSE8Bo8Dp9aq/a9L/wCfif8A79f/AF6o6B/yGrb/AHj/ACNZ9P2MLWsL6xUve5vfa9L/AOfif/v1/wDXo+16X/z8T/8Afr/69YNFL2FPsP6zV7nZWEFtqGnlbeZ9iy5JZcHOB/jUv9hp/wA92/75qv4Q/wCQZL/12P8A6CK3qbowfQSxFRbMyf7DT/nu3/fNH9hp/wA92/75rWopewp9h/WavczrnSVuJ2lMpUtjjHtUX9hp/wA92/75rWopujBu7QliKiVkzJ/sNP8Anu3/AHzUsOkrCJMSk70KdOma0aKFRgugPEVHo2ZP9hp/z3b/AL5o/sNP+e7f981rUUvYU+w/rNXuZP8AYaf892/75qWTSVeCKLzSPLzzjrk5rRop+xgugniKj6mT/Yaf892/75o/sNP+e7f981rUUvYU+w/rNXuZkOjrFMkgmJ2sDjbSPoqO7N5zDcSfu1qUU/YwtawvrFS97mT/AGGn/Pdv++aP7DT/AJ7t/wB81rUUvYU+w/rNXuZyaSqW8kXmkiQg5x0xUX9hp/z3b/vmtain7GD6CWIqLqZP9hp/z3b/AL5o/sNP+e7f981rUUvYU+w/rNXuZ0+krO6sZSMKF6elRf2Gn/Pdv++a1qKbowerQliKiVkzJ/sNP+e7f981Lb6SsEu8Sk8EYx6jFaNFCowTukDxFRqzZk/2Gn/Pdv8Avmj+w0/57t/3zWtRS9hT7D+s1e5k/wBhp/z3b/vmpW0lWt0h804Vi2cetaNFNUYLoJ4io+pk/wBhp/z3b/vmj+w0/wCe7f8AfNa1FL2FPsP6zV7mUuiIrA+e3Bz92nz6Qs07ymYjcc4xWlRT9jC1rC+sVL3uZP8AYaf892/75o/sNP8Anu3/AHzWtRS9hT7D+s1e5nRaSscUqeaT5gAzjpzmov7DT/nu3/fNa1FP2MOwliKi6mT/AGGn/Pdv++aP7DT/AJ7t/wB81rUUvYU+w/rNXuZ0ukrKkSmUjy129OtRf2Gn/Pdv++a1qKbowfQSxFRbMyf7DT/nu3/fNSW+krBOkolJKnOMVpUUKjBO9hvEVGrNmT/Yaf8APdv++aP7DT/nu3/fNa1FHsKfYPrNXuZP9hp/z3b/AL5qO+t7fT9PxPM+xpByq5OcGtqsPxb/AMgpP+uw/kaFRgugniKj6mZ9r0v/AJ+J/wDv1/8AXo+16X/z8T/9+v8A69YNFL2FPsP6zV7m99r0v/n4n/79f/Xq1qdzYJfSLNNKrgLkLHkfdHvXL1o6/wD8heb/AHU/9AFP2MLWsL6xUve5d+16X/z8T/8Afr/69H2vS/8An4n/AO/X/wBesGil7Cn2H9Zq9zqLC5sGafyppTiBy2Y8YGOe9Vftel/8/E//AH6/+vVHR/v3n/XpL/KqUMMk8qxQoXdjgAU/Yw7C+sVL3ubf2vS/+fif/v1/9ej7Xpf/AD8T/wDfr/69NTwtfNHuLwK390sf8Ky7yyuLGby7iMo3Y9j9DS9hT7D+s1e52WnvFJaWjQMzRlmwWGD3rTrF0H/kE2P++/8ANq2q1SsrIxbbd2FFFFMQUUUUAFZOq3/2HUbVmMhQxyfu0yd7fLgY7mtaqs1qZNRt7nI2wo64PX5sf4UAZ5muF0qTUPtG6acKIwpykQYgDA7kZ5NTJnTtQjie5lkglidiZn3bSuOc9hg0PpTbbqCOULbT/Oq45jkznI9s84pRp8t3MZNTMLqIzGscWQOSCST+AoAZZ3VxPrBLkpBJbl44z2G4AMfc06N7v+3VSeRRE0LlI0zgYZcE+p5/CnRaPBDqSXUYIVY9oUuxO7PXk+lWWtmbUo7rcNqxNHjvkkH+lAGVJJcNY3OqC5lDxSOUjDfJsVsYI75wefepdX82COW6N1chsfuEiBCJx/H2xnqT2p8mm3LJLarLELOaQu2Qd4BOWUduTnn3qW5tr9nnSCeIwzDH7wEmPjBxjr+NAFie7S1sxcTbmXAz5Sls59AO1Zl/dx3uj3s0QcLtAw6FT1HY1r28K29vFChJWNAgJ9AMVn65/wAg69/3F/nQBX8KWyR6cZ8DfKxyfYdq3a5XwxqsUCtZ3DBAW3RsemfSupyMZzxQBi+KrZJdMM5A3wsMH2Jxireg/wDIGtf93+prG8T6rFLGLK3cP82ZGHTjtWzoP/IGtf8Ad/qaANCiiigArk/C1skuoXE7gExD5c9iSef0rrK4fRdRXTtRdpc+VJlXI7c8GgDuKrahbJd2UsMgBDKcex7Gpo5ElQPG6uh6FTkGsvXdWis7WSFHDXDgqFB+7nuaAKng7/j1uf8AfH8q6Kud8Hf8etz/AL4/lXRUAFFFFABRRRQAUUUUAFFFFABRRRQAUUUUAFeean/yFLv/AK7P/wChGvQ6881P/kKXf/XZ/wD0I0AVaKKKANGy/wCQLqX1i/8AQjWdWjZf8gXUvrF/6EazqACiiigDYvIRcXulQscCS3iU/Qk12aIsaKiKFVRgAdhXEanI0M2nSocMlrEw+ozXW6dqMGowB4mAfHzITypoAt1yptktfFuyMAIyswA7ZQ10t1dQ2kJlnkCKPXqfpXJWV2b7xJ9oIwHD4HoNhAoAs+ELZHlnuGALJhV9s9a6quJ8O6mmn3TLMcQygAn+6R0NdojrIgZGDKehByDQBT1i2S60udHAJVCyn0IGRXIn/kXF/wCvs/8AoAroPEWqxW9pJaxOGnkG0gH7oPXNc+f+RcX/AK+z/wCgCgDOooooAVPvr9a6BbZLrxfIkgBRXLEHvgVz6ffX61sXl2bHxPLcAZCScj1BGDQB2dI6LIjI6hlYYIPcVHa3UN3CJbeQOp9O31qHUdRg06AvKwL4+VAeWNAGF4dhFvr95CpyI1ZR9Awrqa5LwrI02sXErnLPGzH6lhXW0AFFFFABRRRQAUUUUAeb3X/H1N/vt/Ooqluv+Pqb/fb+dRUAFaMP/IAuf+u6fyNZ1aMP/IAuf+u6fyNAHU+HrZLfSYSoG6Ub2PrmtOue8NarE1stnM4SROEJP3h/jXQMwVSzEADqTQBzni+2TyYLkAB92wn1GMj+X61j63/x+R/9cI//AEEVb8S6pHeypBbtuiiJJYdGb2qprf8Ax+R/9cI//QRQBnUUUUAaOi/8fE//AF7yf+g1nVo6L/x8T/8AXvJ/6DWdQAUUUUAaNx/yArP/AK6yf0rOrRuP+QFZ/wDXWT+lZ1ABU1n/AMfsH/XRf51DU1n/AMfsH/XRf50AbWm2yXHiq58wAiKSR8Hud2B/OutriVvv7P8AElxOQSnnOrgehJrsbe4iuYhLBIroe4NADpoknieKRQyOMEGuIt4/KstWjznYFXP0eur1XVIdOt2LMDMR8keeSf8ACuSsmLadqbMckohJ/wCBigDOooooAK0dX+7Yf9eifzNZ1aOr/dsP+vRP5mgDOooooA0NA/5DVt/vH+RrPrQ0D/kNW3+8f5Gs+gAooooA6/wh/wAgyX/rsf8A0EVvVg+EP+QZL/12P/oIreoAKKKKACiiigAooooAKKKKACiiigAooooAKKKKACiiigAooooAKKKKACiiigAooooAKKKKACiiigAooooAKKKKACiiigAooooAKKKKACiiigAooooAKKKKACsPxb/yCk/67D+RrcrD8W/8gpP+uw/kaAOOooooAK0df/5C83+6n/oArOrR1/8A5C83+6n/AKAKAM6iiigDQ0f795/16S/yra8IWyfZ5rkgFy+wH0AAP9f0rF0f795/16S/yq74a1SOzke3uG2xSHIY9Fb3oA7CsvxFbJcaTKzAbohvU+nr+laYIYAqQQehFc94m1WIWzWUDh5H++QeFHp9aALGgj/iUWJ/22/m1bVYug/8gmx/33/m1bVABRRRQAUUUUAFFFFABRRRQAUUUUAFFFFABWXrSs9heKqliUXAAz3rUrM1eR4rK8kjdkdUXDKcEc0AcV9luP8AnhL/AN8Gn+Td7Nnlz7f7u04p/wDal/8A8/k//fw0f2pf/wDP5P8A9/DQBD9luP8AnhL/AN8Gu50NWTR7ZWBUheQRjua4z+1L/wD5/J/+/hq9qF/eJaWDJdTKXiJYhzydx60AdpRXnv8Aal//AM/k/wD38NH9qX//AD+T/wDfw0AehV5zJa3HmN+4l6n+A1oaPqF5Lqtukl1M6M+CrOSDVV9Tvw7AXk/U/wDLQ0AQrDdoCEjnXPXCkUn2W4/54S/98Gpf7Uv/APn8n/7+Gj+1L/8A5/J/+/hoA6LwlHJHbXAkRkJcY3DHaugri47+8OiTSG6m3idQG3nIGDxVH+1L/wD5/J/+/hoA9Corz3+1L/8A5/J/+/ho/tS//wCfyf8A7+GgD0KiuL1nULyLUpEjupkUKnCuQPuiqP8Aal//AM/k/wD38NAHoVFee/2pf/8AP5P/AN/DV7StQvJJLgSXUzBbeRhlycEDg0AdpRXnv9qX/wDz+T/9/DR/al//AM/k/wD38NAHoVFee/2pf/8AP5P/AN/DV66v7xdJsJFupg7mTcwc5OCMZoA7SivPf7Uv/wDn8n/7+Gj+1L//AJ/J/wDv4aAPQq4DUradtTuisMhBmcghTz8xp9nqV815ArXc5UyKCC555p2o6jepqN0iXcyqsrgAOcAZNAFH7Lcf88Jf++DR9luP+eEv/fBqb+1L/wD5/J/+/ho/tS//AOfyf/v4aALVnbzDR9RUwyAkxYG08/Maz/stx/zwl/74Natpf3jaTqEjXUxdDHtYucjJOcVQ/tS//wCfyf8A7+GgCH7Lcf8APCX/AL4NH2W4/wCeEv8A3wam/tS//wCfyf8A7+Gj+1L/AP5/J/8Av4aALWr28zfYtsMhxaRg4U8HmqC29ypysMoI7hTWpqt/eR/Y/Lupl3WqM2HIyTnmqH9qX/8Az+T/APfw0ARtBdOcvFMx9SpNXtDt5k1WJmhkUbX5Kkfwmqv9qX//AD+T/wDfw1e0W/vJdTjSS6mdSr5DOSPumgDL+y3H/PCX/vg09YbtAQsc6g9QFIp/9qX/APz+T/8Afw0f2pf/APP5P/38NAEP2W4/54S/98GtA283/CPKvkybvtRONpzjYKq/2pf/APP5P/38NXjf3n9giX7VN5n2oru3nONo4oAy/stx/wA8Jf8Avg0fZbj/AJ4S/wDfBqb+1L//AJ/J/wDv4aP7Uv8A/n8n/wC/hoAjS1uN6/uJev8AcNXdbt5n1e5ZYZGBbghSe1V11O/3D/TJ+v8Az0NXNZ1C8i1W4SO6mRFbhVcgDigDOSC6Q5SKZT6hSKQ21yxy0MpPqVNS/wBqX/8Az+T/APfw0f2pf/8AP5P/AN/DQBreE4ZY9RlMkboPKIyykdxXWVxemX95JHel7qZiluzLlycHI5qj/al//wA/k/8A38NAHoVFee/2pf8A/P5P/wB/DR/al/8A8/k//fw0AehUVxd/f3iWVgyXUys8bFiHPJ3HrVH+1L//AJ/J/wDv4aAPQqK89/tS/wD+fyf/AL+GrWl6jeyanbI93MytIoILkgjNAFS5trg3UpEEhG8/wH1qL7Lcf88Jf++DVq51K+W5lAvJwA5AAkPrUf8Aal//AM/k/wD38NAEP2W4/wCeEv8A3wa0IbeYaFcr5Mm4zIQNpz0NVf7Uv/8An8n/AO/hq9Ff3h0W4kN1MXEyANvOQMGgDL+y3H/PCX/vg08w3bKFaOcqOgKnFP8A7Uv/APn8n/7+Gj+1L/8A5/J/+/hoAh+y3H/PCX/vg1oazbzNdxlYZCPJjHCn+6Kq/wBqX/8Az+T/APfw1e1e/vIrpFjupkBhQ4DkclaAMv7Lcf8APCX/AL4NH2W4/wCeEv8A3wam/tS//wCfyf8A7+Gj+1L/AP5/J/8Av4aALWj28y3ExaGQZt5Byp9Kz/stx/zwl/74NamkX95LPMJLqZgIJCAXJwQOtUf7Uv8A/n8n/wC/hoAh+y3H/PCX/vg0fZbj/nhL/wB8Gpv7Uv8A/n8n/wC/ho/tS/8A+fyf/v4aALU9vMdEtFEMm4SyZG05HSs/7Lcf88Jf++DWpPf3g0a1kF1MHaRwW3nJAxVH+1L/AP5/J/8Av4aAIfstx/zwl/74NTWltOLyAmCQASL/AAH1o/tS/wD+fyf/AL+GpbXUr5ruFWu5yC6ggueeaAE1O2nbU7orDIQZnIIU88mq6QXaHKRTKfZSKuajqN7HqN0iXcyqsrAAOcAZNV/7Uv8A/n8n/wC/hoAiNtck5MEpP+4avWNvMNN1EGGQEomAVPPzCq39qX//AD+T/wDfw1estQvH06/drqYsiIVJc5HzDpQBl/Zbj/nhL/3waPstx/zwl/74NTf2pf8A/P5P/wB/DR/al/8A8/k//fw0AQ/Zbj/nhL/3wa0NVt5mWx2wyHFqgOFPByaq/wBqX/8Az+T/APfw1e1S/vI1stl1Mu62Rmw5GTk80AZf2W4/54S/98Gj7Lcf88Jf++DU39qX/wDz+T/9/DR/al//AM/k/wD38NAFrQreZNYtmaGRQGOSVI7Gs/7Lcf8APCX/AL4NamiaheS6tbxy3UzozHKs5IPBqj/al/8A8/k//fw0AQ/Zbj/nhL/3waPstx/zwl/74NTf2pf/APP5P/38NH9qX/8Az+T/APfw0AdN4TjePTZRIjIfOJwwx2FblcZ9vvP7AEv2qbzPtW3dvOcbelUP7Uv/APn8n/7+GgD0KivPf7Uv/wDn8n/7+Gj+1L//AJ/J/wDv4aAPQqK4vW7+8h1WZIrqZEG3Cq5AHyiqP9qX/wDz+T/9/DQB6FRXnv8Aal//AM/k/wD38NXtLv7yRb3fdTNttmZcuTg5HNAHaUV57/al/wD8/k//AH8NH9qX/wDz+T/9/DQB6FRXnv8Aal//AM/k/wD38NXry/vF0vT3W6mDuJNzBzk4bjNAHaUV57/al/8A8/k//fw0f2pf/wDP5P8A9/DQB6FRXDabqN7JqVsj3czK0qgguSCM1HdalfLdTKt5OAHYACQ8c0Ad7RXnv9qX/wDz+T/9/DR/al//AM/k/wD38NAHoVFcXbX942kXsjXUxdGjCsXORknNUf7Uv/8An8n/AO/hoA9Corz3+1L/AP5/J/8Av4aP7Uv/APn8n/7+GgD0KiuL1e/vIriIR3UygwISA5HJHWqP9qX/APz+T/8Afw0AehUV57/al/8A8/k//fw1e0a/vJb/AGyXUzr5bnDOT/CaAO0orz3+1L//AJ/J/wDv4aP7Uv8A/n8n/wC/hoA9Corz3+1L/wD5/J/+/hq9Nf3g0W3kF1MHaVwW3nJGBQB2lFee/wBqX/8Az+T/APfw0f2pf/8AP5P/AN/DQB6FRXAQ6nfGZAbycgsP+Whqxq2oXkWqXKR3UyorkBQ5AFAHb0V57/al/wD8/k//AH8NH9qX/wDz+T/9/DQB6FRXF2N/ePY37NdTMyRqVJc8fMOlUf7Uv/8An8n/AO/hoA9Corz3+1L/AP5/J/8Av4aP7Uv/APn8n/7+GgD0KiuL1G/vEtrEpdTKXhyxDnk5PJqj/al//wA/k/8A38NAHoVFee/2pf8A/P5P/wB/DV3RtQvJdWt0kupnRm5VnJB4oA7WivPTql/k/wCmT/8Afw0f2pf/APP5P/38NAHoVYviqN5NMQRozHzQcKM9jXL/ANqX/wDz+T/9/DV5dQvDockv2qbzBcKobec42nigDL+y3H/PCX/vg0fZbj/nhL/3wam/tS//AOfyf/v4aP7Uv/8An8n/AO/hoAh+y3H/ADwl/wC+DWhrlvM+rSssMjDCchSf4RVX+1L/AP5/J/8Av4ava1f3kWqSpHdTIgCYVXIH3RQBl/Zbj/nhL/3waPstx/zwl/74NTf2pf8A/P5P/wB/DR/al/8A8/k//fw0AWtJt5la73QyDNrIBlTycVn/AGW4/wCeEv8A3wa1NK1C8ka68y6mbbbSMMuTggcGqP8Aal//AM/k/wD38NADBDdqu0RzhT2CnFM+y3H/ADwl/wC+DU39qX//AD+T/wDfw0f2pf8A/P5P/wB/DQB1OiIyaXZK6lWDtwRg9WrZrH0aWSbTbKSV2dy7ZZjknk1sUAFFFFABRRRQBXN2gvXtmBBSISlieMZI/pUA1SM2rXIikMW4JFxzKTwNo+vrVHULE6hrUsPntEv2RSQo+8dzYz7Z7d6Jrsy2sDTqI5bK5T7Qg6KORuH+zyDQBfXU4xFO1xFJbvAAzo+CcHoRg4OelOtb7zpzDLby28u3eqyY+ZfXgn8qytQZb2W8uLUiaKKGIFk5DEPuIHrgfzq4txDfaxbvayLKkMLl2Q5A3FcD68HigCza6jb3dzNDA2/yQCXH3TnPQ9+lRR6sjmNjbTLbyuEjnONpJOBxnIB9cUW4WPWroABVW3i4HAAy9U4tRtdUu42e6hjt45AYoS43ysDwSOwz0FAFyTVkSR/3Exgjk8t5xjarZx0znGT1xV5pI0YK7qpPQE4zXM3BiMd1I9wy3v2gstpn5WIb5fk/iyMHNLqkkMst+GS0jkA2kTAvK52jGwdh6Y+tAHUVla5/yDr3/cX+dTpCb3SYE+0TRFo0PmRNhug71Rv7b7Jo97EZ5p/lB3zNubqOM0AZfhzR473dc3I3RIcKn94+/tXVfZLby9n2eLZ/d2DFZfhSZH0rywRujchh9eQf8+lbVAHI+I9HjtALq2XbExw6dlPqPaqOpf8AHlp3/XE/+hGuj8UzJHpDRsRukYBR9Dn+lc5qX/Hlp3/XE/8AoRoAzqKKKAL+h/8AIYtf9+qUn+sb6mruh/8AIYtf9+qUn+sb6mgBtFFFAGjF/wAi/P8A9fCfyNavh3RYZIFvLtA+7/VoemPU+tZUX/Ivz/8AXwn8jXWaFMk2kW5Qj5V2EDsRxQBZeztpI9j28TL6FBXH+INKXTp1eHPkS52g/wAJ9K7euc8YTILe3hyN5cvj0GMf1oAxdd/5Csn+6n/oArPrQ13/AJCsn+6n/oArPoAK0NH/ANbdf9esn8qz60NH/wBbdf8AXrJ/KgDPooooAK0bz/kC6d9Zf5is6tG8/wCQLp31l/mKAM6iiigCex/4/wC3/wCuq/zFP1P/AJCl3/12f/0I0yx/4/7f/rqv8xT9T/5Cl3/12f8A9CNAFWiiigDRsv8AkC6l9Yv/AEI1nVo2X/IF1L6xf+hGs6gAooooA0dY/wCXH/r0j/rWdWjrH/Lj/wBekf8AWs6gArR0H/kLRf7r/wDoBrOrR0H/AJC0X+6//oBoAzqKKKACtE/8i4v/AF9n/wBAFZ1aJ/5Fxf8Ar7P/AKAKAM6iiigBU++v1q9rv/IZuv8Af/pVFPvr9ava7/yGbr/f/pQBQooooA0dJ/1Wof8AXq38xWdWjpP+q1D/AK9W/mKzqACiiigDR1H/AI8NN/65N/6Eazq0dR/48NN/65N/6EazqACrmkf8ha0/66r/ADqnVzSP+Qtaf9dV/nQBBdf8fU3++386iqW6/wCPqb/fb+dRUAFaMP8AyALn/run8jWdWjD/AMgC5/67p/I0Aavh3RYpYBeXaB9x/doemPU+tdA9nbSR7Ht4ivoUFVdBmSbR7fYR8i7CPQitGgDifEGlLp06yQ58iXOAf4T6VDrf/H5H/wBcI/8A0EVteMJkFrBDkby+/wDADH9axdb/AOPyP/rhH/6CKAM6iiigDR0X/j4n/wCveT/0GpfD+lLqM7PNnyIsZA/iPpUWi/8AHxP/ANe8n/oNbPg+ZDb3EHG8Pv8AcgjH9P1oA3Es7aOPYlvEF9Agrn/EWiwxwG8tECbf9Yg6Y9R6V09Z+uzJDpFwXI+ZdgHqTQBydx/yArP/AK6yf0rOrRuP+QFZ/wDXWT+lZ1ABU1n/AMfsH/XRf51DU1n/AMfsH/XRf50AXmsmv/ENxbqcBpnLN6DJzXXWum2lpGEhgTjqxGSfqa5/Spki8V3QcgeY8iDPruz/AErq6AMjVtDt7yBmhjWK4AyrKMBvY1zViCNN1IEYIRP/AEMV3TsqIzuQFUZJPYVxEDiWz1aQDAYKwH1egDLooooAK0dX+7Yf9eifzNZ1aOr/AHbD/r0T+ZoAzqKKKANDQP8AkNW3+8f5Gs+tDQP+Q1bf7x/kaz6ACiiigDR/5lsf9ff/ALJWdWj/AMy2P+vv/wBkrOoAKKKKANHxB/yGZ/8AgP8A6CKzq0fEH/IZn/4D/wCgis6gArR0j7t//wBej/zFZ1aOkfdv/wDr0f8AmKAM6iiigArRvv8AkD6Z9Jf/AEOs6tG+/wCQPpn0l/8AQ6AM6iiigC3pX/IVtP8Arsv86ivP+Pyf/ro386l0r/kK2n/XZf51Fef8fk//AF0b+dAENFFFAGjaf8gS/wD9+L+ZrS8OaNFcRfbLpd6k4jQ9DjuazbT/AJAl/wD78X8zXUeHJkl0aEKRlMqw9DmgC61pbNHsa3iKf3dgxXJeIdJTT5EmgBEEhxt/un0rtKwPF8yLYRQkje0m4D2AP+NAGLqkTz6hbRRjLvDEoHuQK6jTtHtLGJQI1klx80jDJJ9vSuflmSDXbCSQgKscWSe3HWuwoApX2k2l7EVeJUftIowQf61y2mW72utSQSfejSQH3+U129cl5yT+Kbh4yCux1yO+Ex/SgDn6KKKACtGf/kA2v/XZ/wCQrOrRn/5ANr/12f8AkKAM6iiigB8P+vj/AN4fzrTu7R77xHNbocF5Tk+g7msyH/Xx/wC8P510FpMkXi+beQN7MgJ9T0oA3rPTLSzjCRQrkdXYZY/jVfVNEtr2FvLjSKcD5XUYyfQ1qUjEKpZiABySaAOFsVKWOpqwwwjUEenzCs2taKRZo9ZlX7rjcPoXrJoAKKKKANHUgWttOAGSYMAf8CNdNpWh29lApljWWcjLMwyAfQVzt3IIhpMjDISJWI+jGu2Vg6hlIKkZBHcUAVrvTbS8jKSwJz0ZRhh9DXLWVm9h4mht3Odr8N6jHBrtK5m6mSXxhbhCD5eEJHrgn+tAGTo2m/2le+WxKxINzkdceldpDY2sEeyK3jVf93r9fWuc8ITIt1cxEgM6gr+Gc/zrq6AMDXtDgktnubWMRyxjcVUYDDvx61gp/wAi9L/18r/6Ca7W+mSCymlkI2qh69/auKT/AJF6X/r5X/0E0AZ9FFFABWtqtu914gaCP70mwD2+QVk10BmSDxejyEBflXJ7ZjA/rQBv2Ok2llEFSJWfvIwyT/hTNR0a0voWHlrHLj5ZFGCD7+taNJQBw2mxPBc38Ugw6W0qke4FS+HtJXUJmknz5EeMgfxH0p6TJPq2qSR4KtBLgjvx1rR8ITIbOeHI3rJux7EAf0oA2ktLZI9i28QT0CDFc94j0WKGE3logQKf3iDp9R6V1FZviCZIdHn3kZcbFHqTQBX0H/kE2P8Avv8AzatqsXQf+QRY/wC+382raoAKKKKACiiigBKMD0paKAEVQowoAHoKRVVfugDPPAp1FACUbR6D8qWigBu1d27aNw745o2ru3bRu6ZxzTqKAErL1z/kHXv+4v8AOtWqlzbJeCe3kLBHUAletAHC2N9PYTiW3bB6EHow9DW5/wAJbJsx9jXf67+PyxVz/hFLH/nrcf8AfS/4Uf8ACKWP/PW4/wC+l/woA5i/v59Qn824bJ6BR0Ue1WNS/wCPLTv+uJ/9CNb/APwilj/z1uP++l/wqafw9aTxQxvJOBCu1cMORnPPFAHE0V2H/CKWP/PW4/76X/Cj/hFLH/nrcf8AfS/4UAc9of8AyGLX/fqlJ/rG+prs7Xw7Z2lzHPHJOXQ5AZhj+VRnwtYsxJluOefvL/hQBx1Fdh/wilj/AM9bj/vpf8KP+EUsf+etx/30v+FAGBF/yL8//Xwn8jUem6ncabIWhIKt95G6GupXw9aLZvbCSfY7hydwzkD6VD/wilj/AM9bj/vpf8KAKT+LZCmI7RVf1L5H5YrBurmW7naady7t3rq/+EUsf+etx/30v+FH/CKWP/PW4/76X/CgDn9d/wCQrJ/up/6AKz67a78O2l3cNNJJOGIAwrDHAA9Paof+EUsf+etx/wB9L/hQBx9aGj/626/69ZP5V0H/AAilj/z1uP8Avpf8KmtvDtpbNIUknJeNozuYdCMHtQBxNFdh/wAIpY/89bj/AL6X/Cj/AIRSx/563H/fS/4UAcfWjef8gXTvrL/MVv8A/CKWP/PW4/76X/CotT06wtba1t5TcsibyhVlzyQTninGLk7ITaSuzlKK2fsmk/8AT7/30n+FH2TSf+n3/vpP8K09jU7E+0j3M2x/4/7f/rqv8xT9T/5Cl3/12f8A9CNalta6WLqIp9s3BxjLLjOfpWtP4asp55JnknDSMWIDDGSc+lRKEo7opST2OLorsP8AhFLH/nrcf99L/hR/wilj/wA9bj/vpf8ACpGYFl/yBdS+sX/oRrOrtovD1pFaz26yT7Jtu4lhkYORjiof+EUsf+etx/30v+FAHH0V2H/CKWP/AD1uP++l/wAKP+EUsf8Anrcf99L/AIUAYGsf8uP/AF6R/wBazq7a58PWlz5W+SceVGI12sOg/Cof+EUsf+etx/30v+FAHH1o6D/yFov91/8A0A1v/wDCKWP/AD1uP++l/wAKmtPD1pZ3CzxyTllBADMMcgj096AOJorsP+EUsf8Anrcf99L/AIUf8IpY/wDPW4/76X/CgDj60T/yLi/9fZ/9AFb/APwilj/z1uP++l/wqb/hHrT7ELXzJ/LEnmZ3DOcY9KAOJorsP+EUsf8Anrcf99L/AIUf8IpY/wDPW4/76X/CgDkE++v1q9rv/IZuv9/+ldCPCtiCD5txx/tL/hU134dtLu5knkknDuckKwx/KgDiaK7D/hFLH/nrcf8AfS/4Uf8ACKWP/PW4/wC+l/woAwNJ/wBVqH/Xq38xWdXbW/h60t1mCSTkTRmNssOAcdOPaof+EUsf+etx/wB9L/hQBx9Fdh/wilj/AM9bj/vpf8KP+EUsf+etx/30v+FAGBqP/Hhpv/XJv/QjWdXU6rYWECW0ExuSI0IUoy9M554rP+yaT/0+/wDfSf4VoqU2rpEucVo2Y1XNI/5C1p/11X+dXfsmk/8AT7/30n+FWLC201b+Bovte8ONu5lxnPfim6M10F7SPcw7r/j6m/32/nUVdlJ4XspJGcy3GWJJwy/4U3/hFLH/AJ63H/fS/wCFZFnH1ow/8gC5/wCu6fyNb/8Awilj/wA9bj/vpf8ACpl8PWi2j2wkn2OwcncM5H4e9AHK6bqdxpshaAgq33kboa138WyFMJaKr+pfI/LFXf8AhFLH/nrcf99L/hR/wilj/wA9bj/vpf8ACgDlbq5mu52mncs7d/T2q3rf/H5H/wBcI/8A0EVv/wDCKWP/AD1uP++l/wAKmuvD1pdSCSSScEIE+Vh0Ax6UAcTRXYf8IpY/89bj/vpf8KP+EUsf+etx/wB9L/hQBgaL/wAfE/8A17yf+g1TtbmW0nWaByjr3rsbXw9aWru8ck5LIyHcw6EY9Kh/4RSx/wCetx/30v8AhQBSTxbII8PaKz+ofA/LFZOpancalIGmICr91F6Cuj/4RSx/563H/fS/4Uf8IpY/89bj/vpf8KAMC4/5AVn/ANdZP6VnV2z+HrR7SO2Mk+yNiwO4Zyfw9qh/4RSx/wCetx/30v8AhQBx9TWf/H7B/wBdF/nXVf8ACKWP/PW4/wC+l/wp0XhiyilSRZbjKMGGWXt+FAHMakxXVrplJBE7kEdvmNalr4quIowlxAsxH8QbaT9eDWrP4as7i4kmeScNIxYgMMZJz6VH/wAIpY/89bj/AL6X/CgDE1PXrnUIzFtEMJ6qpyT9TUVh/wAgzUv9xP8A0MV0H/CKWP8Az1uP++l/wqaHw7aQwTwrJOVmADEsMjBzxxQBxNFdh/wilj/z1uP++l/wo/4RSx/563H/AH0v+FAHH1o6v92w/wCvRP5mt/8A4RSx/wCetx/30v8AhU1z4etLkQh5Jx5UYjXDDoM9ePegDiaK7D/hFLH/AJ63H/fS/wCFH/CKWP8Az1uP++l/woA5/QP+Q1bf7x/kaz67az8PWlndJcRyTl0OQGYY/lUP/CKWP/PW4/76X/CgDj6K7D/hFLH/AJ63H/fS/wCFH/CKWP8Az1uP++l/woAwP+ZbH/X3/wCyVnV1t9pVjZaasDtcNEZt/wArLnOMenTisv7JpP8A0+/99J/hWkac5K6RLnFaMxqK2fsmk/8AT7/30n+FH2TSf+n3/vpP8KfsanYXtI9yv4g/5DM//Af/AEEVnV2134etL25a4kknDPjIVhjgY9Paof8AhFLH/nrcf99L/hWRZx9aOkfdv/8Ar0f+Yrf/AOEUsf8Anrcf99L/AIVNbeHrS2EwSSc+bGY2yw6HHTj2oA4miuw/4RSx/wCetx/30v8AhR/wilj/AM9bj/vpf8KAOPrRvv8AkD6Z9Jf/AEOt/wD4RSx/563H/fS/4VDqmn2FtBa28xuWWMNsKsueTk54pxi5OyE2lqzlaK2fsmk/9Pv/AH0n+FH2TSf+n3/vpP8ACtPY1OxPtI9yjpX/ACFbT/rsv86ivP8Aj8n/AOujfzrasbbTFvoGi+17xIpXcy4znvxWlJ4YspJXkaW4yxJOGXv+FRKEo7lKSexxtFdh/wAIpY/89bj/AL6X/Cj/AIRSx/563H/fS/4VIzAtP+QJf/78X8zUOnajcadKXgYYP3kbo1dXH4etI7Wa3Ek+yUqWJYZGOmOPeof+EUsf+etx/wB9L/hQBTbxbIUwtoof1L5H5YrCu7ua9nM077nP5Aegrqf+EUsf+etx/wB9L/hR/wAIpY/89bj/AL6X/CgDA1r/AI+Yf+veP/0GrOn+I7mziWKVBOijC5OCB6Zq5q1pp63apP8AaiyRqo2MuMAcdRVL7JpP/T7/AN9J/hWipTaukQ5xXUffeJrm5iMcMYgDcEhst+dVNC/5CP8A2zk/9BNWPsmk/wDT7/30n+FW9MttOS7zD9q37G++y4xtOe1DozWtg549zm6K2fsmk/8AT7/30n+FH2TSf+n3/vpP8KfsanYPaR7mNWjP/wAgG1/67P8AyFWPsmk/9Pv/AH0n+FW5LbTjpcCn7V5QkYrhl3Z4znil7GfYOePc5uitn7JpP/T7/wB9J/hR9k0n/p9/76T/AAp+xqdg9pHuZMP+vj/3h/OreskjWLog4IkNXY7XShIhH2zORjLL/hW1deHLO6uZJ5JJw0hyQrDH8qiUJR3RSknsZFp4puIYwlxCs+OA27aT9ag1LxBc38RhVRDEfvBTkn6mtn/hFLH/AJ63H/fS/wCFH/CKWP8Az1uP++l/wqRmBp3/ACD9S/65L/6EKzq7F9FsrCxuTvuGSRQG+YZxkdOKx/smk/8AT7/30n+FXGnKSukS5JbmNRWz9k0n/p9/76T/AAo+yaT/ANPv/fSf4VXsanYXtI9yvqn/AB66d/17/wDsxqXTNfubCMRFRNEOiscEfQ1uDRLK/tLZi86qke1fmGcZPXim/wDCKWP/AD1uP++l/wAKyatoWZ134puJYylvCsBP8W7cR9OKoaGS2t2xJJJckk/Q10H/AAilj/z1uP8Avpf8KmtPDtpaXMdxHJOXQ5AZhj+VAHGRyvDMJImKOpyCO1b8PiyZYwJrZJH/ALyttz+GDV7/AIRWx/563H/fS/4Uf8IpY/8APW4/76X/AAoAwNU1i51LCvhIgchF/r60if8AIvS/9fK/+gmug/4RSx/563H/AH0v+FTDw7aCza18yfYziQncM5Ax6e9AHE0V2H/CKWP/AD1uP++l/wAKP+EUsf8Anrcf99L/AIUAcfWjr/8AyF5von/oArf/AOEUsf8Anrcf99L/AIVNd+HrS8uWnkknDMACFYY4AHp7UAYtj4mubaIRzxicLwCWw350zUPEdzeRGKNBAjDDYOSR6ZrX/wCEUsf+etx/30v+FH/CKWP/AD1uP++l/wAKAOf0f795/wBekv8AKqtpdTWc6zQPtcfr7GuwtvD1pbGQpJOfMjaM5YdD17VD/wAIpY/89bj/AL6X/CgCkni2QR4e0Uv6h8D8sVkajqVxqUoecgKv3UXotdJ/wilj/wA9bj/vpf8ACj/hFLH/AJ63H/fS/wCFAD9B/wCQTY/77/zatqqMFpHYxW1vEWKIxwWPPOTV6gAooooAKKKKACiisfVrl7bVLNoonmkMUoWNf4j8v5CgDYorBLEaLLfJOXubnarSjjZlgpUDtjJ/GrMcEen6tBFbBljnifcpYkZXbg89+TQBq0Vlaek0esXazzmZzFGxOMActwB2FU7ZDbvHcX9i6l5jmYzElWZjtyuenIFAHQ0Vy91LHBBdzSmYanHIzKfm4UH5cdtu2r2sWuIZroRzzTMvyMrYEGB1GDn34BNAG1US/wDHxJ9BUUt00Vik8UT3WVUgRAZbPfmm2Fw9yZJJLeW3bgbJMZ+vFAFyiiigAooooAKKKKACiiigAooooAKKKKACiiigAooooAKKKKACiiigArD8Sdbb/gX9K3Kw/EnW2/4F/StqH8RGdX4WYdFFFekchLa/8fcP++v867OuMtf+PuH/AH1/nXZ1xYrdHRR2YUUUVyG4UUUUAFFFFABRRRQAUUUUAFFFFABRRRQAUUUUAFFFFABRRRQAUUUUAFFFFAHP+I/+PiH/AHT/ADqvY6TNeJ5hIjjPRiMk/QVa19Q95bKTgEY/WtxVCKFUYAGAPSut1XCnFIw5FKbuYM+gSohaGUSEfwkYNULAFdRgVgQRIAQfrXX1hX0ap4gtyvG8qx+ucf0p0q0pXjIJ00rNG7RRRXGbhRRRQAUUUUAFFFFABRRRQAUUUUAFFFFABRRRQAUUUUAFFFFABRRRQAUUUUAFFFFABRRRQAUUUUAFFFFAGT4i/wCPOP8A66f0Nc7XReIv+POP/rp/Q1ztejh/4ZyVfiCiiitzM7dfuj6UtIv3R9KWvHO8KKKKACiiigArB8Sfft/o39K3qwfEn37f6N/StsP/ABEZ1fhZi0UUV6RyFjT/APj/ALf/AK6L/Ouwrj9P/wCP+3/66L/OuwrixXxI6aOzCiiiuQ2CiiigAooooA5jXv8AkJN/uinWeizXEYkkcRKeRkZJ/Cpr6NZfEESPyp25HrW9XZKq4Qio9jBQUpNs5260OaGMvE4lA6jGDVbSv+P3/gD/APoJrrK57y1i16ZU4G1j+a5op1XOLUuwSgotNGRRRRXYc4Vcl/5BMH/XVv5CqdXJf+QTB/11b+QqZbopdSnRRRVEjov9an+8K7auJi/1qf7wrtq48V0Oij1CiiiuM3KWr/8AIMn+g/mK5Sur1f8A5Bk/0H8xXKV34X4Gc1b4gooorpMTrdL/AOQbB/u1bqppf/INg/3at15M/iZ3R2QUUUVIwooooAKKKKACiiigAooooAKKKKACiiigAooooAgm/wBbD/vf0NT1DN/rYf8Ae/oamoAKKKKACiiigAqvJaiS9hudxBiVl2467sf4VYooAz30uN2ugJGWG5GXjA6P/eB7HpT7ayljuftFzcm4kVNiHYFCjqePU4FXaKAK6WwW9ludxJkRU246YJ/xqomlSfu4pbx5LaJw6xlRk4OQC3cA1p0UAZ0umSSs6PdubV33tEVyTznG7+7ntS3GnzSSTGG9eKOf/WJtDdsHaT04+taFFADIYkghSKMYRFCqPYU1f+PiT6CpaiX/AI+JPoKAJaKKKACiiigAooooAKKKKACiiigAooooAKKKKACiiigAooooAKKKKACsPxJ1tv8AgX9K3Kx9ft5p/I8mNn27s7RnHStqDtUVyKnws5+irP2C7/59pf8Avk0fYLv/AJ9pf++TXo88e5ycr7Edr/x9w/76/wA67OuUtrG6W5iZreQAOCTt966uuLEtNqx0UVZMKKKK5TYKKKKACiiigAooooAKKKKACiiigAooooAKKKKACiiigAooooAKKKKACiiigDn/ABHxcQ/7p/nV/T9VhuIlWV1SYDBDHAPuKq69bTTzxGKJ3AU52jPesv7Bd/8APtL/AN8mu2MYTppNnO3KM20dPPfW1uhaSVeOwOSfwrn47lrvWYpmGMyAAegqD7Bd/wDPtL/3yansbK6S9gZ4JAocEkr0qo04QTd9ROUpNaHUUUUVwHSFFFFABRRRQAUUUUAFFFFABRRRQAUUUUAFFFFABRRRQAUUUUAFFFFABRRRQAUUUUAFFFFABRRRQAUUUUAZPiL/AI84/wDrp/Q1ztdLrsMk9rGsSM5D5IUZ7GsP7Bd/8+0v/fJr0MPJKGrOWqnzFairP2C7/wCfaX/vk0fYLv8A59pf++TW/PHuZ8r7HXL90fSlpB90UteQdwUUUUAFFFFABWD4k+/b/Rv6VvVja9bzTvD5UTPgHO0Zx0rag7VFczqfCYFFWfsF3/z7S/8AfJo+wXf/AD7S/wDfJr0eePc5eV9hNP8A+P8At/8Arov867CuWsrK6S9gZreQKHBJK9Oa6muLEtNqx0UVZMKKKK5TYKKKKACiiigDmtZdotWEiHDKFIrYs9St7qMHeqSd0Y459vWsvWbS4mvy8ULuu0cgZqj9gu/+faX/AL5Nd3JCcFdnNzSjJ2R0l1qNvaxktIrN2RTkmsKxlafU2lf7zq5P/fJqD7Bd/wDPtL/3yatabZ3Md3ueCRRsYZK+xpqEIRdnqDlKTWhmUVZ+wXf/AD7S/wDfJo+wXf8Az7S/98mujnj3MuV9itVyX/kEwf8AXVv5CmfYLv8A59pf++TVqSzuTpkKCCTcJGJG3kdKiUo3WpST1MyirP2C7/59pf8Avk0fYLv/AJ9pf++TV88e5PK+xBF/rU/3hXbVyUdhdiRSbeTGR/DXW1x4pp2sb0U1cKKKK5Dcpav/AMgyf6D+YrlK63VEeTT5kjUsxAwB35Fc39gu/wDn2l/75Nd2GklF3Oesm2VqKs/YLv8A59pf++TR9gu/+faX/vk1088e5jyvsdJpf/INg/3at1V05GjsIUdSrBeQe1Wq8qfxM7Y7IKKKKkYUUUUAFFFFABRRRQAUUUUAFFFFABRRRQAUUUUAQTf62H/e/oanqCb/AFsP+9/Q1PQAUUUUAFFFFABRRVaa7EV7DblRiVHcuTjbtx/jQBZorOGqKbee68o/ZYx8kmeZT7D0zxmlj1F0kdL63+zsIzKCH3gqOvYcjIoA0KKzrfUZXlhW4tTAlwCYm3hs8ZwR2OPrTV1ObMUktm0dtK4RXL/MMnAJXHGfrQBp0VmXeo3lqRmwVg77ExOMsT04x+NTajqMdhHGWUu8jBQgPuAT9BkfpQBdqJf+PiT6CpaiX/j4k+goAlooooAKKKKACiiigArjHml3t+8fr/eNdnXEP99vrXZhephW6DvOl/56v/30aPOl/wCer/8AfRplFdlkc9y+ksn9kynzGz5q859jVPzpf+er/wDfRqzH/wAgiX/rsv8AI1qaLp8YgW5lUM7cqD2FYynGCbfc0UXJpIwzJOBkvIAe+TSedL/z1f8A76NdoyhlKsAQeoNc3rVglrKskQxHJ29DU060ZuzQ503FXudFF/qk/wB0U+mRf6pP90U+uBnUFQ3hIs5yDgiNv5VNUF7/AMeU/wD1zb+VEd0J7HI+dL/z1f8A76NHnS/89X/76NMor17I4bj/ADpf+er/APfRq5cSyDTrMiRskyZOevIqhVy5/wCQZZfWT+YqJJXX9dGUnoyt50v/AD1f/vo0edL/AM9X/wC+jTKKuyJuWLWaU3UIMj43j+I+tOvZpBfXAEjgCRv4j61Fa/8AH3D/AL6/zp19/wAf9x/11b+ZqLLmKvoR+dL/AM9X/wC+jR50v/PV/wDvo0yirsibl+2lkOm3hMjZBjwc9OTVPzpf+er/APfRqzbf8gy9+sf8zVOoild/10RTeiH+dL/z1f8A76NHnS/89X/76NMoq7Im5f1GWQfZcSMM26E4P1qn50v/AD1f/vo1Z1L/AJdf+vdP61TqIJcpUnqP86X/AJ6v/wB9GrmlSyNfxhpGIw3BP+yaoVc0n/kIR/Rv/QTRNLlYReqK3nS/89X/AO+jR50v/PV/++jTKKuyJuP86X/nq/8A30auGWT+xw3mNn7QRnP+yKoVcP8AyBR/18H/ANBFRJLQpPcredL/AM9X/wC+jR50v/PV/wDvo0yirsibkizS7h+9fr/eNWtUlkXUZwJGADdAapL94fWtG5tzda5JCDjc/J9Bis3ZSu+z/QpXaKIlmY4EkhPsTQZph1kf/vo119vbxW0YSFAoH5n61Fe2UV5EVdQHx8r45FYLExvtoa+ydtzJ8PyO95IGdmHlnqc9xXQVz2goY9RmRuGVCD9ciuhrHEfGaUvhCiiisDQwfEMjpPDtdl+U9DjvWR50v/PV/wDvo1q+I/8Aj4h/3T/OsevTopezRyVPiY/zpf8Anq//AH0asafLIb+AGRyC44LH1qpVnTv+Qhb/APXQfzq5JcrJT1OvoooryTtCiiigAooooAKKKKACiiigAooooAKKKKACiiigAooooAKKKKACiiigAooooAKKKKACiiigAooooAKKKKAMrxA7JZxlWKnzOxx2Nc/50v8Az1f/AL6Nb/iL/jzj/wCun9DXO16OHXuHLV+If50v/PV/++jR50v/AD1f/vo0yit7IyuX9WlkXUZQsjAccA+wqn50v/PV/wDvo1Z1f/kJS/8AAf8A0EVTqIJcqKk9WP8AOl/56v8A99GrmnyyFbrMjHEDEZPuKoVc077t3/17t/MUTS5Qi9St50v/AD1f/vo0edL/AM9X/wC+jTKKuyJuP86X/nq//fRq5cyyDT7IiRskPk56/NVCrl1/yDrH6P8A+hVEkrr+ujKT0ZW86X/nq/8A30aPOl/56v8A99GmUVdkTct2EshvoAZHIMi8bj611tcfp/8Ax/2//XRf512FcOK+JHTR2YUUUVymwUUUUAFFFFAHN65JIuosFdgNo4BrPEsxOBI5P+8a0NYiabWBEv3nCgVuWlnDaRBIlGe7dzXd7VU4R01ObkcpM5MyzA4MkgPuxq3pcsjXmDIxGxup/wBk10dzaxXUZSVAfQ9x9K56zga21V4W5KK4z6/KacaqqRemoODi0UfOl/56v/30aPOl/wCer/8AfRplFdNkY3H+dL/z1f8A76NXJJZP7KgPmNkyNzn6VQq5L/yCYP8Arq38hUSSuik9yt50v/PV/wDvo0edL/z1f/vo0yirsibk0c0vmp+8fqP4jXZVxMX+tT/eFdtXFiuh0UeoUUUVyG5T1YldNmKkg4HI+orlvOl/56v/AN9Guo1f/kGT/QfzFcpXdhl7rOatuP8AOl/56v8A99Gjzpf+er/99GmUV1WRjc63TCW06Akkkr1NW6qaX/yDYP8Adq3Xkz+JndHZBRRRUjCiiigAooooAKKKKACiiigAooooAKKKKACiiigCCb/Ww/739DU9QTf62H/e/oanoAKKKKACiiigArI1SzW91Szjk3+T5cu/acZ+7wTWvRQBhSi4/s+406RGklt9rxMB/rUVgR+PGMUXZGsTN9kDFUtZULMpUbnAAXn6Vu0UAYq3K3stgkaSA27eZNuQjy8IRg575NRwX0N/eRyXTSIiP+4g8puvQMxxjPoOgreooAzwhn1tnYHZbRAJkcbmzk/kAPxrP1W0vwlzN+4kEkiBeG3KocYH9T+NdBRQBWuLVby0EN1nkAt5bFefY9aZYWkVkZIYd+zg/O5Y/mauVEv/AB8SfQUAS0UUUAFFFFABRRRQAVxD/fb6129cQ/32+tdmF6mFboJRRRXYc5cj/wCQRL/12X+Rrf0mZZtPi2nlBtI9MVgR/wDIIl/67L/I1Fa3c1pJvhfGeo7GuedP2iaXc1jLlaOxrE8RzL5cUIOWzuPsKrtr10UwqRqfXBrMkkeWQvIxZj1JqKVCUZc0ip1E1ZHZxf6pP90U+mRf6pP90U+uNnQFQXv/AB5T/wDXNv5VPUF7/wAeU/8A1zb+VEd0J7HHUUUV65whVy5/5Bll9ZP5iqdXLn/kGWX1k/mKmW6/roylsynRRRVEktr/AMfcP++v86dff8f9x/11b+Zptr/x9w/76/zp19/x/wBx/wBdW/man7RX2SCiiiqJLlt/yDL36x/zNU6uW3/IMvfrH/M1TqY7v+uiKeyCiiiqJLmpf8uv/Xun9ap1c1L/AJdf+vdP61TqYfCVLcKuaT/yEI/o3/oJqnVzSf8AkIR/Rv8A0E0T+FhH4kU6KKKokKuH/kCj/r4P/oIqnVw/8gUf9fB/9BFTLoUupToooqiRV+8PrWusyw+I3ZzhSxXPpkVkL94fWrWq/wDISn/3v6VnJczt5P8AQpOyudbSMwVSzEAAZJPauZttZuoECHbIo6buv51Heapc3a7HIRO6pxn61yLDSvY39tGxd0eQTavcyDo6sR/30K3q53w7/wAfsn/XM/zFdFU4hWnYql8IUUUVgaHP+I/+PiH/AHT/ADrHrY8R/wDHxD/un+dY9enR/ho46nxMKs6d/wAhC3/66D+dVqs6d/yELf8A66D+daS+Fkx3R19FFFeQdwUUUUAFFFFABRRRQAUUUUAFFFFABRRRQAUUUUAFFFFABRRRQAUUUUAFFFFABRRRQAUUUUAFFFFABRRRQBk+Iv8Ajzj/AOun9DXO10XiL/jzj/66f0Nc7Xo4f+GclX4gooorczLmr/8AISl/4D/6CKp1c1f/AJCUv/Af/QRVOpp/AipfEwq5p33bv/r3b+YqnVzTvu3f/Xu38xRP4QjuU6KKKokKuXX/ACDrH6P/AOhVTq5df8g6x+j/APoVTLdf10ZS2ZToooqiSxp//H/b/wDXRf512Fcfp/8Ax/2//XRf512FcWK+JHTR2YUUUVyGwUUUUAFFFFAHP6hKINejkb7q7c/St8EEZByDXM69/wAhJv8AdFMtNWubVAgKug6B+30rslSc4RaOdTUZNM6mueWZZ9clkQ5UqwB9cLioLrWLm5QplY1PUJ1P40zSv+Pz/gD/APoJpwouEW32CVRSaSKdFFFdZgFXJf8AkEwf9dW/kKp1cl/5BMH/AF1b+QqZbopdSnRRRVEjov8AWp/vCu2riYv9an+8K7auPFdDoo9QooorjNylq/8AyDJ/oP5iuUrq9X/5Bk/0H8xXKV34X4Gc1b4gooorpMTrdL/5BsH+7Vuqml/8g2D/AHat15M/iZ3R2QUUUVIwooooAKKKKACiiigAooooAKKKKACiiigAooooAhmP72Ef7X9DU1QTf62H/e/oanoAKKKKACiiigAopNw3bcjdjOM80m9SWAYZXqM9KAHUU1XV13IwYeoOaEdXBKMGA4ODmgB1FJkZxkZ64pA6FygdSw6rnmgB1FNLoHCFl3HkLnmlDAkgEEjqPSgBaqXM/wBmE823dsUHGcZq3Wdqf/Hrdf7g/nVQV5JMUtEVP+Ei/wCnX/yJ/wDWo/4SL/p1/wDIn/1qzLGylvZdkfAH3mPQVrf8I/Fsx577vXAx+Vdk40IOz/U54upLVDP+Ei/6df8AyJ/9app9a8mKF/s+fNXdjf05x6VjX1jLZSBZOVP3WHQ0+9/49rP/AK5H+Zp+ypuzSDnmr3ND/hIv+nX/AMif/Wo/4SL/AKdf/In/ANasOir9hT7E+1l3Ohtdb+0XMcP2fbvOM784/Sstp7Lcc2Ldf+ex/wAKbpf/ACEoP96qr/fb60RpxjJpA5trUt/aLL/nxb/v8f8ACj7RZf8APi3/AH+P+FU6K05F/TZPMzVSa0/s2RhaEJ5gBXzTycHnOKrfaLL/AJ8W/wC/x/woj/5BEv8A12X+RpdP02W+JIOyMcFiP0FZ2jG7b/FlXbskJ9osv+fFv+/x/wAKPtFl/wA+Lf8Af4/4Vpt4fi2fJO4b1IBFY11bSWkxilGD1BHQj1ohKE9E/wAWElKO5t3Osi1mMIt9wUDnfjqAfSov+Ei/6df/ACJ/9as/Vf8Aj/f/AHV/9BFU6UaFNxTaG6kk9zc/4SL/AKdf/In/ANapItXW8WaJrfC+UzH5+oA6dK5+rmm/6yf/AK4P/KiVGCV0gVSTe4faLL/nxb/v8f8ACj7RZf8APi3/AH+P+FU6K15F/TZHMy59osv+fFv+/wAf8KszzWgsLUtaEqS+1fNPy8jPOOayquXP/IMsvrJ/MVMoK6/zfYak7MPtFl/z4t/3+P8AhR9osv8Anxb/AL/H/CqdFVyL+mxczNC3nszcRBbJgS4wfOJxz9KW7nsxdzB7NmYSNk+cRk5+lU7X/j7h/wB9f506+/4/7j/rq38zU8i5v+Cx8zsS/aLL/nxb/v8AH/Cj7RZf8+Lf9/j/AIVToquRf02LmZrQTWpsLoraEINm5fNPzc8c44qr9osv+fFv+/x/wotv+QZe/WP+ZqnURgrv/N9huTsi59osv+fFv+/x/wAKPtFl/wA+Lf8Af4/4VToq+Rf02LmZrX01qv2ffaF8wqR+9IwPTpVX7RZf8+Lf9/j/AIUal/y6/wDXun9ap1EILl/4LHKTuXPtFl/z4t/3+P8AhVnTprRr1BHaFGw2G80n+E9sVlVc0n/kIR/Rv/QTTnBcr/zYRk7oPtFl/wA+Lf8Af4/4UfaLL/nxb/v8f8Kp0VXIv6bFzMufaLL/AJ8W/wC/x/wq0ZrX+yw32Q7POI2eaeu3rnFZNXD/AMgUf9fB/wDQRUSgtP8ANjUmH2iy/wCfFv8Av8f8KPtFl/z4t/3+P+FU6KvkX9Ni5mXVnstw/wBBbr/z2P8AhVjUZrRb6YSWjOwPLeaRn8MVlr94fWrWq/8AISn/AN7+lS4LmX+bHzOwv2iy/wCfFv8Av8f8KPtFl/z4t/3+P+FU6KrkX9Ni5mbGm3VvG08kNqUZIixzKTkZHHSpP+Ei/wCnX/yJ/wDWrP0//V3f/XA/zFU6y9lCUndFc8klY3P+Ei/6df8AyJ/9aj/hIv8Ap1/8if8A1qw6KfsKfYPay7mzqF5bzJbzTWpcuhIAkxjn6VS+0WX/AD4t/wB/j/hRef8AHpZf9cz/AOhGqdOEFb/gilJ3Ln2iy/58W/7/AB/wqeymtGvIQlmysXGG80nH6VmVZ07/AJCFv/10H86coLlf+bBSdzVk1/ZIy/Zs7SRnzP8A61N/4SL/AKdf/In/ANasef8A4+JP94/zqOpVCnbYftJdzc/4SL/p1/8AIn/1qmXWt1o8/wBn+4wXbv65/Cudq5F/yCZ/+uq/yNTKhTXQaqS7mh/wkX/Tr/5E/wDrUf8ACRf9Ov8A5E/+tWfp+nS3zEg7I16uR+grTbw/Fs+Wdw3qQCKmUaEXZ/qUnUauhn/CRf8ATr/5E/8ArVNda19nkCfZ92VDZ346jPpWHd2slpMYpRz1BHQiptU/4+U/65J/Kq9jTbVkT7Sdnc0P+Ei/6df/ACJ/9aj/AISL/p1/8if/AFqw6Kr2FPsL2su50VrrX2h3X7Pt2oW+/noPpUP/AAkX/Tr/AORP/rVn6Z/rpf8Ari/8qhtbaS7mEUQyepJ6AetT7Gmm7oftJ2VjW/4SL/p1/wDIn/1qP+Ei/wCnX/yJ/wDWp6+H4tnzzuW9QABWbqGnS2JBJ3xngMB/OpjGhJ2X6lN1Ers1X1rbaRz/AGfO9iu3f0x+FQ/8JF/06/8AkT/61Z83/IKt/wDro/8ASqdVGhTa2JdSXc3P+Ei/6df/ACJ/9anR6/5kqJ9mxuIGfM/+tWDUlt/x8xf74/nVOhTtsJVJdzbn13yZ5Ivs2djFc7+uD9KZ/wAJF/06/wDkT/61Zl4jSalOiAlmlYADvzWnb6ACgNxKQx/hTt+NZuFGKTkUpTb0D/hIv+nX/wAif/WqaLWvMgnl+z48oA439cnHpVG/0Z7aMyxP5iD7wxyKr2n/AB43v+6v/oVHs6Uo3iHNNOzND/hIv+nX/wAif/Wo/wCEi/6df/In/wBasOitPYU+xPtZdzc/4SL/AKdf/In/ANaprjWvIEX+j7vMjD/fxjPbpXO1c1Hpaf8AXuv8zUuhTutBqpKz1ND/AISL/p1/8if/AFqP+Ei/6df/ACJ/9asOiq9hT7C9rLudFaa19puUh+z7d5xnfnH6VD/wkX/Tr/5E/wDrVn6R/wAhOD6n+RqnUqhT5mrD9pK25uf8JF/06/8AkT/61H/CRf8ATr/5E/8ArVh0VXsKfYXtZdzcutQiu9PEs1sSol2hRJjnGc5xWf8AaLL/AJ8W/wC/x/wo/wCYL/28f+y1TpwgkmkKUmXPtFl/z4t/3+P+FH2iy/58W/7/AB/wqnRV8i/psXMzW1Ka1W+kEloXbjLeaRngdsVV+0WX/Pi3/f4/4Uav/wAhKX/gP/oIqnUQguVf5scpO7Ln2iy/58W/7/H/AAqzZTWjC52WhXELFv3pORkcdKyquad927/692/mKc4K3/BYRk7h9osv+fFv+/x/wo+0WX/Pi3/f4/4VToquRf02LmZc+0WX/Pi3/f4/4VauJrUWNoWtCVIfavmkbfm9cc1k1cuv+QdY/R//AEKolBXX+b7DUnZh9osv+fFv+/x/wo+0WX/Pi3/f4/4VToq+Rf02LmZpWc9mbyEJZsrFxhvNJwc/Srkmv+XIyfZs7SRnzP8A61ZOn/8AH/b/APXRf51Hcf8AHzL/AL5/nWbpRlLUpTaWhsf8JF/06/8AkT/61H/CRf8ATr/5E/8ArVh0Uewp9g9rLudFHrW+1mm+z48sqMb+ufwqH/hIv+nX/wAif/WrPt/+QXd/7yfzNJYafLfOdp2ov3nNR7Kmrtornm7WNH/hIv8Ap1/8if8A1qP+Ei/6df8AyJ/9annw/Fs+Wdw3qQMVj3lpLZzeXKPcEdCKUI0Zuy/UJOpHc0NSuLY3KtLaF2ZFbIlI6j6VU+0WX/Pi3/f4/wCFGp/6+P8A64p/KrlnoTSxh7hzHnkKBz+NWuSEE2/zF70pOxT+0WX/AD4t/wB/j/hVnT5rRrrEdoUba3Pmk9j7VLdaCUjLW0hcj+FhyfxqjpYxe4PXY/8A6CaLwnBuL/FhaUZK4faLL/nxb/v8f8KPtFl/z4t/3+P+FU6K15F/TZHMy59osv8Anxb/AL/H/CrMk1p/Z0LG0JQyNhfNPB474rKq5L/yCYP+urfyFTKCuv8ANjUnqH2iy/58W/7/AB/wo+0WX/Pi3/f4/wCFU6KrkX9Ni5mXo57LzFxZMDkf8tj/AIVp3OufZ7iSL7Pu2HGd+M/pWBF/rU/3hVnUVLanMqgkl8ADvWcqcXJJlKbS0NH/AISL/p1/8if/AFqP+Ei/6df/ACJ/9akt9AygNxKQx/hTt+NQ32ivbxmWFzIq8kEciskqDdv8y71LXLJ1VLy0uBJbfIigkeZ15+lZv2iy/wCfFv8Av8f8KLP/AI873/cX/wBCFU62hTim0iJSbs2XPtFl/wA+Lf8Af4/4UfaLL/nxb/v8f8Kp0VfIv6bJ5mb51VLO2t1jtsqybgPM6c/Smf8ACRf9Ov8A5E/+tWfff6iz/wCuX9TVmw0Z7mMSzP5aNyoA5Nc7hSUeaRpzTbsif/hIv+nX/wAif/WqW01v7TcpD9n27zjO/OP0qK40ABCbeUlh/C/f8aoaYrJqsKsCGDYIPalyUZRbiPmmmky//wAJD/06/wDkT/61H/CRf9Ov/kT/AOtWPDC9xMIol3Mx4FbUXh9Nn72Zi3+yOBVThRhuhRlUlsN/4SL/AKdf/In/ANaphrWbNrj7P0cJt3+2c9KzdR0qSzXzFbzIu5xyPrUa/wDIHf8A67j/ANBNHs6UknFBzzTszQ/4SL/p1/8AIn/1qP8AhIv+nX/yJ/8AWrDoq/YU+xPtZdzc/wCEi/6df/In/wBaprvWvs1w0X2fdtA5346gH09652rmqjOoyAdcL/6CKl0KfMlYftJW3ND/AISL/p1/8if/AFqP+Ei/6df/ACJ/9am2ugl4w1zIUJ/hUcj8abeaG0UZe3cyY5Kkc/hUWoXt/mVera5atta88yD7Pt2Rs/385x26VD/wkX/Tr/5E/wDrVn6b965/693/AJVFaWst3MI4hz1JPQCr9jTTd0TzzsrGr/wkX/Tr/wCRP/rUf8JF/wBOv/kT/wCtT18PxbPmnct6gDFZmoadLYsNx3xt0cf1qYxoSdl+pTdRK7N6C5+1xW02zZuY8Zz0yKvVlaX/AMeFn/vt/M1q1xzSUmkbxd0mFFFFSMKKKKAMHUp7qHWZvsUJklNovPZQGbn3PoKdJHbHTbNLdjJDdXCea7HmTOSd31Ix+laotkF611lvMaMRkdsAk/1qudKgKToHkVZXEgCkDy3H8S8cHPNAGbqKraTXkFsBFFLDEWVOACZNpI9Mj+VXRBFZ6zbJaxrEs0Lh1QYB2lcHHryamTTIvKnWeSSdpwFd3IzgdAMAYxTrWwEExmknluJduxWkI+VfQYA/OgCrp8Bg1i8VpnldoY2Z36k5b8h7VC1nbLdW9rZRhriGUSTXH8SjOTubuW6YrVFsi3UtwGYPIioemABnGPzqpa6SLQKIr662BtxUlMMc5Oflyc0AZNwhZbu5FsrQi53/AGzjzEAYZwOpAwR1/CrqreG+1OS1njjVXUgMm7efLXg88CrT6RG5dfPnW3kbe8AI2kk5PbIB9M0s2lJJNPItzcRfaCPNVGGGAAGOnHTtQA/7XPJpkV1a23nSSIrCIyBOo9TVSeW4m026e6thbSYA8sSB+M9citaNFijWNAFRQFUDsBVDU/8Aj1uv9wfzq4fEiZfCxNBVRpwI6sxJrSrmdJ1IWbGOXJiY5yP4TW5/aNns3faI8fXn8q0rU5KbdiaclykGuqraaxbqrAj65xWJe/8AHtZ/9cj/ADNT6vqQvCIoc+Upzk/xGoL3/j2s/wDrkf5muilFxSTMZtNuxTooorpMi3pf/ISg/wB6qr/fb61a0v8A5CUH+9VV/vt9alfEyvsiUUUVRJcj/wCQRL/12X+RrodLVU06AL0K5P1PWuej/wCQRL/12X+Rq5pGqpbx+RcEhB91vT2NctaDlF27m0JJPU6CsbxGq/Z4X/iDYH0xV99Rs0TcbhCPQHJ/Kue1S/N9MCoKxpwoP86xoU5c9zSpJcthNV/4/wB/91f/AEEVTq5qv/H+/wDur/6CKp13Q+FHPLdhVzTf9ZP/ANcH/lVOrmm/6yf/AK4P/KifwsI7lOiiiqJCrlz/AMgyy+sn8xVOrlz/AMgyy+sn8xUy3X9dGUtmU6KKKokltf8Aj7h/31/nTr7/AI/7j/rq38zTbX/j7h/31/nTr7/j/uP+urfzNT9or7JBRRRVEly2/wCQZe/WP+ZqnVy2/wCQZe/WP+ZqnUx3f9dEU9kFFFFUSXNS/wCXX/r3T+tU6ual/wAuv/Xun9ap1MPhKluFXNJ/5CEf0b/0E1Tq5pP/ACEI/o3/AKCaJ/Cwj8SKdFFFUSFXD/yBR/18H/0EVTq4f+QKP+vg/wDoIqZdCl1KdFFFUSKv3h9atar/AMhKf/e/pVVfvD61a1X/AJCU/wDvf0qX8S/rsV9kqUUUVRJc0/8A1d3/ANcD/MVTq5p/+ru/+uB/mKp1MfiZT2QUUUVRJcvP+PSy/wCuZ/8AQjVOrl5/x6WX/XM/+hGqdTDYqW4VZ07/AJCFv/10H86rVZ07/kIW/wD10H86cvhYo7oin/4+JP8AeP8AOo6kn/4+JP8AeP8AOo6a2Ewq5F/yCZ/+uq/yNU6uRf8AIJn/AOuq/wAjUz2RUToNKVV02Db3XJ+tXK57SNUW3TyLjITPyt6e1a7ajZqm43EZHscn8q8+pTkpPQ6YSTRR8Rqv2aJ/4g+B9Mf/AFhWXqn/AB8p/wBck/lTtUvzfTDaCsSfdB7+9N1T/j5T/rkn8q66UXFJPzMZtO7RTooorcyLmmf66X/ri/8AKtPw4q/Z5n/iLYP0xWZpn+ul/wCuL/ypdLvzYzEsC0b8MB/OsKsXJSS8jWDSs2dXVTVFV9OnDdAuR9R0pV1GzZNwuEA9CcH8qyNX1VLiPyLckofvN6+wrkp05OS0NpzSRUm/5BVv/wBdH/pVOrk3/IKt/wDro/8ASqdehDb7zmkFSW3/AB8xf74/nUdSW3/HzF/vj+dU9hLc1tPVW1+4LdVLkfXNb1cpLcPa6vLMnVZW49Rmt631W0mQEyrGe6ucYrgrQk7SXY6Kclqi4QCMHkGuXiULb6gq/dGAP++q09Q1iKOJktm3yEY3DotZNp/x43v+6v8A6FV0YSjFt+X5iqSTdkU6KKK7DnCrmo9LT/r3X+ZqnVzUelp/17r/ADNS/iRS2ZToooqiS5pH/ITg+p/kap1c0j/kJwfU/wAjVOpXxP5fqV9kKKKKokuf8wX/ALeP/Zap1c/5gv8A28f+y1TqYdSpBRRRVElzV/8AkJS/8B/9BFU6uav/AMhKX/gP/oIqnU0/gRUviYVc077t3/17t/MVTq5p33bv/r3b+Yon8IR3KdFFFUSFXLr/AJB1j9H/APQqp1cuv+QdY/R//QqmW6/roylsynRRRVEljT/+P+3/AOui/wA6juP+PmX/AHz/ADqTT/8Aj/t/+ui/zqO4/wCPmX/fP86n7RXQjoooqiS5b/8AILu/95P5mt7R1VdMh298k/XNYNv/AMgu7/3k/mas6Rqi2q+RPny85Vh/DXNVg5Rdu/6G0JJNXOjrJ8RKps42P3g+B+Rq4dRs1TcbiPHscn8qwNV1D7bIFQERJ0z1J9awoU5c6djSpJctiZlV9WtFfpsj/lXR1ymosyXULqcMsSEH0OK2bPWLeeMea4ik7huAfoaqtCTimhQkk2maVc+yqmvzBem1j+JXJrQutXtoIz5biV+yryPzrG0+RptRaRzlmVyfyNFGEkpSfYJyTaSKFFFFdxzBVyX/AJBMH/XVv5CqdXJf+QTB/wBdW/kKmW6KXUp0UUVRI6L/AFqf7wrYtVVvEcu7sWI+tY8X+tT/AHhVy7ne31iWWP7yyE/Ws5pt2XZlxdtTqqSqVvqtpOgJkEbd1c4x+NQ32swxRFbdhJKRwR0HvXnqlNu1jq542vczEVUXUlT7q8D6bqzquWhJtL0nrsH/AKEKp16MN3/XQ5JdAoooqyTQnVX/ALPVvulAD9NxrpxwMCuUvv8AUWf/AFy/qa17DWIZIglywjkAwSeje9cdaEpRTXmdFOSTaZq1iXKqviOEr1YAn64NXbjVbSBCRKsjdlQ5zWLZzvc61HM/Vm6enFRShJJyfYqcloi14cVTNOx+8AAPoc5/kK3q5GwvGsrnzAMqeGX1FdHFqdnIm4TovsxwaeIhLmuKlJWsTXKq9tKr/dKnP5VzC/8AIHf/AK7j/wBBNaOq6vG0LQWx3FuGftj0FZy/8gd/+u4/9BNXRg4x17k1JJvQp0UUV1mAVsBVfxGobpwfxCAiser+oyNDqzSIcMuwj/vkVnNXdvJ/oXF2VzqaKz7XV7aeMb3ET91Y4H50281i3gjPkuJZD0C9B9TXn+zne1jq542vczgqpqOoKnTypP5Vc8OqotZXH3i+D9Mf/XrLsGZ5bp2OWaCQk++KXS9Q+wykMCYn+8B2967Jwbi4ryOeMkmmdVVPVlVtNm3dhkfWnLqNmybhcR49zg/lWPq+qLcp5Fvkx5yzf3q5aVOTktDackol3S/+PCz/AN9v5mtWsrS/+PCz/wB9v5mtWoqfG/UqHwoKKKKgoKKKKACiiigAooooAKKKKACiiigAqjfRPNFcRxjLsowM471eqJ4Fd9xZgT6GmnZ3E1dWOa/se9/55D/vsf40v9j3v/PIf99j/Gui+zL/AH3/ADql++/tz7Luk+zfZvMzj+Pdjr9O1dH1qZl7GJk/2Pe/88h/32P8as3Wm3UkFsqxgmNMN8w4Oa2vsy/33/Oj7Mv99/zpPETeo/ZROc/se9/55D/vsf40v9j3v/PIf99j/Gui+zL/AH3/ADqlo3nXelwz3bSCdt24Y29GIHH0xT+tTF7GJRsNMu4b2KSSMBVbJO4VA2kXpYkRDr/fH+NdF9mX++/50fZl/vv+dL6zO9x+yjaxzv8AY97/AM8h/wB9j/Gk/se9/wCeQ/77H+Na2pCa3azFu0hEtyscnfCEHP06Dmrv2Zf77/nT+tTF7GJippl0NOkhMY3tIGA3Dpg1W/se9/55D/vsf410f2Zf77/nR9mX++/50liJobpROd/se9/55D/vsf40n9j3v/PIf99j/Gta086XU7+GVpBDCY/KOMZyuTz35q79mX++/wCdP61MXsYmLqGmXU920kcYKkKM7h2AFV/7Hvf+eQ/77H+NdF9mX++/51X1FHg065mt2kM0cbMg68gccUliZpWG6UW7mJ/Y97/zyH/fY/xqzZaZdQvKXjADRMo+YdSK1raEyWsTyPJvZAW5xzjmpPsy/wB9/wA6HiZtWBUoo5z+x73/AJ5D/vsf40v9j3v/ADyH/fY/xrovsy/33/OqVyJo9Vs4I2k8iVZDIeuCAMc9upp/Wpi9jEyf7Hvf+eQ/77H+NWZtMunsbaNYxvjL7huHGSMVtfZl/vv+dH2Zf77/AJ0niJsfsonOf2Pe/wDPIf8AfY/xpf7Hvf8AnkP++x/jXRfZl/vv+dUtKE1zBK900gZZnRe3yg4H6U/rUxexiZsGk3iXEbtGAFYE/OPWnXWlXkl3M6RgqzsQd46E1u/Zl/vv+dH2Zf77/nS+sTvcfso2sc7/AGPe/wDPIf8AfY/xpP7Hvf8AnkP++x/jWtq4mtbEy2rSGXeg9eCwB/Srv2Zf77/nT+tTF7GJjQabdJY3UTRgPJs2jcOcHmqv9j3v/PIf99j/ABro/sy/33/Oj7Mv99/zpLETVx+yic7/AGPe/wDPIf8AfY/xpP7Hvf8AnkP++x/jWtEJm1i4t2aT7OkSMh/2iTnn8qu/Zl/vv+dP61MXsYmLe6bdS+RsjB2QqjfMOoqt/Y97/wA8h/32P8a6P7Mv99/zpssG2J2V33BSRz3pLETSsN0os5/+x73/AJ5D/vsf41Y0/TbqC8SSSMBQGydw7gir+lLLc6ZbzXLSCZ0BcdOfpVv7Mv8Aff8AOh4ibVgVKKdznP7Hvf8AnkP++x/jS/2Pe/8APIf99j/Gui+zL/ff86pXomhvbGOFpDHNIyy8ZwApI+nNP61MXsYmT/Y97/zyH/fY/wAas/2bdf2YIfLHmecXxuHTbitr7Mv99/zo+zL/AH3/ADpPETY1SijnP7Hvf+eQ/wC+x/jS/wBj3v8AzyH/AH2P8a6L7Mv99/zqlYCae4vUnaQJFNsi7ZXAP480/rUxexiZQ0i9DA+UP++x/jVi/wBMupr2WSOMFWOQdwra+zL/AH3/ADo+zL/ff86X1id7j9lG1jnf7Hvf+eQ/77H+NJ/Y97/zyH/fY/xrX1cTWul3E9o0hnRcoOvOfSrgtlwPnf8AOn9amL2MTFs9NuokuA8YG+IqvzDk5FVv7Hvf+eQ/77H+NdH9mX++/wCdH2Zf77/nSWImncfsonO/2Pe/88h/32P8aT+x73/nkP8Avsf41rMJhrUdsGk+zNAzk/7QYAc/TNXfsy/33/On9amL2MTFudMupLe2RYwWjQhvmHHNVv7Hvf8AnkP++x/jXR/Zl/vv+dH2Zf77/nSWImhulFnO/wBj3v8AzyH/AH2P8ams9Lu4ryGR4wFVwSdwq/o4mu9Nimu2kEzFgw+70YgcfQCrv2Zf77/nQ8TNqwKlFHPy6TeNM7CMYLEj5x/jTf7Hvf8AnkP++x/jXRfZl/vv+dUtTE1utsbZpCZLmON+/wAhPP8A+un9ZmHsYmT/AGPe/wDPIf8AfY/xqymm3Q0+WIxje0ikDcOgzW19mX++/wCdH2Zf77/nSeImwVKKOc/se9/55D/vsf40v9j3v/PIf99j/Gui+zL/AH3/ADqlaedLql/BK0ggh8vyjjGcrk89+af1qYvYxMn+x73/AJ5D/vsf41ZvtMupplaOMECNR94dQK2vsy/33/Oj7Mv99/zpfWJ3uP2UTnP7Hvf+eQ/77H+NH9j3v/PIf99j/Gt29iaGyuJYXkMiRsyd+QOKSxiaawt5ZmkErxKzjpyQM8U/rUxexiZljpl1DLIZIwAY2UfMOpFVv7Hvf+eQ/wC+x/jXR/Zl/vv+dH2Zf77/AJ0vrE73H7KJzv8AY97/AM8h/wB9j/Gk/se9/wCeQ/77H+Na1150eq2MEbSeRMJDKcZxgDbz26mrv2Zf77/nT+tTF7GJiyaZdNp8MQjG9XYkbh3xVb+x73/nkP8Avsf410f2Zf77/nR9mX++/wCdJYiaG6UWc7/Y97/zyH/fY/xp8Gk3iTxs0YADAn5x61paX51yLr7S0g8u5eOPjHyA8fX61d+zL/ff86f1mYexiYV3pV3LdzSJGCrOSDvHTNRf2Pe/88h/32P8a6L7Mv8Aff8AOqWsCa109pbRpDKGQAdeCwB4+hNJYmaVg9lEyf7Hvf8AnkP++x/jVm30y6S1ukaMBpFUKNw5wc1tfZl/vv8AnR9mX++/50PEzYKlFHOf2Pe/88h/32P8aX+x73/nkP8Avsf410X2Zf77/nVJRMdbe2LSfZhbiQH/AG9xHX6U/rUxexiZP9j3v/PIf99j/GrN5pl1KLfZGDshVW+YcEZra+zL/ff86Psy/wB9/wA6TxE73H7KJzn9j3v/ADyH/fY/xpf7Hvf+eQ/77H+NdBJbhY2Ku+QCRzVbSVlutMt57ppBM6ZcdOfpT+tTF7GJQ0/TLqC+ilkjARTydw9Krf2Pe/8APIf99j/Guj+zL/ff86Psy/33/Ol9Zne4/ZRtY53+x73/AJ5D/vsf40n9j3v/ADyH/fY/xrW1ATQTWSwNIVlnCS98Lg/l0FXfsy/33/On9amL2MTF/s26/szyfLHmedvxuHTbiq39j3v/ADyH/fY/xro/sy/33/Oj7Mv99/zpLETQ3Siznf7Hvf8AnkP++x/jSf2Pe/8APIf99j/GtawE011fJO0gSKULF2yu0H8eau/Zl/vv+dP61MXsYmLqOm3U97JJHGCrYwdwHYVX/se9/wCeQ/77H+NdF9mX++/51V1NJLbTbia2aQzIhZB15+lJYiaVhulFu5jf2Pe/88h/32P8as2em3UQuN8YG+EqvzDk5Fa8MG+CNnd9zKCee+Kf9mX++/50PETasCpRRzn9j3v/ADyH/fY/xpf7Hvf+eQ/77H+NdF9mX++/51SkEy6zDbK0n2doWdj/ALQIxzT+tTF7GJk/2Pe/88h/32P8asz6bdPZWsaxgtGG3DcOMnIra+zL/ff86Psy/wB9/wA6TxE3YfsonOf2Pe/88h/32P8AGl/se9/55D/vsf410X2Zf77/AJ1S0kTXVmZLppBIJHX04DED9Kf1qYvYxM+00u7iu4ZHjAVXBJ3DpmmzaTePNIyxjBYkfOPX61v/AGZf77/nR9mX++/50vrE73H7KNrHO/2Pe/8APIf99j/Gk/se9/55D/vsf41ramJraO3Ns0hL3EaP3+Unmrv2Zf77/nT+tTF7GJiw6ZdLY3ERjG9yhUbhzjOarf2Pe/8APIf99j/Guj+zL/ff86Psy/33/OksRND9lE53+x73/nkP++x/jSf2Pe/88h/32P8AGta3Ez6tdwO0nkRpGYz7nOee/QVd+zL/AH3/ADp/Wpi9jExb7TLqaVGjjBAjVT8w6gVW/se9/wCeQ/77H+NdH9mX++/51FdxGKznkieQyJGzLznkDiksRNKw3SizC/se9/55D/vsf41YsNNuobnfJGAu1h94dwa07CN59PtpZ2kEskSs46fMQCePrU/2Zf77/nQ8RNqwKlFO5zn9j3v/ADyH/fY/xpf7Hvf+eQ/77H+NdF9mX++/51SuxNFqNhDE0hhmZxKeuAFyOe3NP61MXsYmT/Y97/zyH/fY/wAasvpt0dPiiEY3q7EjcOhxW19mX++/50fZl/vv+dJ4ibH7KJzn9j3v/PIf99j/ABpf7Hvf+eQ/77H+NdF9mX++/wCdUtM865+1/aWkHlXLxx8Y+QYx9frT+tTF7GJlppF6JFJiGAR/GP8AGpr7S7ua8lkjjBVmyDuFbf2Zf77/AJ0fZl/vv+dL6xO9x+yjaxzv9j3v/PIf99j/ABpP7Hvf+eQ/77H+Na2s+daaXPPaNIZ0xtGN3cDp9Ku/Zl/vv+dP61MXsYmLbaZdR21yjRgNIoC/MOearf2Pe/8APIf99j/Guj+zL/ff86Psy/33/OksRND9lE53+x73/nkP++x/jSf2Pe/88h/32P8AGtYed/bhtd0n2YWwkBx/HuI6/TtV37Mv99/zp/Wpi9jExbrTLqSK2VIwSke1vmHByarf2Pe/88h/32P8a6P7Mv8Aff8AOj7Mv99/zpLETSsN0os53+x73/nkP++x/jVjT9MuoL2KSSMBFOSdwq7o3nXelQT3jSCdwd4xt7kdKu/Zl/vv+dDxM2rAqUU7nOnR73P+qH/fY/xo/se9/wCeQ/77H+NdF9mX++/51S1ETW8lmLdpCJbgJJ3wuDn6dBT+szD2MTJ/se9/55D/AL7H+NWV0y6GnPD5Y3mUMBuHTBra+zL/AH3/ADo+zL/ff86TxM2CpRRzn9j3v/PIf99j/Gl/se9/55D/AL7H+NdF9mX++/51StBNLqN/DK0ghhZBEemQVyee/NP61MXsYmT/AGPe/wDPIf8AfY/xqzqGmXU948kcYKkLg7h6AVtfZl/vv+dH2Zf77/nS+sTvcfso2sc7/Y97/wA8h/32P8aT+x73/nkP++x/jW1qSSW+nXE1u0hmSMsg68444qW3h328TyPJvZAW574p/Wpi9jEybLTLqIzb4wN0LKPmHUjiq39j3v8AzyH/AH2P8a6P7Mv99/zo+zL/AH3/ADpfWZ3uP2UTnf7Hvf8AnkP++x/jSf2Pe/8APIf99j/GtacTJq1pbo0nkSI5kPuMY57dTV37Mv8Aff8AOn9amL2MSrZQvb21rFKMOrNkZz61o1CtuqsG3MSDkZNTVzyd3c1SsrBRRRSGFFFFABRRRQAUUUUAFFFFABRRRQAUUUUAFMDsZmTyyFCgh+xPPH+fWsvV3iF7bJdmX7KytlYw3LcY3be3WobC+tbe+lihecWrKuxXjkbD5OcZHA6UAbtFFMkZ1AKJvO4AjOMDPJ/CgDOfVmOxbe1aSSWV0jUuF3BfvNnsM8VetLhbu1iuEBCyKGAPUVjLbu0s0ttYyMrl0V0uwAuW+baP4ckVs2kYitIoxF5QVQNmc7fbPegCaq95dC0hD7GkZmCIi9WJOBViqWoI88Ekf2ZpApVkKyhDnPUHtigCKLVfMvPK8giAymFZt3VwMkY9ODz7VpVi2NuyXdujWTRiEMRm5DbSc5YjuTnGfetqgAqheaolq048pn8iMMxBHLMcKv1NX6ydQti98sy2E0+3aSVmVVYg8ZBPOKALlldtciVZYvJmiba6btwHAIwfoatVn6OVMc/7mSKUSnzBK+5i2ByT9MY9q0KAGSOsUbSOcKgLH6CsuTWmRVZbRyBD58oLgGNM8fU45xWnMUWCRpf9WFJb6Y5rBhti9sRFpd00M21iXuVBZQPlU5OcY7UAdCDkZFLSUtAFe5uhBLBFsLtM2Bg4wAMkn6Cq1hqhvJVVrcxJKrPCxbO9QcHI7dRTNUja5jCm2Z2RyFKThGAx1z75IxSadEwu97WZhCxCND54cKBjgAdPr7UAatFFFABTInZ4wzRmM5Pynr1rBd7J7u7/ALSNw0qyEIVEm0L227au6LfLcWyQu8rTKCT5iMDtzxkkYJxigDUqG7uFtLWSdwWCDoOpPQCpqgvYxLZyxmEzBhjYG2k/j2oApnVmF35Rtj5aOkckm8fI7dBjv1GT71p1gRxiCS2WfT7lEM+7e86sC56M2Dz04rfoAKpXmpR2kjoyMwjhMzsMYA6AfUkGrtYmutbiYFreSd44w8gWTYuzdxu9ee31oAv2F690ZI5oDBLGFJXdu4Ycc/gauVQsPLW7vUCSLP5gZy7btynO0j268dqv0AFNYlVJALEDIA70tcwslm1pJJdNdm/G7LqJM7s8be2KAOmRi0asylSQCVPUe1Oqlpl6t3bKNzNKiL5hMbKN2OcZA7g1doAr3d0LYRDY0jyyCNVHr1/kDVW11X7RdCPyCsMjOsUu7O8r147d/wAqXUlaeJk+zlyjgoVmCN0+8D29Kg0+ArdQ5sjCkUZRP9IDhfU49T60AbFFFNcssbFF3MASFzjJ9KAKF1qggadVhaRomRByBudsYUfgQc1Ysro3UTl4/Kkjco6Zzgj379RWfd27/b/tI09n24cn7SFUsBjJHqOmauaVF5VngxGMsxY7pBIWJ/iJoAu1DNJJGfkiD/IzffA5HQfj69qmqrf+VHazXEsKy+VE/BGcjHI/HFAEC394WANgoBPJ+0KcVo1hw6ZKWjk/s7SlHDcKSR+lblABVW5vFt54oipYurOSOiKvUn8xVqsrWUimeCA2808zhtqxSbPk43AnPQ8UAS6dqTXjhZLcwl4xLHlt25CevsenHvWhWdp8Ti5llkspIGZQoLyq4AH8IAPA71o0AFZL6zJ52yCwllVi4Rt6jfsOGwK05H8tQdjNyBhRk8nGaw502OywQ6jGyTM8brErBSchsZPIOSaANm0n+02sU4Xb5ihsZzjNTVW0+JYbGGNFkVVUDEn3vx96s0AQXdytpbmVlZ+QqqvViTgD8zVS31RnMQmtjHvmaEkOGCsOgP15qbVPI+wP9pLhMjBT7wbI24984rH05oTfRrI97KTM7KJIlRRJzknHUjnj9KAOkpDwCQM0tIQCMHkGgCjLe3S7PLs1kyoLfv1G09xU9pNLNGWmgEJBwAJA+fyrKn0+CW9e2s7GxTykVneWLPXOAAMenWrmkBY1uLf7PDDJDJh/JGFbIBB/I0AaNIzBVLMcADJpaaxUIS2NuOc+lAGU+tMI43jtHbdCbh1LgFY88H3J9K1UYOiuvIYZFc1H9m8i5As7jyTCkvM/zNDk8ewwCcZrpUKmNSmNpAxj0oAdVW9vDa+UqQvNLKSERSB0GScmrVUdR8vzrPPm+d5v7vy8Z6fNnPbGc0AR6fqj3sqI1q0KyReajM4O4ZHTH1rSrIs7ZLXVvJZ5iEjY24YLtCkgtgjng461r0AFZ0mqML1YI7cuhk8oyFgBv2lsAd+laNc5qLQLqB8ia8RxNkiGEOvmbO2e+2gDbsrkXduJQhRgSrIeqsDgj8xViqWkeSdOja3EgRixzL95jk5J9yc1doAKZK7IFKxl8sAQOwJ6/hVfVWkTTLhoWKuE4K9fw96xnn0+38iWxN0k3mLvJWQ5XPzbgevGfxoA6SioreeO5hEsRJQ9MqVP5GpaAKGo6l9iJVbd5mWMyvtIG1R35p1jeyXUs0ctsYGjCnBcNkHPPHbiql3Kk1xvayv8hGibbGMOp7Hn8afo0JV5Xf7WX2qga4QL8ozgDHXvk0AatFFRzzLBEZHDlR12KWP5DmgDLOuSE5h0+WRCjSI29RuVTgkCtSCTzoI5cAb1DYBz1HrXOJLay2iNBJfQshfZtgL7VbqoO3GOPwrfsVCWFuoRowsSgI3VeOh96ALFV726FpEreW0ju4REXGWJ+tWKo6sYRaAzPIhDqYzEMvvzxgd6AIbTVpLm4ijezaJZC6h2kB5XORgd+K1KxLONX1NXEd8ke9pVjkhCorkHJz17nj3rboAa5YIxVdzAcLnGT6VSkvLoTNHDZCXaBuxOoIJGcEVeIBGD0Nc/Jp0H26eKysvNKbfMaS4ZFU44AxknjmgDZtJ3uI2MkYidG2sgcPjp1I+tWKoaR5ItXSK3+zskhWSPduw3Hfvxjmr9ADJpVhheVzhEUs30HNZJ1uYbidOkCqEZi0ijaG6E/wCeK1bjyzbyibHlbDvz6Y5rnbn7MVhQzXuxoAJjsX/Vbjt3enfkc4oA6aikpaAK1zeLbzxRFSxkDMSOiqvUn8xUGnak144WS3MO+PzY8tncmcZ9j0496i1SCS7Rd1k7lS65ScIdp46+hHan6dE4upJZLQwkoFUmYOAo/hAHQd6ANKiiigDMl1Yg7ILZpJGmMMYLBQ5Gdx9gMGrlnci7tUnVSu7OVPYg4I/MVkFFkvLia0sLmTDOnmCdVCseGKgng+9a1jGIbOKMQmEKMbC24j8e9AFioJ5Zow5jt/MwoK/OF3HPI56YHNT1R1iBrnTZYkj8zJUsg6soYEge+BQAQ3d48qrJYiNCeW89Tj8KvVzj2VjdT24t9LdFjJMpeAoNuDxz1OcdK19KSWPToVnDBwDwxyQMnAPvjFAFuqMt5dII9lkr7lBP79RtPp7/AFq9WA1tPNeC1ew0xzFEDkqSFUk4A49jQBr2c806sZoBCQeAJA+fyqzWZpA8qS5ga3toHjZciAYDAjINadACEhQSeg5NZL603lxtFaO5aIzspcArGDwfqfStSQsCoWPeGOG5xgY6+/p+NYH2N4o3j/s6RVlwnN4M7R0Qe3tQB0COJI1deVYAj6U6moMIo27cDp6U6gCrcXM8SsY7YSEOFAMoXIxnPPvximWt3czTbJbQRLjO4TK36CqOplQ8vmf2Z5PmDPng537e/vj9KbpDWxvf3X9l7tp/49gQ/wD+qgDdpkzMkTsib2AyFzjP40+ormMy28kYVGLKRtkGVP19qAKtxeXUczJHZLIo6MZ1XP4GrNtJJLCHliETHqoYNj8RWJdRE3gS5j0drmTnDIxY8f8A1q1tMVVsY9gtwpyR9nHyde1AFuorqdLW2knkztjUscdTUtV79oUsJ2uVLQhDvUdSMdKAKcmrtHPsNq2yMR+e28fuy/QY7+9alYMFrJ8itplzsMokdpLlSWPGC3OTjA49q3qACqGo6l9iO1Ld52EbSsFIG1R1PNX6xby6t5L1A9tfCTa8e1YuJEPX8OhzQBdsL6S6lljltjA0YVsFw24HODx24q7WPoip58+XuWljVI/36BSqDO0DHXvzWxQAVlrqzyXBSG0Z0KyGNi4BkKEA4Hbk9TWpXL3D26XZNvPfrGvmYEUIYAZG/aT2z+VAHR206XVtHPHnZIoYZ681LUFiIhZQCBSkXlrsU9QMcVPQBWuJ5ohJ5duJNuMZkC7s9evTFRW95dSzqklmsaHOWE6tjj0FN1RYlhGbaGZ55EjxIOCc8E/Tms+xaFdRjlisrSOGSZ4YmRMSfKDls+hwRQB0FFFFAGbe6qbaZo47V5tmwOwYKFLHCjmrFhdvdxyGSEwPHIUKFgSOB6fWqs9vDd6hcwAzAtCvmsuNoOcqfXd1p2jDEdwXaVrgy/vvMABDYGOnGMYoA0qZLIsMTyucKilj9BT6rX0wii2tbzTrICpES5496AM865MAx/s6QKqq5LSKMK3Qn8vwrYrnJYRIiRiLVFXy/JkJiUmRM5AP0zjNdHQAtVL69NqY0SB55ZM7UUgcAZJyat1n6m8EUlrJIZvOVyY1hXczcfMMemOtACafqb3sqo1q0KvEJUZnB3A46Y+taNY2kQql2SFvAscZWJZ4gqopIJAPc9PyrZoAKKKKACiiigAooooAKKKKACiiigAooooAKKKKACiiigDK1e9ms542UuE8pyqqufMk4CqfzzSaS063M0Ek8k6pGhdn/hlOdwB9On0q7d39vZsizM2587VVCxOPYCi1vYbssIhJ8vXfGyfzFAFmo5pBDE0hV2C9kUsT9AKkooA5u3lidZHifV4g0jnZHESoO49Pl4+lbliztZQtKsiuVGRIcsPr05rFa4nmkMM81zEsbySXDICuxQcIqkDkHg962dOaZ9Pt2uQRMUBbIwc+/vQBZqlq0ElxZhUTzAHVnjzjeoOSKu1R1eJ5bLaiNIodTJGvV0B5AoAz7G0ke8huDGnnGZ5ppVdSVUggR8de3txW9WJBHBJqFs9hYyW3lk+a5hMQK4Py9snOPyrboAKydSnRJpSb66hEMQd1iVSoycAZI6n0rWrF1NLQXksk00wWNElnjRQVfafkBPqT274oAs6OIvKmKmfzjJ+++0Y37sDGccYxjGK0az9IKMlw+ZfPaXMolUBgcDAwOMYxWhQAyUKYnDnC7TknsK563mjjhcJfamkEIQ7mRMbGzhhxnbxXQzKjwusn3CpDfTHNc55EgtTLJef6DOiQtJ5DB/LXOCfQHP3selAHS0tIBgYHSloAyNTtLYzxJHZWslzcsfnlTIGBkk9zSadALLUPIktrRJJIyyS26bcgEZBH4ip9X2OkMPktLO75i2vsKkDlt3biodMT7PetHcwuty8ZKytMZdygjIBOMckcYoA16KKKAMCe6uJbuS2aeWL98zSFRjy4VGcg478c1p6VJLLp0TzFmY5wzDBZcnaT9RiibUrWEPucsUcRlUUsSx6AY6mrFvPHcwrNC25GGQcYoAkqC9dY7SV3maFVXJdRkj6VPVPVhGdNn83eEwMlByORg/h1oAzIHjnkiN1cX7KtwECTKoAcAFd20e4x71v1jW+nXDTE3F5C8LTCciNMF2AGO/A+UGtmgArntSlhvZvLEV/DOyFTtgzvTPcHtnv710NY1/dJFcx3dvcBJHi2lZIHZWXJx05BzmgCbR2jdrls3DXG4CVp0CnpwAB0H+NadZmkMsz3FwZ/NmkKh8RNGqgZwAD+NadACVzf2y4njxLczw+SjyTsq4KuThUHH/666WqMur2caK/mM4ZmUbELZ2/ePA6D1oAsWjSPaQtOMSlFLj0bHNTU1GV0V0IZWGQR3FOoAxdVitROWlj08zyOqqZ1JJG3v+X0pmnpDBqEQ2aYHcMF+zKd3T9KtaxHEwgP2aCWd5QiNKOFOCcn1HXj1NMtUksr+KGWK0PnK22SCLYy45II54oA1qKKKAMS9sLie/lUxBoJ3jLSFxxGoyUx15I/WrmkQPBbSb4hCHlZ0iBB2Ke3HHvx61Ru4Ijqlw13p092rBfLdU3BRjkdfXn8a0tOWFLbEFq9sm4/I67Tn1xQBbqC9eOOynebcYljYvtODjHOKnqC88sWU/nNti8tt7AZwMc0AY1vZMpj2aVNGgIxm+b5R9M/pXQVzUNykbpGsusYRkXD7MDPTOexrpaACsrWzEhglaW5SVAxQW4UsRgZzkdBWrWNrDwuqSJcNDIBJCCYWcMDgMCAPUDB/nQBPpsgM7obq5lby1cLMFA2nnIwBn0rSrG0UpJMXa486VIljAWFkVVH16k1s0AFYisII7q3u7K6neWRizIhZZAT8uD24wO3StuuYnX975t7c3ca+dJHMQ7qE6lCAOMYA/OgDe06OaKwgS4JMqoA2Tk/n3qzVPSSzaXbF1ZWMYzuzn681coApasIzYOZZTFsZWVwu4hgwI47844qi1u0epwLJPthll89VMRBMm3G3d0HrjrV/VEiexczTeQqFXEn91gQQffnHFZlvepfXtvHPfxSbH3JHDA67mAPJJ9KAN+iiigDLuIUvNVaMCSNoYhvmjlKNyTheOo4PWn6QFjW4t/K2SxSfvDvL7yQCGyeehFTXWnw3MglYyRygbd8UhQ49DjrUlraxWkZSFSATuYsSSx9ST1oAnprY2ndjbjnPpTqawDKQehGOaAOZWKJyTC2pvavGIwqwcNGCSFDdccn3xXTIAEUKMDHA9K5+2uXghMMesQmOAAbjanAGcDndyO2a6EZwMnJ9aAFrO1fyhHCxaZZw/7nyQC5bBzweMYznNaNZGr3lqlzAv2yOC6iYlS/KjKnIYZ6EUAGmEvfE3bXJuxGdgnRVATIzt28dcZ/CtesWwuVutTR5LuG4lWJgi26/IgyMkkk8nj8q2qAGSyLDG0jkhVGTgE/oKw71oIbidVumSQTLOim3dgrgYPIHIIrfrDkule+uo7nVjaGN9qRqyL8uAc5IOe9AF7SFC2AYSeYXdnZthQZLEnAPIGavVXsihtUMdyblecSkg7ufUcVYoAq6lJNFp88lvnzVXjAyR7471kLdTy3KTRXEzKZkhgTHEqjG9iMe559q3ppUgiaWVgiIMsx7CqMet2EsqRRyuzu2wDynHP5UAaNFFFAGTqxi+2Qi+Z1sih6EhS+R94j26UukFDPci0Z2sgF2FiSN3O7aT26U++uPs2owSXEjx2oRuVztL+jY9ulGmTefd3TwySSWh2lGfONxzuC57dKANKiioblJpItsEwhfP3im79KAOe+0XDqjyam8HmJLkDaFjkUjC9PQ/WugsZDLY28h3ZeJWO45PI71j7nncwT6hEjls+XPZhcn1GTg/hW7GGWNQzbmAALAYyfpQA6qOrorWe83C25jdXWRl3YIPYd/Sr1UdWUG2RzNFC0UiyKZWwpI7E0AV9PupZp4d2oRyrIGKp9mMZbBIPJPY9q1q53TpF823Fxd2KLBJJIojnDM7MW+mANxroaAEdtqMwUtgZwOprEnkme4ae3ttTtpHAD7EjYNjocEnmt2qM2olbmSCC0nuGjxvKbQASMgckdqAF0pBHanEU6MzlmM+N7H1OOP/1VdqG2leaPdJA8Bzja5BP14JqagCK4WN7aVZjiJkIf6Y5rnkWLyGM32/7POUV7h41AaMcKOOQOeuK6K4jSW3kjlOI3QqxzjgjmueN4s8As5dShe2IClkgfe6+menPrQB0lLSUtAGHqb/abyFZdPu54Ii4ddnysezDnnofzq1pkdqkrm306W0bbyzxhc+3Wo9ZdFntEuWlFqxbzFj3cnjGdvOOv6VWtL6ztL90gknFqYx8rJIw357ZGRx1/CgDfooooAwHaNNQmjt7q/Bkd2PlKmzcBkqMjr/WtexkWWzidJXlVhkO4wx+tZEkE32qaaxuAUt5Hcq0JYq7D5guD8307VqaYkSafCIJDLHjIc9WJOSfzzQBbqlq5kGnyGIyKcruMf3gu4bse+M1drK1i8iWKW285YZ18t1LnAOX49yOOaAM+BVh1OONZbl5RcZVHkchoiuQ3Pp/SulrLtry5edEkudOcE8iNzuP0rUoAKxtTaEakouFuEHlDZNbq+7qcgle3Tj61s1h61NcC4lSO5lhEdv5sax4HmEE7u3YAce9AF7S/soif7KJeWy7SqwZj6ktyavVl6NKHlu0S6e7jRl2SswbgjOOOOK1KAGsCVIBwSODXNjTLlrYpNZqxig8qNS6ndIx+aTPbsfWukbJUgHBx1rnLW3tFtkW60W5knAw7mLdvPc5J70AdFErLEiu25goBPqafTUxsXA2jHA9KdQBR1OaSIQRxOsRnl2GVhnZwT+Zxj8aqabezyS2SySrL58LF12gFSD97jsc4/CptVF65RI4LWS2LfvPObHGD146ZxyOai0y3aG6HlR2EEeDvWB9zP6dQOBQBsUUUUAYV7BdW94Zo4Emj+0C4L+YqkDYV2nPb0rQ0qBoLP5ym6R2kwhyq7jnAP41n3VjK17KZY4zbtMs8kjOPmVV+VCD7/hV/SIXhsQHVU3uzqinIQEkgAigC9UF8ImspxO+yIod7YzgY5qeq9+kMljOlw2yIod7egx1oAx7acLt3XmpKkcqxkSqncAjdxkA5A/GugrnRBNuV7y6H2e7kRmIgKliAAobn5c4FdFQAVj6jcJHPDdwXHly7WTDwO6sM85xyORWxWLqHnW1+sr6pJEjKwVFg345HoMfieaAJtJdbiee4efzZyqqcRNGqqM4A3deprUrL0mVJ5p5BfS3TgKpDRmML1PTA5rUoAZJIsQBckAsFGATyTgVz8kkNuwEF4Vkglfy99s5AVuqnA556GujrnTeTzOYprmaERtJJcMi7TGAcIoOO/X3oA2dOjSHTreONy6LGAGIwTx6dqs1W095pNPt3uBiZowXBGOcVZoAo6swFoIzAkxmkWNUk+7knqaztPkkF5bGS1tIkDSW6mPJKlc8D0zgnNaWrNELQLLC0xkdVRFbaS2eMHt9azLJ0l1WKZ7F4TJJIATPlRIAQ3y/3uDQB0FIx2qTgnAzgd6WkoAx71nF151sl9FLIi7zHErqR2BB7irekqqwSNtuBIzkyNOAGY4HOB2xgfhWfNZ/ZL2WSSXUjFIq/vYm3Yxnrjnv6VoaWtoI5Da3BnLtud2fc2cY59OBQBeqO48wW8nk/63YdmfXHFSVHP5gt5DDgy7Tsz644oA5wtZfZFa2lnOqYGAWfeX7hgeMevbFdNWA99G+mRQwXNw2oLgqhDby/cMMdOT14xW/QAtZus4QQXH2pbZ4mO1jGZC2R0AB/zitKszWAF8icTwRyRlgqzvtVgRg8+tAC6bcSTS4e+jnBiEgQQmM4PIPJNaVYWjunm25mu7PdDAII44pgxbpkn/vkcVu0AFFFFABRRRQAUUUUAFFFFABRRRQAUUUUAFFFFABRRRQBlaiZRqlt5MsVuxjcGSQZDDI+XGR9fwq1ZG4Jfz7mCfpjyk24+vJqPUrR7loylvZzbQc/aULY+lQ6Wht7ye3ktrSBwiuDbpjcCSOfyoA1aKKiuElkiKwy+S56PtDY/A0AZFzLZh5c69LE4J+XzEO0+mMZrS02R5dOt5JQ29owW3dc1jy3oilZG1Ziyk5K2WRx15A7VuWjmS1icuXLKDuZdpPvjtQBNVDULJZQZlimll4GxLhowR+eKv1T1STy7Ph5ldmVU8nG5mJ4AzxQBn2ifZ9QgEtlcQ7yQrvdl1zg8Yye1blZH2cW+pWv2ma7nBJ8ppGUoHweCABzjPNa9ABWHqotRqC73uG3tGZo41BU4bCFienJ7dcVuVjajatcX7xWtwqyuqPKjoWX5WypyOh9u9AFrSxHi5ZXkeYzHzTIu0ggAAY9MYxV+s/SNrRzymUyTySZmyhTawAGMHpgYrQoAZKiyQukn3GUhvpXPyTf6LFZy6lCbSVNodYG3lAccnOAO2cV0E0YlheNjhXUqT9a5uNYZYbhW1GJiUjt2kETBVj5Ax2yTnnpQB0wGBgUtIBgYHaloAzdZWNlt9zXAmEn7pbfG9jj37YzmqdtbefekTXOo290I+BIycrnnBAI64z+FXdVwJrQrL5MwdvLkYAoOOQ3I60tpBI139purmKaVUKIkS4VQSMnqSTwKAL4GABnPuaWiigDAkWGPVSi3RYq8kqReSWCyFSeWHXjJx15rT0pI00+LypvOVst5mMbiSSTjtyTxWZNFPFeyyWkttIlvK07hywZCykEHAOfX1rU0uNYtPiCSrKGy+9ehLEk49smgC3VXU5I4tPmeWISoBjYejZOAD+NWqq6nJHFp8zSxeam3BQ/xZ4x+tAGPbRxwSCSTT7INFdrCTEmCuQu0jPoWroqwzYR6fNazvG8geRQ4admEchwoIB6+mTz0rcoAKy7+QvqSW0t29rCYt4KMFMjZwRn2GOPetSsy9ljbVIre7aJbbyi4WVQRI2cYyfQYP40ALpUrNNdQrcNcwxFdkrEE5I5XI644/OtKs3SpQZrqGJ0kt4mHlsigAZ5K8cHHH51pUAJXMq1rbB/+JgQUjMMRa2fEak5OfU9s10U9xDbR+ZPKkSZxuc4GaxZtUklR4/t2khXBXJkJ4PtQBs2iJFaQxxElFRVUkc4A4qaobRFjtIUR/MVY1Af+8MdamoAzNT02GfMotDcysRlTOyDA7+nYVXsolt9TiEmnm3kdGCyG5aTOOoxV7U2UQxq0k6NJIFXyCAxPPHPbqfwqhp7wNqSlmu5SC6QyzOCpI4bAH8zQBuUUU113xsoYqSCNy9R7igDA1ScQaor3UsiBZojFyQmz+I8cE5z19q0dGLtaOSZDF5reSZM7tnbrz64z2xVS8lP26SGOTVGaNV3CAIVHHv3qbStQik2wFrsuxba1yoBYjqMjjj0oA1agvUiksp0nbbE0bB29Bjk1PVXUudNusx+b+6b5P73HSgDEdorh1C3kxWZUWY/ZH+facgg4wOtdLWTatfNFETqVnIpA6Rcn8d39K1qACs7Upzb3dq8skkdqNxdkzjdxtDY7da0ay9Wln8+CCG4NuJEchgASzgDavP1P5UALYXAuNRne2lkltSgJLZ2h89Fz7da06xdFuXluQGvHuQ9usmCV/dknkHA61tUAFYAuYZmuHutXa2mjkdfLSRVCAHjj+Lit+sBZpbi9+9BGknnKFMQOwocAsT370AaGk36XtpETNE8+wGRUYEj6gdKv1T0x1nsYbjykjeRATtGB/8Aqq5QBU1OEz2bBXRGRlkBf7uVIPPtxWVakXOohLe5tXjWf7QSkmXGVwVA9M9/etTVYHubJo4wrNuVtjHAcBgdp+uMVVPnXt1akWTWwgfe0jlc4wRtXBPXNAGtRRSEZBGcUAYWsQyy3M5b7QdkSPCI2YKcN84474xVnQ/L23XkeY1v5uY3kLZYbRnrzwcio74hbhYI5NSlkjjXcLdhgDnBYnucVc0vd5L7xdg7v+Xkgt07Y7UAXaa4DIyk4BGCadTXBZGAOCRgH0oA5cFl3QC903y2thbeb544UE87fXB9a6W3aNoE8mRZEAwGU5zj3rB8hjYf2X/ZyC527fN3Jtz/AH853e/TNamn2r29xdt5YijdxsUY5wMFsDpn+lAF+qWpqgjSZrqO2aJsq8igjpjHP9DV2s7WJfIhjnHks6P8sci5Mh9F7g/SgCvbaxNtdprR3gQZNxCpCkeuGwfyzWurB1DKcqRkH1rN0+8lvrmUT7YQq4+ysPn/AN457fTjmtMDAwOlAC1kGOe/u7ny547dYX2bfJV2bgHJz9a16wrm1fUr2cpa2n7lvLLSswZuAedvbnvQBo6VM09kGYIGV2QlBhWwxGR9cVcqCzjeK1SORIkZRjbECFA7YqegDP1eW1No9tcXUUDSL8pdgOh/xrM81J7xVjv7EieWKRwsnzB1wCFHfOBWtqEcmzzlvFto41JYmIN+PNZ9rcM8sbNfvt84R4e0CZOAcZ7ZB4oA3aKKKAMe7aTESqdS3YYkRGPON3fP6e1WNK8z975n27tj7Vt9+m3/AD0qvrEkdvdRTm9a2kEbD5IfMLLkZz6CptJuTcGYG6kn2EA74PL2nn86ANKiiigDCk8i8gkk1HUN0CNtaBF8sA/3SPvE1oWFolvl4GdIJEXbC2fkPPPJ46jj2rImWzNw91JcXDXUbf8AH1HCTHFj+Hpgj1/nXQwlmhQsysxUEsvQn1HtQA+qOrQNcWqhEWXZIrtExADgHpzV6s7VUiWDm1inknkRMScKT2JPtQBUeH7ZcpKNMWNIkcMrlMy5HC4BPGecmtPT4ZLfT7eGVt0iRhWPuBVGx06S3u0lay0+IDPzw7tw47ZFa9ABWBdTQx6zcifUXsztTaI8DcMdTkHn+mK36z7sS+edmqJbjA/dlFOPzoAl0545LbdFdtdLuP7xiM/TgCrdUNInkngl82YTtHKyeYoADAY6Y+tX6AK955bW8kMjovmxsAGbGRjmsm21KeKKOI3ekNtAXIuCM/hite7YR2s0uMmONmHGe1Ysq3sOmpeG4tDkKSotx0JHQ55PNAHQ0VT0+4ll8+K42NJBJsLIMBuAQcdutXKAMzVpJ/Pt4Ibg24lV/nAGWYAbV59cn8qr6LcvLcqGvHuQ9ushDEfu2zgg4H+cGrepNcxSwTwoskabvMR5Ag7YOT3FLp0jStI/2OGFW5LxyK24++BQBfooooAw5pmsWuPs19CImmO5XhZ2R25IG089zitLTUij0+FYJPNjxkP/AHiTkn8yayXWKHU2UXiFomlmjj8pjtdgSdxHXHPHXmtXTI0i0+FY5RMpG7zB0bJyT+tAFuoLq1trlMXMSOq85YdMHPWp6p6pA9zYPGgUnKsVY4DAMCQT7gYoAckVilwESO2WYDcAoUMB6+tWq5+C1drmGVxAs0lwZnYSAlFAwqD14/rXQUAFY+q6jLa3MkaMgIhBiQjJkdmKjH04/OtisbVtQe2uXRfL3LCDCrLlpJGJUY+nH50ATaO7hrm3MqTLC4AkVAuSRkjjjg/zrTrN0mSQvcwPMs4hcDzVULkkZYccZB/nWlQAjZ2nb1xxmuTW4VTNHJNc/a3tlyuW3+fuPAHp06cYrrGJCkjrjiuftbqOe2jln14xysMugaNQp7jBFAG9Fv8AKTzMb9o3Y9e9Ppq/cGG3cdfWnUAZuswtNHbkWxulSYM8PGGGCOc+mc0lgkIuMx6R9kOD+82Rj8PlOadrKloYd6yPbCQeeseSSuD6ckZxmq1gtt/aSNpcbpBsbziFZUJ428Hv16UAbVFFFAGBeWrC/dZxF5Ms6zM7yAF1VeI8H3/CtLSYJLey2yKsZZ2cRqchASSFqlIkcN9dPeafJcmVgY5Fi8wbcAbfbnP51c0iGSCxCSIYwXZkjJyUUkkL+AoAvVXv44pbGdJ2KxMhDMOoGOtWKr3d1HbRndNDHIQdglcKCaAMYXi3bRW1zqUDxF14SBleQg5AOeByO1dDWFLcy3vlwyXemopkVsxz7n4IPAwOeK3aACqGp3ctoqOktrGh4Pnkgk+2Kv1nXsVyuowXVvbrPtjZGDOF25I5HvxQA3Si1xNNetcQSl1WPEGdoxk85781p1kQDUE1GW4awRVlCIQJhwBnk8cnn9K16ACucF8zXZNxqDQ7lmDpuAEJVgF49cc89a3rhJniKwSrFJ2Zk3D8sisWGG7vYXu2nsy6MwVnthkbSRyc8dKANbT5ZZtPt5ZxiV4wWGMc4qzVbT52ubC3nb70kYY8Y5IqzQBm6pJvHkG0vHwQ6ywBflI6YJP9KrWsXmamsht7+NN7ShJFQRq5BBOQc+v4mrmsb/sQ2+Z5e9fN8vO7ZnnGOfy7VRtPsf8AaNv/AGTv25bz9u7ZtwcZz3zj360AbtIx2qTgnAzgd6WigDEuZpLqXMtrqgixjykCqD9SGyfzqxZ2VrIIporN7N4XyMqFZuO5Gcg5/Sq+ofZf7Sf+1d3kbF8jO7Znnd079OtWtGz5M2zzPs3mnyPMznbgevOM5xmgDRqnqMwt4fOPnkKGG2Fc5478HH1q5UVyzJbStHjeqEru6Zx3oAwROzW6yRTay7soKp5eAT6btmPxroq5+2uLSWCN5NfmEjKCy+Yi4PcYxxXQ0AFZ2qQs8ltMIVuEhcloiQM5GMjPGRWjWTqsMSyW/wDoQuY2dmkjVFJJx15oAqz2b3v2mWOwWIvD5aIxUMWJ4c46bfzreQFUUMckDBPrWdpsdsk7GDS5LRtvLtGq5GRxwTWnQAUUUUAFFFFABRRRQAUUUUAFFFFABRRRQAUUUUAFFFFAGRqCvcSxRtaLJNhm2i6aPCg4zwOe1TaVbNbmUtZJblsfMJzIW+pIqDXGhR45CLlpo43cCB9hCDG4k+nSp9NKJcTQ+Zcs4VWxM+4FT0I/UfhQBo0UUUAc7O8dlKqR3tr5sErlVkBwFfkhiOhyf0rZ0+D7NYQQlxJsQDcOh+ntVCCPUbWKeCOygkRpHZWabGQxJ+YY561Y0hLqC1jt7iBI1iQKGEu7d+GBigDQrP1p4ksQZ8rH5iZcNtMfP3h9K0Kp6pO8FqChVWeRY97jITJxk0AU7NrSa8iZ9WF5KmTEhZBg464A5OM1sViWdzOsloskqSmSaWFhsAYhS2GGPTGPxrboAKyb1ja3s08F3DE5iDSxyoWG0HAbg5HXHvWtWFq0cIvSslzhJ9jSwrEzuQhyMY6A+9AF3R9jxTTifzpZZMyHYUwQAMbTyMADrWhVDSdsiT3InSZp5NzFFKhcAADB5zgd6v0ARXIQ2sokYqhQ7iOwxWHFY380TxgW/kXEEcXnBj9wZ5C46kN07VvyDMbDBOQeAcZrnXt/skBdtNu44k6kXxwo9cBulAHRgYAHpS0lLQBnat+8a3gFtbzvKx2m4GVXAyfxpNOspbadne2sIgVxut4yrdR+lU9TtVbUEH9lzXCuxJdZyATjsNwx+NWNOt3ivdy2EltHsIZpZ95JyMADcfegDWooooAxopJoLy5gspbSUvIXKSuUdCevGORWhYWxtLNIWYMwJZiBgZJJOPbJrL1OSO5ne3u7qwt41PG7Dy/Xnhf1q5p1uYvLa2vXuLQoQfMfec5GCDj65oA0aZLEk8TRSqGRxhlPcU+quprM2nzLb7vNK8bTg++PfGaAI4tKt45UkLzy+WcossrMqn1ANXq59ILiS6juRDco7TqsW4keXEuN27nvz15roKACszWGRArSXVui4/1NxGHVz7Drn6Vp1lag7jU41Wa3tf3WVmkjDFjnlQSR06/jQAljqeI0Wexe2jLBEdVxGSenBAIz7itaqdlukVxNdw3eCCNiAbf1NXKAK18rvEqRyGNmcDcI9/5jt9axzNOCR9quePTTT/hXQVgrcounSWt39rN6xJIVX3F88FSOMcDHagDbhJMEZJJJUcldpPHp2+lSVFa+aLWHz/8AXbBv/wB7HP61LQBXvLRbuNVLvGyNvR0OCp6f1NQ2+mQ20kDI0hWBCsaE8Anq31NJqskkUULI0ix+aPNaNcsFwfT3xVLTmujfQPI1xvnDyTRvnZGhPyD0B/8Ar0AblFFNd1jRndgqqMknoBQBjXtwtlqExgvY0klCmSJ4WkwcYB+XpwBwal0+1jm8m4S5aVY5HkYmMpvkYYJ56AA9KhuLo2mo3Dw3mnos21is0hDZ2gZ49sVpafcNc23mNJBIdxG6BiVoAtVHOhkgkQKjFlICuMqeOh9qkqC9kjisp5JgTGsbFgpwSMdqAMae0ks1WeXT9KEasu4pGcqCQMjiugrlxsjn/eaUwETpuMl4zBN3QkHNdRQAVh3a31lMsjXtsLUM7A3APBJyAeecc4xW5WXrNvM+yaGNZdsckexmC43AfMCeMjH60AP0zf5k257Js4LfZ0KnJ5Bbn0rRrJ0mKZrjz5Y0h2QLDsDhmbHc44+la1ABWGtlBqaXN1JBbLKJGRCyk42nHz8jOcflityqVxpmnzTGWa3jLt1J43fX1oAk06f7TYQTbAm9Ado6D6e1Waam0IAmNoGBjpTqAMvW4Lb7ObiS1gllysatKOFy2Mn2Gc1FJZW1he2TxWtsPMfyztTDBsE7h7cdK1Lgw+SVuNvluQhDdDk4AqG20yztZPMgt0R8YDdSB7Z6UAW6Q5IODg+tLSE4BPpQBii2uRqbImpyeeYwZCLddoGTjPv1xV3S5nlikEszySI+1g8YRl46YH5596qXkpjuhcW0lxE8sa7x9kaRSOcZxjBGTVnSVUxzSlpXlkfMjyxGPJwAMA9sUAaFNfJRgpw2OD6U6msAylT0IxQBzYhtzpvkf2dMdQK/6wRHJk/v+Z0xnnOa6SMMI1DnLADJ9TXP21y0EJij1dfKgVRuNocBc4HOeRxjNdCOgyc+9AC1Q1KSRZbWGEpHJM5USuu7ZwTwPU1fqG5t4bmEx3EaunXDfzoApW5ng1RILiZLkvEzLJ5YV0wRkHHY5/StOqtpZ2lozfZo0Vm6nOWP4nmrVABXPz20R1C6e70y5uizgpIvTbgcdR0Oa6Csa9bTftUgnkvBLn5vLM2OnbHFAGhYLGloixW726c4jfqOfqas1R0YONOQOJB8zbfNzuK7jgnPfFXqAKWpmCS0mt5pxFmPduP8IB6/nisa2nW4uTFNf2RSa4WUiIsWZhtAAz05UVualPJbafPNEBvRcjIzj3/DrWSNQne5WSK7DxCZII0CjE/Te34Z7ccUAdBRRRQBk6osH2tfOuY4RPC8LCQcEH0PTOal022uY5ZJ7qSJmeNEHlZwQufmOe5zU16l1NiKDyBGw+dpVLfkvf8AE0zTdNTTlk2SO5kILZACj6KOBQBeooqG5eaOLdBD5z5+7v2/rQBifa3slbTUubAgEqrySEFQT0YYxnn1rctYRb2sUCksI0CAnvgYrFs/tv8AZLQR6fFKjhtr+cpDZJ5PHJrYs4jDZQRNnckaqcnJyBQBPVDWPKNmscsLzeZIqrGr7Mt257VfrN10ZsVBMgTzU3+WMttz29DQBFYWssV2jNZSxKM/M140gHH909a16x9PezN2ghudQd+cLMZNp475GK2KAGvuKNsIDY4JGRmsPVCkd0POfTzIVBIe1aR/qcHpW4+4IxQAtjgE4BNYjT3dheTTzrYR/aNvyyXJU5AxwSvSgDR0tt1kpEkDqSdpgTauPTGauVQ0mKRLeSSXyt00pl/dNuXnHTj2q/QA192xtoBbHAPTNYEtnLYD7W1hYhYzuO2Rzs56hSMce1bd0WFpMUGW2Njr1x7c/lWHC2lSRxmcXpbgtHIJmXP05B5oA3ooY4VKxIqBmLHA6k9TUlFFAGXqyA3NpJLAbiBN26JRuOeMNt745/Ok06MHUJZ7e1e1tzGFKsmze2eu32Hf3pdYASS2mW4eGZSyoI4vMZ84yAPwp2l3Ek0siy3UjuoGYpIPLZc9/cUAaVFFFAGCsF39r82yWCaKO4lbLsUIZuCDxzg9xWrp9sbSyjgZgzLksQMDJOTj25rJkt/PuriSzspZFEhDv9saPew64A/LtWtp0kctjE8IcIR0kJLA55BJ96ALNUtWge4094408w7lJTON4DAlfxANXao6x5n9myeX5mcrkRA7iu4ZAx3xmgDMhsTDqUYh0/YRceaswRQqxleVPuDniuhrFs000XMZitr1JM8F1lwD754raoAKxdYup0uGSGRIvJjWUEoGZ8ttwM9AP61tVj6lHJfX4tFt7WVY4xIzTg5UkkcY+lAFqwmZrm8gJR1ikyrKuPvDOD7ir1YVldXFlKbaS2tY4UmWJhBkEFsYbnr1HvW7QA1jtUnGcDOK5rz7x4vNVrNQ1t9pCiDt3XOeo4rpmO1ST2Ga52SF7jT1vGsbE2qgzrDyGweTyOMn0xigDoIWDwowOQygg4xT6ZGweJGUYVgCBT6AM3W5vJhgLTyQxNKFkMR+cjB4Hfrjp2qPTntGusQ3d7K+0/LNv2/qMVa1C2muFha3kSOWKTerOu4dCCMfjS2y34lzcy27R46Rxspz+JNAFuiiigDn5vIk1G7FzDeXRVwFaHftQbR8vBHPf8a19PEa2iiGKWJMnCy53Dn35qu9hci5mlt74wrKwYp5QYZwBnn6Vct0ljiCzTec46vtC5/AUAS1U1G0F3ZyxqqeaUIRmGdpP8qt1W1BZX0+4WBtspjIU5xzj17UAZZia5SK3h0wWzxupMhKYjwQTjByeOPxrdrmIYd0ksNrY3ELGeJ4i0ZUR4ADEn/vr1zmunoAKpXeoLazbChYLE00jZxtUfzJNXaxtdaDeoeza5eOJpGxIUAQEZB9ee3tQBa0++luXaO4gEMnlrKAH3ZVs47Dnir9ZelSb7u6Mlr5ErBHJMu8spzjHHA6/rWpQAVz7Wb6g8l5DaWfll2wsm7Mm04ycHHOO4NdBXPNEbl5ZLSzuzbu7bgl0I1kOcE7c8ZP0oA2rKdbmyhnRdiyIGC+ntU9RW67beNfKEWFA8sHO3jpUtAFHULO5umjMF68AVlJUKCDg9en/wBakisZxPHJPfzTCMkhCqqCcEc4HvTtVuHtrVWjcRbpFVpGGQgJ5NULO/uJr6GTz90dzI4SDaOIgDh/XqP1oA3KKKRgSpAODjg+lAGNe3Kf2pJDc6m1miopjVGVd2c5JJB/Kr2mtE0DGG9a7Xdy7MGwcDjgD/JqlqE5huFjbUGWQINypa+YfqcDjNXNKkMlsxMzTfORuaHyuw4x/WgC7UVzIYbaWRV3FELBfXA6VLVe6+1bV+yGEH+LzQSP0oAwnur5Y5JDeQ4SBJ8LCOVJOQD7YrpK5rfFPNFDu0hjG2IwEbAJOcA9OvaumoAKzNZ2oIJvtLQSxsdhSPezZHIA+ladZOrSw+fAEu4I7lCwCyn5SCvIPp7GgB+m3DyzAPfNNuiWRUaEJ8p6HPf0rTrD0gYuoI5bq3klhtvLjSA7htBXJJ9eBxW5QAUUUUAFFFFABRRRQAUUUUAFFFFABRRRQAUUUUAFFFFAGBrFxZz3Jt/tMsE3lPGziIsCpwCpGOfUEelWNHaN7mZhNLcyeWqmZo9igDOFA/X8alv7hbfUrV55fJt9jfPjgtxhSewxk/hRp9z599c+RO09rhSHPIVyTlVPcYx9KANKiimSMygFULkkDAI4GevPpQBlNq900oW3sFkRy4jLTbS+w4PGOK0bOf7TaQz4A8xA2FOQM1jyQmTf9ms7wBZmdJIZ4/lJyG25PAPPFbFlEsFlDEsbRhUA2MQSPqRQBPVPVJfKtNoiSUyusYWT7uWOOfarlZ2p6fDcq0htnuJOBs89kBH54oAq2dq2l3sIeC0xcEoHhQqynBPcnjitusK1hW31K2MunyQs25Ula7aQA4JxjPoK3aAEOcHGM9s1iM99aX0lxK2nRmZFUq87DOM4IJX3rcrF1LTpZ7i5kWBJS8aGN2I+VkbO3n1oAs6QGYXMzyW8jyy7m+zvuUfKAB9eK0az9IikjW4Zrf7NHJLujiOMqMDPT1IJrQoAZIQsTlm2gAkt6e9c1JdQyoySzatNCQpZSiKrK3TJwODXSyxrLE8bfddSp+hrKm0ed4ljW7X5ofIlZo/vICcY54ODigDXHApaQDAxS0AUNV8hkijltnuHZv3aocMDjrnIxVWCHV7eOSUSKyKMrbyN5jH234HP51PrIRVgl+0SQyo58vyo97MSOQB9Kbpk7STKHvpJt8IlVHiVMg45BA59PxoA0lJZQSNpIyQe1OoooAxLYXX2i8+y2tu8X2huZnIbdxnoDx6VrW/meSvnIiSd1Q5A+nArFmtRd3lxLa2PmbXKvI108e9h1AA9OlammPG9hEYUdF5G12LFSCQQSevOaALdQXhjFrJ5xcR4+YpnP4Y5/Kp6zdUEnmp5YvyNv/LsUA/Hd3oAoA2jXNt9ga+eUSrlXMu3bnkndxwK6GsS2E/2iPcur43DPmNHt/HHOK26ACsrULWVtRS4Sxju08rYRIwG05zkZrVqje6ktpJIrRlhHCZnbOMDoB7kkGgB2nqyq+6xjtORwjA7vyFXKpWF5LcNJFcQCGaMKxUNuGGHHOPY1doASuWaaUxpLcanPCZEkDfMFWOVSMLjHoentW/qNxLBDGINvmyyLGpYZC57471mynUZXuka4hX7IobiEESnGeQenGBxQBrWTmSyt3YMC0akhjkjjvU9RW0vn20U2MeYgbHpkZqWgCpqTQpbgz3b2qbh86sFJPPHNZ1lPEdUhS11Ca8RlbzFZwwT0PA/CpL+adLt1S4vEUYwsdn5ijjscc0unTTvdBZJ7t1wflltPLX88UAa9IRkYNLRQBlTNdwX05SCGeJ9pUSTBSvABAGDxV2zeSSHdJEkTZ+6j7h+eBVK+S2N0xk0Z7luMyiJDnj1JzUujQPb2jq0AgVpWZIuMqp6ZxQBoVDd+T9km+0f6nYfMz/dxzU1VNQtZbuLyo7gRIylXBjDbgf5UAY7xoxikuIr+G2YIjyOyHzADld4HI5PWujrKbTLuSFIZtSMkakEgwjLAHOCc1q0AFZGsIr31mptfthw58k4xjj5ueOOB+Na9ZmrxB3gfbelk3Ya1xkdOuaAH6dEscjldLWyyPvDZ83t8taFZWlSA3MsZa/3qoJW629D3GK1aACuZm01Fl866sJJyJpRMVXcXVslWH04HtXRyRrKoV84BB4JHIOR0rBUWTSTfbLe8EolfJjE20jccEYPpQBraUkkemWySpsdYwCuMYq3UNr5Yto/KDiPb8ofOce+efzqagCnqwhbT5BcNIqZXBj+/nIxj3zis+xlUTQNJPqA3StFtldSoYdmwO/P5VZ1u5tIrYRXMrRszKyFBkghhg+nB5rOs3hN3CjX/wBq3TmRY4odvznPzMc9BQB0lFFFAGPqEj2mo+bHeW8RnVU8uVGckgnB4PHWrunzSTROZZoJSrlcwqQBjqDknms/WLeZZnli8lxMIwQ8gQrsbdxnqDVvS0Ym4uJGi3zybikTbgmAABnueKANCmuodGU9CMU6muu5GXOMjGfSgDmDujaS3N/pwjNuLUuZvmCgnnb64PrXTRKqxIqnKhQAfauefTLmO2REsY3c2/kNtdRtYH5ZMn8T610UYYRqHOWAGT6mgB1Z2q232l7QPCZ4Fk/eRj3BAJHcA1o1iX9q5uJZTY7kznzDfNGD+HQUARaJaG2vY1WzaFo4WjnkKYDkEbSp75Gc10FZGkwlJy/2YRqU4cXjTZzjHB/nWvQAVgXN4y6qBPeNCFuNnlbgq+X5ZO73571v1jSia+vJ1ae2hED7VSSEOxGAd3J75oAt6RLJNYK8jmT5mCSEYLqGIU/iKvVDaq6wKJZlmYdXVdoP4VNQBT1O7+yWUsiMnmhcqGP6471Q3vatbSR6it0ZJFTyyqYYMeSuBkY6/hV3VVt0tJLma1inaNflEig/qegrMhAt2LyWliWiu1iYxwhT8wXBX3BagDoaKKKAMzVL66t3ZLRIiY4GnYyZOQOwx3p+nXVzLcTRXZhJVEdPKUgFWzzyfaqlxdPJOGeCwZo9wUtd4ODwQRt/SptEijj87ZFAmdvMdwZTjnA56AdqANWiiigDmBcW8O4QPq5jw0g8vbtKg8lQe2TXRWx3W0TZY5QHLEE9O5HFYhgAsPtFncS7LdpERvJ3ZjbGQBkZAI6+1bNkkcdlAkL741jUK3qMcGgCeqGrzPDaoUlMKtKqySjHyKTyeeB9fer9RzyRQxM87okY6lzgUAYVhNKmowxSX000nmyxvCzDgAEq2AOmMfnXQ1SgvtOnuQIJ7eSdxj5CCxAq7QAVkzKbbUrieSye6WUKEaNQxTAwVIJ49fxrWrIeyuTqd3dW7GOT5Nm77kg28gj+vagCxpETRW8u6MRB5WdYgQfLBxxxwPXHvV+s/RxL5Vy88LQu87Nsb6Dv3HvWhQBFcu8dtK8S7pFQlV9TjgVziX7LFcGPUXlm2xPEpYHe5zlNvp7dq6O6lMFrNKq7jGjMF9cDNc6013E0twbi2DJEk5ZLcZZWJBwc9sfjQB01LSUtAGNqN9ardxyw31qtxblkMcrYBBxkcdDwKdpc63l9JcPc2zyiPYI4GLBVznJJ680/UbphdQW8N1DAH3b5GAYgjGFwe55/Kp7FZVkbzL9LkY+6qKuPfigC7RRUc8yW8LSykhF64Uk/kOaAMW4MkFxOLY6jCjOWdY7cOpPcqT0zWppnk/2fB9mDCIrld/U+596y5dTZpGMeolEJ+VTYOSB9a09MSOPT4lidpEwTuZSpJJJJwenNAFuqWrSyQ6fI8TFCCoZ1GSq5G4j6DJq7VTVJpYLCSSFgjDGXIztGRk474GTQBnRvbxXlqLC/kuXkfEkZn80FMHLH0xxW5WLYtCtynl6zBKWPMaLGC/txzW1QAVVurCG6dZGMiSqMCSJyjY9MjtVqsbVorx7pxAkrebCIo2VsLGSx3E8+mMH2oAvRabaxBAEJ2P5mWYklvU56n61brN0m3Nu9yqRPFbbwIkc+gwSPYmtKgCrfRLMkaSB9m7krKYyOD6dfpWJ9i/dmP+z38snO3+0Tj8s10FxbQXSBLiFJVByA6ggGqj6dpKbd9rZruOBlFGT6UAXk+4vGOPXNOpAAAABgDoKWgCnqF01sbdVKL5su1nk6KMEn8eMVT07Ubm4uYDI0Ziuld0jC4aNQeCTnnIqzqrMUgt0jhdriTZ+/XcgwCc479KpaXcXD3Vu9wtqonjZR5UWGBQ42k56CgDcooooAw7rULg3ctpHOsUjTrGqhRmOMLuZ+fWr+kzyXFlvkfzMOyrJjG9QSA1Z13c3b3knl3McCLcLblfLDEKVyGJPqTWhpEsktl+9kEkkcjxswAAOCRxjtQBeqvfxJPYzxSOERkILN0UY61YqpqixvplyszlIzGdzAZxx1xQBmWt7M0sKNqRKOQFZ7IosnsGzjmt6sqSHUbyNLe4jto4gys8iOSWAIPAxx09a1aACszUmt1u4Q0VxNMY2GyAZ3IeDuz2zj8a06ydXPl3ME0dy8U+1lVI4fMZxwTx6DigBdGgEbysUvA21UDXIX7ozgDHpWrWdpU7zeb5l08rqQCjw+UyfUe9aNAEVxEZoiizSQk/xx4yPzBrAs3tEjdW1ma2cSOGjaaPg7jz93v149a6Sqc13YQqzyywgB9hPB+brj60AWLcqbeMpKZV2jEhIO734qSmoVZFZCCpGQR0Ip1AFLVZpIbZBGyoZJFjLsMhAT1xWdZT3a30AnvBIDNJA0YjVT8oJB45xgZ/EVo6rKY7QKsUcpldYwJfucnqfaobazulvxczx2G4jDPHGwc8epNAGnSNnaduM44z0paRs7TtxnHGaAOfiubhb6eRL/AEwOyqHBLYOM4IOa1dNumuUl8yWCV432loQdvQHv161mXyw2lwC8mlwu6DcJYSSSO4GeBWhpEqy2rFJbaQByM26bVHA4xnrQBfqK4j822ljGcuhXg46ipajmlWGGSV87UUscegFAGNLDqcukixNjAPkCbhNxgdwMcGta1e4kjJuYFhfOAqyb8j1zgVltrV4A7HT0VURJGJn+6rZwfu9sHNbVAC1WuLazZxPcRQll6O4H0qzWfqVobme0ZoRPEjkOhxxkYDYPXFAE9ubMOVtvIDkZIjxnH4VZrD0W0lt7pAbPyPLg8qV8ACVgRgjHXjPPvW5QAUUUUAFFFFABRRRQAUUUUAFFFFABRRRQAUUUUAFFFFAGTq89yJhBbziEmCSQEqG8xhjC8/Wk0e4lkuHjkuzcKYUlQhVAUHPBwOvFT3zzPe29tAYo2ZWk82RN2MYGFHrz+VM0xDbXdxaNHBuCrIZIY9m7OeGHrxQBp0UUUAc8zm1eYR3OpRRh2YhbQFV5JOCV6Vt2j+ZaxPvZ9yg7mGCfcis6S5vHW4khvIfKicqStqzEfTnnHtV7To44tPt44ZPMjVBtf+8PWgCzWZrF4LeNItt0DIyjfAvTJx1wefbvWnUN1cxWkJlmJC5AGASST0AA60AZNsFe+tzt1KcqxwblSqR8H5ugye341uVTg1GOeZY1gukLd3gZQPxIq5QAVn3mqJatOPKZ/IjVmIIGWY4Vfqa0KxNUa3Goo/2aSVo2i80iTagy2EyP4iCSaANGyumuRKssXkzRNtdN24DgEYP0NWqoaX5YFyio6SrMfN8xtxJwCDn0xir9ADJlZoXVCQxUgEHBBrLt73UFjWF7WCSSMBWP2oZJ9xjvitOdWaCRUbaxUgN6HHWuZW3kEM9uunSRtJDGocgBFdd2X3fiDnqaAOppaQdBzmloAp39rLOYpbd1SaInbvGVIIwQar6Zp9xA0L3ckbGCHyY1jBxjjJJPfgVPf3jWstsgKKsjHe79AoGTj3qrpl/dT3EQuDGVuIWmVFXBjGRgHnnINAGvTZH8uNn2s20ZwoyT9BTqKAOcW5Es1w9udStg0hDpHBvBPryvymtjS1C6fEoheEDOEkPzdTyfc9fxrKe5tZbu7F9qckEkUhVESbYFXseOpq7oupRXlsiG5SWcAkgEbioOASO3GPzoA06o6r5UVnNcSRGQhNmNxXOT09ue9XqrajLHDYTPLH5qbcFP72eMfrQBnS2MNi9nN9nQ5kVJMSvkMSACuTyM+tbVc3anyr1N+nbRFOsW57tpBESBjAI9xiukoAKy9UtTPPG4sDc7RyRPsB5zgjuM81qVjXc808gK2+qw4GMReWAffk0AT6U2Z7sPbNBPvDSbpN5bPTn09K0qztJjC+c5iu1kcjc9yVLNjpjB6D+taNAFe8tI72JY5GddrBw0bbSCPeqf9hQZc/ab3L/ePnn5vr61qUUAMhjWGFIkztRQoz6Cn0UUAZ2pqFRVDXBknmVVVJimDg9+wwCajihFnqkUZe5dZVOxnuGcEgcgqfbvU2rmH7NGksckjvIBEIjht/JBB7dDVDSpVkvYneG7Z3RvLluJVYAA4IAHfP40Ab1NdxHGznJCgk4GT+VOpCMgjOPegDnnmtbq+ne7jvnjO3ytscqhRjkYGOc5rX04W4tv9FWVY9x4l3Zz/wAC5qtHpl4k0r/2rP8AOQfuJ2GPT+VXLO2NrGymaSZnYuzvjJP4dOlAFiobuN5bSaOJisjIQpBwQccc9qmqvfI0tjcRo4jZo2AYnGDjrQBSt769YqhisnIIRil1k5+mOvXitWuZEErCaJdPa2V3iZXbaEi24ywOfyx1zXTUAFZGpapFHdJbpfi2cbt+Yt47Yznp1rXqtd3NpaFJLqSONuQhbr74/SgChpcsc+oSP9ra7lEQG8RhEUZ6fWtiq1rf2t4zLbzLIVGSB2qzQAVzTXoGoH7XfyQk+ckib9ojAxswPXHIPeuguElkhKwy+U56PtDY/Cse3jvLuKWd9QiVonZAWgTK7SRz6dM0AaemyTS6dbvcZ81kBbIwT+FWqq6bM9xp1vNISXdAScYzVqgCjrDsmnOy8YZdzbd2xdwy2PYc/hUD30b3lmtleLOWbbJGrBgVwcscdCOKs6pcSW1kXiZVYuib2GQmWAyfpmsu1muobxRJdIV+1GB0WFVLcZU/yoA6CkPAJAz7UtFAGDIssuovPcaM8yvGqqJGjJXBOcAnvmtPTtnksUshaAt90bfm9/lOKrziS21Rro2slwjxBFMeC0eCcjBI4PHPtT9JheMXEhh+zxyyb44cj5RgDtwMnnFAGhTWYKpZugGTTqgu5zBGCLeWfccFYwCf1IoAy21y42l104lBEJgTMAdh74xWyp3KDxyM8Guekg3QpGlpqsYVDFkeWSYz/DyenpXQxgLGqqNoAAA9KAHVnavC0gt38g3EUblpIhgluCAcHrg9q0azdQitt8MLwGQzylj+8KgYHLfkOlAFXRYZvNtZGtpIBDbeVI0gwZG4wMegwefetysLRnh+1I6WvkrcRu0LeazEqCAcg9OoNbtABWJNam/vLlobSwAifYzTxb2dsA+2BzW3VGXSbSad53WQSSfeKzOufyNADtKdHsVCQJBsZkKR/dBDEHHtmrlU7TS7SycNbo6kDABlZh+ROKuUAU715yfIht4J1ZfnWSXbx06YORWZb2RtLmKWSxgjBkABa8ZtpPGQCMZq1rElrE8TvcfZ7tATE+0njuDjqDVLTL2zu7hJ76YyXhfbHGUOyM542j+p5+lAHRUUUUAYWs7IDItvbWqukDTs7whs47D396u2BWO/urZYoUCqjhok28HPDe4wfzqLU7aS7SKOW3tJCd3DzMp/AgZ6daXRFRYpfLW127vvQTGQk99xIz6UAalFFRT3ENtH5k8qRJnG5zgUAYQmEImtLbUWW2jVmP8AoxYqucEK3fBPocVu2yRx2sSQnMSoAhznIxxXNrIIJQtvqWnGJY3iRnk+YKzA8joSMetdHZxpFZwRxPvjSNVVvUAcGgCaqGqx+bAhQxloZVk2O2A2OxPar9ZOsJPujEVvZuksiB/O6sc9Dwf8aAILOGRNSjSMQ+VHLI4lWQEsjZOzHXgn9K3axoLaSC+tme2062BYj9yMu/yngfKMev4Vs0ANdFkRkYZVhgj1FYt3bJc30scOmwzGEKrPLKV7cAAA9sVtOu9GUkjcMZBwRXPPHZW2ozx3N1eRsAu1xM5LjHcj0OaANjTYDb22xreOA7idkblh9ckVbqpppgNtm3mlmTcfmlYk5/GrdACVSkstNLQLJDbgqT5SnA5zk4H1qzcxtLayxxtsd0Kq3oSOtc81hK8L74II32JBEPMX9yByz5+v40AdNRSUtAGTfQWo1C1jNtajzyzPJJECWxjj6nP6U+zWK31ea3hitwpjDgxRhSnONpx19au3EME8fl3McciE8K4BGajso7KJXSxEACnDiLHB98UAWqgvLZbu2aFmZMkEMvUEEEH8xU9FAGVb6bfRCQHVJBudm4jQ9fqK0YUeOJVkkMrDq5ABP5ViyajcS3LWy3Kwt577yFGYYkHU59eOT61p6XPJc6fDNKcuwPOMbueDj3HP40AW6p6rA9zp8kcYRnyrAOcKcMDz7cVcqnqsElxYSRxLvYlSUJxvAIJXPuBigCpY3Tz3CqsGnnb94w3AZl98ba16xtv2q6tTBp0lqYX3NI6KmFwcqMHnP5Vs0AFYetQSz3EoxOwFvugEZYLvBJYHHcjHWtysbUrlE1MQXOoPaReSGTYwUs2TnJIPt+tAD9D8rfdm2En2cupRpN2TxyPm5wD/ADrWqjpjwNG/2e+e7GeWdw2324FXqAEYEqQDgkdfSuZ/s+UW7JNBblorfyI1MgwWJ+aT27H1rpWBKkA4JHB9K5aTS/Ltk36YzyNbmJtqhiJQeHz6Hnn86AOohUrCiltxCgFvX3p9MiDCFA4AYKM46Zp9AFDVXAjhi+zLcSSygIrNtAIBOc9sYNQ2NnJHftcSWMETODl0mZjk9cAjAz7VJrKxPbxI6zO7SDykifaxbB79uMmoNOVob5Y7lbuOR1JQSXJlRsdfxoA2KKKKAMeZbi+uLuOGCy8tGET+ehZn4B5x254rQsYXt7VInWFCuflhUhR9Aayrm0F7f3D21lE5jYJJLLO6bjgHAC+mRWhpTRtZARRGHYzK0ZYttYHBGe/NAF2qOrySx2MoitXudyMCqtjHH1B/Lmr1VNQ8iO1muJ0ZgkTAhSQSD1H6CgDLSzZPLFvpVzGwZcGS6+VRn0D1v1gwWEgljb+yVQBgcm9Ylfw71vUAFZWqyC0uobtbi3jfYYyk7bQ4yDwR3GPStWsq+8/+2Lf7JHE0vkvkzMQu3I6YGc5oANJlW6ubi6a4t5JSqoUgYkIoyRknqTk1q1WtTd/N9rSBem3ymJ+ucgVZoAK5v93aXJD31jm38zykaTB3OeS/0HFdJXPvZS2wQ/Z4ZjG8qlDIAZUfnJz3BxQBrabGsOnW0ccgkVY1AcdG461aqtp8ckWn28czh5FjAZgc5OKs0AUdX8o2Xlyw+f5jqix7tu5ieMnsKo2dsLG/gFxaRxmQlY5Ip3YBsE4Ib2zV7VzCLPEySuWdRGIuH354wexqpYwzm9jkuYL1ymdjzyRlU464Xv2/GgDZooooAyX+0pq9y9nFBLlEEgeQqVPOOx4rQtWuHjJuYkifPAR9wx9cCsvUIvO1F/ssVzJOqL5hjuPKUDnAJ7nrVvSWUwSJ+/EiSFZFnk3spwOM+mMH8aAL9VryR0j2rayXIfIZUKjA98kVZqrqFvazQF7uPekQL9TxxzQBkSWbSJGhsNQVVTy2xNH86ZyFPPQV0FcwscCxzzSabEFhSOXasrE7Gznn1GOldPQAtYWoWOJpbiS0sfLJz5ktwy5+vGBW7WZq8Tu9s6RrPsLfuSQC2VxkZ6kUAR6PbrHOzrBaIDGPmgmZzg4I4I6GtesTSIZVuLdpoPs7RWghIZhukI25OB2GP1rboAKKKKACiiigAooooAKKKKACiiigAooooAKKKKACiiigDA1e2s4HYxWMcswjedi7sAAvU/U5q3paQQXc8MdssLMiSBlYnepz1z0OQabrSQzvHb+TcSTujY8hgpCcBsk8YPFSaRAYjKXt7hHYAGSeRWLAdBweAP60AaVFFNd1QAuwUEgDJ7mgDBku2sJJbaC9gEQdiS0DuYiTkgkcd+9bNjDHb2UMUTb0RAFb+971QRL6xjlgit4JYy7usrS7cBiT8wx2zVzTI1h023jSQSqqABx0b3HtQBarO1wlbFSrLGRKn71ukfzD5vwrRqvexPNblI1hZiRxMm5fyoAq2jzG4TdqtvOvP7tIwC3HqGrSrGiims7+186HTwkrFA0MJVwdpPr7Vs0AITgE4Jx2Fc9fSxXlyRFHqEExCs6rACGCnKkg+/euhJCgk9BzWLeXS2959otrkI08alkkt3cEc4OR0PPSgC1oxiaCZkM7SGU+a064Ytgdu3GOK0az9I2PFNMJjNJLJmRvLKDOAAAD2xitCgCrqEEc9o4lkljRQWLRsVOMe3X6Vjmzjj0aKeUXrw7B5kZuTxHjrjp0xxW/KUETmTGwKd2fTvXM+fB5fl+XqjWqqreUzIE2E/Lk5zt47mgDqBjAx07UtJS0AVNQt5bmFUjW2YZyRcRlx+WarWhuIdVMVytpuliLBoYyGO0gYJJ6c0/VVjmltLd4UkMsh5diAoAyenfHSmWkENjqzQRW8SiWIujqSWABAIOfc0AalFFFAGGby4l1ML9oWKPzpITGFHACEhiT78+laGlzvc2Ec0m0udwLKMBsEjI+uM1nSxeddTm60k3m2Q7JR5f3ewPI6e9a9q4kt0YReUOmzj5ccY44oAmqjqdxbrH9lnjllMyn5IlLMAO/HTtV6s67hvF1Fbm0jhkHleWRI5XvnsDQBnxtaXF7DKPtvkO6qJTjy5pF4Unv268ZIroaw4LLUhBbW0kVsI4plkLrIScBt3TFblABWDcWCJJEi2cTSSAna166nPfHrxW9WberLb363saRSgx+UUeQIRznIJ+vP4UAGjIqpNtijjG7adlwZeR1Bz0rSrO0xWee6uZPKV5iv7uNw20AHkn1P9K0aACiiigAooooAzdTuLPzY4ZrkwzRsJFZVzsPI5OMAHJHNVNN+zy6ipjnn2Lvlgiki2A7j8xB7jn9adew3wk1JIbLzkulAV/MUY+QL0PvUlul7LeWbTWRgjgRlLeYrZyAOg+lAGvRRRQBiX1/ci9mtIpvLkd444lCjIUjLP745H4Vc0id57aQtKZlWVkjlIHzqO/HHqM+1NuxJ9oYrqqW4xxGUQkfnzTtHmea1kEkwmMcrIJFUAMB0xigC/VHWIIZtOmNw0qxojMTG5Bxj9foavVDdvElpM9wMwqhLjHVcc0AY8tnFb2cE9xDcNHlfNRrpmCDIwcZweccVvVzCSIJFSS31Foo3QeXNMuxM/dzznHTrXT0AFZeped/aVl9lWPztsnzSk7dvGRx36fka1Kz9VtTdCICyiutpJ/eSlNvTpgHNAE9r9t3N9rFvtxx5RbOfxqzWRpUa297LC1jHayeWGBSYvuGfcVr0ARXAmMJ+zGMS9jICV/SudvTH9rJu30pp1+8Tbucf7xBx+ddPWMslxp/nWywQTBpGdXaZVzuJPzA896ANS3LG3jLtGzbRzH90/T2qWq2nQfZtPgh3h9iAbl6H6e1WaAKmqTeTYufLSQsVQK/3fmIHPtzVEQS2moW09zHaStK3lB44tjocHGOTkYGKn1i2tGhM9xA0z8RqgkK7iTgDg46mqcFoLO9tnubKNNzbI5I7h32MRwCD60Ab1FFMl/1L/7poAyNUt7ua7lSKORlnjSJZFbCxru+fIz1IxVnSIGgFyFhaCAyfuo27DABPtk5NULfUrdYNGBvYhhQJR5o4/dH73Prjr3q/pcsc11qEkUiyIZlwynIPyL3oA0ar3ltBcxYuASifNwxX+RqxTJGIKqIy4YkEjHHHf8Al+NAHNKtuySyf2e2xYVuFH2p9xQk8nnAOBnFdNGVaNWT7pAI+lc59hbef9D1IRFQhi82PbtBJ29c45PeukXhRgY46elAC1m6wscqQQG38+WVyIx5hTHBySw5xj860qx9VtYhIkjzXryu/wC6iikAw2O2enGaAH2K+RqCx3FrHFM0OInjkLLsXGVAOMdR9a1axtLMLXkcxe6aWa3DoZnDArkZA9xx+dbNABXOX0O66mluftJEdwpbazhfJK44x6Hk454rdugxtpAokJ2nAjIDfgT3rF8u5/556x/3/j/xoA0NE401QA+wO+wvnLLuOCc+orQqtYBhaIHEwbnInYM/XuRxVmgAooooAKKKKAMbXIXDicS28YeJoN8z7fL3Hlh6nGRU2kwoJpp4Wh8gokUflMGyFzycd+aguDdtqSXLaYzxxoyfNInGSPmGT7VY02Kb7bdTyWhtVkCBU3KdxGcng9eRQBpU1lVhhgCPQinUUAYSpcW1pJZGyhlLbh5plUK2SeWB571r2iGK0hjaTzCqKpf+9gda519MEcaPcac8zYljlKqGZmJBVx+vPauhslkSygWUBZFjUMB0BxzQBPWVrVrayLHLLaJPOzrHGCcZOehPp1rVqjqKNPBJGbWSUAqUKSBTnrkHPGKAKVnbLYX8ImsLSNpcrHLBnKnBODkegPNbdY9hBOL1JLm3u2KghZJ5kYJx2C9z0rYoAKyZma51KeCW9ktUiClEjYKXyMlskc88fhWtWDqtwJbma3aG2eRXjihEsYY7m5Lc9gM/lQBoaTO81vIHl84RysiS4HzqO/HHt+FXqoaTM0lvIjGNhDIYg8a7VYDHOO3XH4VfoAhukeW0mjibbIyMqn0JHFc3LpojQeXpbeZJEgjwgPlyqTncfQ8HPeukut/2Sbym2vsbacZwccVhW39mNFEZo9Q87A3bvOzn8OKAOipaKKAMvWIZi8NxAIi0auoEj7QrMBhvwx+tR6VarBd4jMOyK3WLKMCZD1LEDpz/ADqbVLI3dzbF4RNCA6Mpx8pYDDYPpg/nVbRLaSG5ybM2wWBY5SQAJHB6jHbrzQBt0UUUAc/LPeT3RC3MUKSTvblTEG27QcZz1zj9a1NKme406GSRt7kEM2AMkEjjHbiqLx3GoNciO2sfK80owmUlmK8ZOP0rUtI2ito43WNWUYxEMKPpQBNWXrdglxbtMIneZdo+Rju27ucDOM4zWpVe+aJbRzNO0EfGZFbBHPrQBjxRWT3todNhm3pJmQsrhQuDnO7v6V0Fc/HPB9ttRZ6lc3TNJh4zIWG3ByTx2roKACs26ea41L7JHc/ZlWISZVQWfJIwM9hj9a0qyNUje9vVtBDaFVj8wNcKSTkkYXBHTHP1FAFjTZZTLc28son8hgBKFAzkZwccZFX6p6bbyW0BicWyqD8ogQqPxyTVygBrZ2nBwccVzlr/AGe1shvI9Qa4x+8Yiblu5GOMV0jEhSVGTjgVzgniOnG7bVJlvtuTH5vST+55f14xigDokxsXbnGOM06mRFmiQuNrFQSPQ0+gDP1gxLDEzPKkwkBhMSbm3YPbvxmq+nmSa+WW6N08iKQhkt/LRc9fxqTXGKJakTJb/vx+/YZ8v5T/AD6c+tPsZGa4wdWhuuD+7RVB+vBoA0aKKKAMO53PfXBsUvgQwWYwMgQtgf3u+McitLTYhFZoghki5JKyMGYnPJJBOSetZEs8Canei41KS0feMJHgAjaOTkHn/AVsWDxvaK0Vy1ymTiRsZPPsBQBZqOeJZ4JIXztdSpx6GpKr6gZlsJzbAmYRnZgZOcdqAK8WlCIptvb0hMYUzZH06VoVzpe4lkE0T3nyvHFbBgw3gY3s4/Pk+ldFQAVk6tEl1dQwLbLPOFLgvKyKi8DPHWtasO+ufOvI1W0v4rlQwR4tmSvGc5OMdOtAFjSUW3nnt2txDOFVjtlZ1dTnBGenINalZekFTPch0uhcDb5jXJXcRzjG3jHWtSgArnobeKPzVudFluZPMc+cY0beCSQeT6V0Nc4RYfvv7TWY329uz7sZO3ZjtjHSgDftwot4wkRiXaMRkAbfbipKr6f532C3+0587yxvz1zirFAGbrzBbAFpPKTzU3SD7yjPUe9Q2E9q93GsWrz3DnOI3K4bj/dFW9Vnkt7VTG4jLyKhkIyIwTjNV1Mtnf20QvXuVnLBkk2krgE7gQBxxj8aANWiiigClcWUrXLXFrdG3d1CuCgdWx0OPXmpLK1+yo+6RpZJG3ySNwWOMdOwwBWZqt1dLc3AjuzbpAsbbFVSWUthm5HarmkSu63MclwbkxTFRLxgjAPGPr+dAGhVa/uPs9qz/Z5JxggqgB7d/arNVry2W5jGWmBXJAilKE+3BoAwEt0MXmR2WpOXVcQuw8s4+6Ceu0Zrp656WOS3TzJbTUVQEZY32QPc/N0roaAFrDv7J577zjp8z7ScMt3sDcY6Z4/DFblUdUS3eOMXNlJdAHgIm7bQBDplt5Vy0hsHgbZgSPcGXuOOScf/AFq1KxtMto01NprWwe1h8oq5kUKWbIxgZ+ufwrZoAKKKKACiiigAooooAKKKKACiiigAooooAKKKKACiiigDL1ZWW4gnWS5h2KwMkEQcAHH3hyccelS6Y4kV3Go/bAfZRt/ID9aj1Kfbdw273htInRmLjaCxBHAJ6daZHp2nTBjayhrgEMZ1k3yA+5zQBrVV1H7N9ikF4MwHAbgn6dOatUUAcst7DPcfZ7+7mms4wCmImHmez8ZJH5Gult2jeCNoQBGVG0AY4+napKKACqGqZaBo5IoXR3RYw7su5ie+Bx2q/VHVxCbIrOkjhnUKkbYZmzwAfrQBWsNOkt7tJTY2kYAI3rMzsOO2RWvWFp7os1s7rdoZHeMb7lpFDrkYIJ9Aa3aACsm6fztTe3nvHtY0jVkCOEMhOcnPtgcVrVk36zLesXtYbq3dVCrNIq7W56AjvxQBNpMzSJcJ5xuI4pdkcxxlhgHqOuCSM1oVXsmkaD95bpBg4VEcMMfhVigBkqo8TrJ9xlIbPp3rm5PJliQC6uUgaLyHuHtvkdM8c9uuM+9b19HcywmO3MI3Ah/NBOQR2wRWF9olltRpp1GxYECLdsb5h0xnpntQB0oGBgUtIBgYpaAM/VAkz2tq8KSedJ1ckbQBkkEc5x0qO0hjstVaBIlxNGXWTczPhSAQxJPGTxT9X2yJDbfZ1nllf5AzFQuBktkcjHtUOmxfY70wTW8aTSxlllSRn3AEZGW5GMigDXqC8kiitJXnZljCncVJB/DHOanqvf2xu7OSENtZsFWIzgg5H6igDF+zQwbEij1GSe43S+SLgqyr3LfNitfTPs/2CI2qssRyQGzuByc5z3zmq8dvfJLPeSLA90yLHGisQiqDk5JGe+enarVhbNaWaROwdxlmYDALEkn9TQBZooooAKKKKACsbV9Oe8uXPkCUPbFI2OMRuCTnn14GfatmuX82GW2tpJdQfzLibbcJ5+BsyTjGflHAHFAGpo0RSW6dbM2kLlSsZUA7sfMcDt0rUrL0gwpc3kFrIHt0KFAH3BcjkA/hWpQAUUUUAFFFFABRRRQAVHO5SCRwwUqpO5hkDjqRUlNdSyMoYoSCAw6j3oA5uS6imcvLc6Y7nqzWbE/zrZ0qQS2YKyQuASAYYyij2wagdZbi+mihvLtPKUbtoTbnHTkZyev41PpcpltTukmd1cq4mC7lI7ccf/roAu1DdrE9pMtwcQlCHPouOamqnqcE9xbtFFLCkbqyyeYhOQR2wRjvQBjt5czxmSW9ihlCJJLJAAsuD8vP8PXGcV0lc4Ll7xIrSTUrd0ZlGfs7r5mD03ZxzjtXR0AFZWpNLK0SLFch8vhYbhYyQCOevP8AStWsrWjFG0ExmuI5kD7RbqCzDjOcjoMCgB2l27RzSSS21wjlQPMnmEhI9BgnFadZumy7p3Rrq4lby1cLMqj5TzkYAz6VpUARTyNFEXSJ5mH8CYyfzNYdtBtEhudCaZ2kZ/McRsxBORnJ7dPwrcuJHihLpC0zDoiEAn86wGN9LKyw292LJ2YyIkibg2eQG3cDOcigDfttv2ePZF5K44j4+X244qWobRVS1iVYTCoUARnqvtU1AFDWnjTTXaZcx7l3HdgqNw+Ye461TtJLCa7hLao93IpzEjkYBx1wAMnGetX9UuHtrJpIyFbcq72GQgLAFj9M5rOtry4WSBDdecTdSQlSBl1/vcemP1oA3aTrS0UAQfY7X/n2h/74FSRxRxAiNFQHnCjFPooAKa4YowU4bHB96dVe8uBbQ7isrFuB5cZcg/QUAYBsrma3xNaTloIPLjVnyTMx5kznoDjmuljDCNQ5ywAyfU1zAS2/s3ebG9/tHb/rfJk3eZ/e3Y6Z5+naunj3eWu45bAycY5oAdWTqc8byKqi6jngbKSJbM68jBHTBGDWtWXez3GmPLc7WubVuSgPzRN7f7Pr6UAQaLEFljEklxI0MPlx77ZolVeM9epOB3rbqhYw3DSfa7qcM7rhYoz+7RTz+J96v0AFc5elYdWWW7jmLC4yrhGZfK2EYGPfr3roJU82Nk3Mu4YypwR9DWLfSRmaZkkvi4lWFVjn2qzkdB6YHWgC/o6SJp6rIrqNzFFf7ypk7QfwxV6qmlyLJZLtMuVZlYStuYMCQQT35q3QAUUUUAFFFFAGF4jheRWLwyTReQ6oEUttk7Ege3ftVrTMyXl1PHHJHbyBMCQFdzjOWAPTjH5VBHFay+eZrm8t5ISTKj3TDaOxHPQ9qn0chzM8QuTAceXJPIzb+uSAeg6fWgDToopkkgj25DHcwX5VJx9fagDLbXogT5dndSLtZwyqMMoOCRznFakUnmwpIBjeobGc4z9K5+RVjVUt5L2Noi6oxs2YBGxlenPI4NbtnGsVnBGm7akaqNwwcAdx60ATVj6pYebO9w1rYugUZkndlI+uBitiqWqW8lxbp5SLIY5FkMbHAcA9P8+lAGfpVtELuKWKDTgCCQ0EjFscjIBHrxW7WFp9vcme0861+ziCSV9zsuW3FvlAB98n6Vu0AFYt5cSHVQY1hUQyxREmMF2D9cHsOf51rys6xO0a73CkqucZPpXOXMxvZV+3WFrDMOB50zxn6btuD+ZoA2NJkLW8kRWMeRK0WYl2qcYOQO3X86vVV06JobRY2hhhA+6sTblx65wKtUARXLSJbSvEu6RUJVfU44FYLTRJYpdQapNLeHaRGZch2P8ADs7f0rfuGkS3kaJQ0ioSqnuccCsK3kjfZOdatUlcAsPKjDA+nPNAHQUtFFAGTrIBntfOjuJbf596QKx54wTt7dfzqTS0s1lf7Lb3MTbeTKrgEf8AAqTV5As1rHNO9vauW8yRW288bQW7A8/lTNMkT7fLFaXL3FqIwSWk8wI+egb6dqANaiiigDAktBd3NxNa2KOBIVd5Ll0MjDg4A6c8Vq6a8UlhE0KMiYI2sclTnkZ+uaypNz3NwbFdQEZkIk8kxhSw4bG7kc+la9jGsVnEiRNCqjGxyCR9aALFVNUuHtrF5IyFbKruYZCAkAsfpnNW6qanO1vZO6qjMSqAP935iBk+3NAGbbXk6SQqbvzibp4SpAy6/wB7j0x+tbtc9aSJBf8Am29vaRwtcfZgEjwzccsD6Z7V0NABWNqdtv1ISy6e97D5QUDK4Q5PQEjrx+QrZrH1NYP7RVtRjd7Tyh5fylkD5Ocgd8Yxn3oAtaZHHHG4isDZgnlTt+b34Jq9WZoyhTceQkiWZceSrgjtzgHkDP8AWtOgBGyFOBk44Fc9BKJlW4m1e1guCPnUxxhkPcc88V0LDKkeorn7RpLVI7JrPTnlQbQDcKGP1G3rQBvr90fNu46+tOpFztGQAcdB2paAKGqu22CFFi3zy7A0q7lTgnOO54wPrUFtHJZajFBKYJRMjFXSEIykY9O3NGrPcsy25tLaeKZwsYeRgxOM56cYwe9MsImstRWKS1gjMyHEqytITjHy/MM0AbNFFMl8wxN5RUSY+UsMjPvQBm5mvLy6Q3z2ywMFWOMLnGAdxyDwc/pVjSriS5s98rB2V2TzFGA4BIDfjWaba71K4m8+LTZDA3l7nhYknAPr05rS0mZ5rIeYsavG7RkRLhRtOOPagC7VbUXmj064e3z5qxkrgZOcVZqvfzSW9jPNCoaRELKD64oA595fKuPl1G6ky8TwIZT++ViAR/OuorHhEkjxSHWopOQQBHHz7DvWxQAVl6qyw3EU6TyQzhSuVgaVWXI4IHv71qVn6rdyWao63FrChznzwxJPtg0AR6Q8c89xMbh558KjloTGFHJAAP1JrUrO05Xe7uJ5riGSYhY2SEEBAMkZyc55rRoAK5xLqB3l+16ndpMsjKyxE7BgnGMA9sV0dc8LyTTpJLZL6xVFdiFdHOzJzgkHHfvQBuWxU20ZR2dSowzdWHqalpkJYwoZCrOVGSnQn29qfQBl6tJexhRF9laKVliCSoTkn15xiobaCXTb+3QxWKpcEqTBCVbIBOOvTitHUIjNaNGLdLjdjKO+0fng1m2cbWmoQCawWMy5RZWumlI4zgZHHSgDbpshxGxzjAPOM4p1FAHOtfs5y+owtkFedPc8HqOtaWjFDZkRvG6hyB5cBhA4HG0/zqnql3JHqGxrowLG8JRAQPMDPhifUCrulTtOtz+986JJiscv94YB/HBJGfagC/TJCBE5L7AAct6e9PqOdEkgkjk+4ykNz2I5oAwHkE0Q+1Tam1k+AZGRFRh74G4A10Vcy18ksAsZdTga2ICFkgfzGX09OfWumoAWszWWANv57SLZlj5xQkduMkc4z/StOs7VJJRNawx3Bt1mZlMgAznHyrz6n+VAEGmGD+0WXTnd7Tyvn+YsgfIxgnvjOce1bFYWiXMslzEJLx5zJb72Riv7tgQCDgfl9DW7QAUUUUAFFFFABRRRQAUUUUAFFFFABRRRQAUUUUAFFFFAGbqIe4vIbSMQqzIzmSSMOQAQMAHvzRp26C8ntJBCzKiuJIowmQSRggd+KEWPVw7T248iNyIX3kMSCQTx0HHrSaUqW809qbdYZlw5ZWLeYpyAcnnsRzQBp0UUUAFFFFABWXrV1bRxJDP5wZnUq0aElTngg4xkelalUdYMgssoXC718xoxllTPJHvQBmaesYvIFE11dESM6hoDGqFskscgZ64/GuhrJF7FdalbGwuHl6rMoyUCYPJ9DnFa1ABWBrMMn2xpTbSXH+qMTRruMe18sMdRkd63qxU09Dq08aXF7ny1LuJiNvJwM9T3+n40AW9JRlFzJ5Rhjll3pE3VRgZJHbJyce9aFZ2kLGq3ChJVnWTE3mvvYnAwc9xjFaNAEVyFNtKGfYpQ5b0GOtZAjvbjSksBZxqjRhPPEg2Yx94DrnvitiYoIZDIcIFO4+gxzWBBG3kp9ng1fyiBs/fqBjtxnigDogMDFLSUtAGfqipI9rDtk855P3bxvtKYHzHP07d6jtIhbas0cxmlleLMc0jg5UEbhgAY5I+tP1fyykKbJXuC/wC58ltrA45OTwBjrmodMXy75lukuBdmPKtNIHBTIyFIwOuM8elAGvRRRQAUUUUAFFFFABRRRQAVX+w2Z62sH/fsVYooAjighgBEMSR567FAzUlFFABRRRQAUUUUAFFFFABRRSUAYeozx29/Ibe4uopnKrKIoRIpbHy9ehxV7RzE1mWh847pGLtMMMzdyR29PwqheSWbfaZ4tShAd0bAG8rKuMdOSCF6Vf0hf9Eabz0mM8hkLRjC5PGB+VAF+q2ookmn3EckgjVomBc/wjHWrNUtVhtZLCV7yESxxIzYxyOO3oaAKFy91NYrBcQ28EIKb5xLkYBH3Vxn/CtyuaiSG38ySXS7NTbyR7gnJVWHXOOSMiuloAKw9ZubR7hY1vooLkI6Hfyu0gZDc8HoR9K3KzdQkWPUbLzGjiQ78yMo5PHy5PTP9KAK+jPG92c3cdzKkAQGEfIig9M56mtqs60uS+qTwxzLNCED5UD922cbcj860aACufdzaSTCO8v4o/MZiq2e5VySTglelbzsqIXdgqqMkk4ArGuNSlT5xqenLFIxEZ2Mxx+DdqANWzfzLSJ/MaTcoO9l2lvfHapqr2EC21lDCj+YqKAH/ve9WKAKGq/bvJxZrAynG/zTjjIz1GMYzmqNlCY7uPyRpcGW+cwNl2H90cVf1iB7jT3SOIytuVvLyBvwwJBz2qG1UCdD/Ygtzn/WDy/l/I5oA1KKKKACiiigAprlgjFRlscD3p1UtSkMaRAXTWu99vmBAwzjgHPSgDBW+ws+7UJvtDW6sF3fMJtx+UL9cDGOldTGWMalxhiBkehrGvY5bICabVZPMbhAtvGXc+gGOa2UyUXOc45zQA6qM+j6fcStLNbI7tySSeavUUAVLXTLOzkMltbrG5G3Iz0q3RRQAVhTRq+pSy2lrcTmJzuxKqoshXBIB6tjHtW1KrPEypIY2IwHABx+dYWHtr94I9TuTLM+HKQIVD7c+mM4HagDT0nyfsCeQJAMtu8z7+7J3bvfOau1S0hY10+PypWlUliXdcMSSc5HrmrtABRRRQAUUUUAYeo6dqF9IjslgGibKMdxOM9CMYIrTtPtvz/bBbjpt8kn8c5/CrNFABRRRQBgrcIlhLa3YuzdszEhVclmzwVI4xwMdq2LQSi0hFx/rti7/wDexz+tYsFzLZ+ZaxajZ7YMsQ0LHYM9yDjgkVuxEmJCzKzEDJXoT7UAPqnc37W8xjFldTADO6NAR/OrlFAGT9olvNRsyLK5hWJmZmlUAcqR2JrWoooAZKzJC7ohdlUkKP4j6VgPd6jdqVubW7hjPWOCBWJH+8x/pXRUUAUdIiigstkFvNAgY/LN94n16mr1FFAEV1H51rNEM/OhXg46j1rFtZZE8u1+w6c0qAKQtwuePbbW1co8ltKkTbHZCFb0OODWG0IksEs4dKkhuQFAkKAKjD+Lf39fU0AdDRSUtAGZrE7xvbxm5S1gk3B5WUHnAwOeOefypdLaMuyx6ml2APuKEG33+UUmro6S292otsQ7g32h9q4OPY88VJps73G59lp5fQNby7+fQ8CgC/RRRQBziXFul3eCbVntX89v3Ue0KB2PIPJ7+9blmyPaxtHOZ1I4kOMt+VZ6Ge9kuZP7Qa2EMjII0VcKB3bI5z1q5plw91p8M0mNzA5I6HBxkfXrQBbrNvnubi7ayt/ICiISSGZC4bJIAx+BrSqjc6e0139oiu5rdygQhApBAJPcH1oATTFgns7a4FtFE6qQoVRhOcHH4ir9Z1npkloUC387Roc+WwXB/TNaNACVhTRLbakIrnU7qGEx7lZ5sB2ycjPtxx71vVQ1CN5JABfxwLj/AFbxq2ffmgCPR33PdBLiS5gVwI5XbdnjkA98HvWnWbpM0jSXMMlwtwIWUK6KFGCM4471pUAIwJUgHBI4PpXPCDGmGxbSpGutu3zNg2l/7+/68+tbV3axXcWyVSwByAHK8/ga55YbMab5LR3f9o7cbP3md/t2xn8MUAdNErLEiu25goBPqafTIgwiQOAGCjOOmafQBS1SLzbdQLeSZg4K+U4RkPPzAkj/ACap6eDHqKrcW90J2jOyS4lV8DjIGDj0q5qknl26kTzRMXAUQoGZzzwAQf8AIqnpzRTXcE0tzdSytEWhEyqoAzhsbR16fnQBs0UUUAY9/ZzS3byJp6vnA8xbtoi49wBVvSXV7BAsCwbCyGJWztIOCM4qhdusmpeWkl9hpBGzRzbUVtucAfQVf0kwfYVECOgDMHWQ5YNn5snuc0AXarahMsFhPK8YkVEJKHo3HQ1ZqvfTJBYzyyR+YiISU/vDHSgDJe1ksVjuporCRN6hkjtwpXJAyrZ5xmt6sK206dJopDYwhUIKq127hPcKRjNbtABWTrVpPMS9uiSM8DwbGbaRu7j8q1qxtWilmvFFq0LzeS8YVpAGiLY+cD6ZoAm0oPNcTXb+Uu5ViCRyB8bc8kjjPNadZum2LWl1MwiWKERpEgUj59ufmP5/pWlQA1mVFy7BR6k4rGilns4pLWOCCdWdysnnqAdxJ+YHnvWvNDFPGY5o0kQ9VdQR+RrCjtILaKW3n0YzSs7YeOJSrAk4wf4eMfSgDZ0+D7NYQQ7w/lxhdw6HirFV9PikgsLeGUgyJGqtjpkCrFAFPVHRLT5mmBZgqiFsOzE8AGs7T/JNxayzLdl3aRYzNNvVHUkEfXANaGqiE2mZpHjIdTGyDLB88YHf6Vm6csaaisEt1LMYZJPL/dbI/MOS3PcgE0Ab9IxCqSSAAMkntS0lAHNyXrTzyeffaRLFxsEg3Adc4GeO1a2kuZIJG+0wTjfgCAYRBgfKP5/jRdQTGbMN5DAuPuNCGP55pNJmkkS4jllSVopSm+NQqngH+tAGhUF4IzaSpNIsaOpUsxwBkYqesnWHtku7D7YYxBucnzPu528Z/OgCpd2txHZ7zJaqksCwySFyFXaTtdeOeD09a6Cua0+TSPPlee6hYRzMLeNmGxFznIH1J5rpqACsa5v7pWuLnEJtLaUI0ZUl2xjJB9Rnj6Vs1k3GkTy/aES/aOGdy7R+Up5479e1AE2nxXLXElzNFFbJIOIkUbz7s3r7e9aFVLS3u4pC1xfG4UjAUxKuD68VboAKKKKACiiigAooooAKKKKACiiigAooooAKKKKACiiigDMWDULJnSzFvLAzFlWRirJk5IyAcjNTWVrOk8t1dujTyALiMHaijPAz16nmrtFABRRRQAUUUUAFUdWnkgtFaOXyd0iK0uAdik4J54q9VLVJ2gtPkCZd1QmQZVQTjJHpQBmWdxOmoQpNfyTHz5ImhO0HABKtwM4xj866CslI5rTUrcyyxXLT5Qt5IV1ABOcjtxj8RWtQAViatPDDel42vEnCqsjW4UjBOFDbuM5zitusXVFg+0zJ5k5kniG6KGIuQQflfjpj9aALOjGNoJSiTq/mkSG4xvZsDk49sVo1naOFaKaf7R50ssmZD5ezaQAMbT04ArRoAoaw/l2m5rl4E5B2xB93HTkGseG8EVknk6rdNhBsi+zAt04Gdv8AWujmTzIJIx1ZSOuOorHgvrq2gSF59KPlqFybkjpx6UAbY5FLSUtAGPqt3D5sYzdQzxPiORbdmBJHI6YORRpsgm1FmnmmkuUi+UPbmJVUkZwD3JA/Kp9XxEsN0J44XhY7fMBKtkYxgc5+lQ6ZN9uvTcyTwtJEhQRRqy7QSCSd2D2HagDXooooAKKKKACiiigAooooAKKKKACiiigAooooAKKKKACiiigAqvfq76fcrGCXMTBQOpODirFFAHPLKyXVjKulXYFvEyNiIZ5AAxz7H860dID+TOzwvD5k7uqOMEA1oUUAFQ3bxR2kzzjMSoS4xnIxzU1Vr0hoJIWSRhJE+Sibu3T688CgDGt7JvOWT+z75o2ZW2S3CbeOmRnJx6GuirAge4QxoJtW2ggfPbp09zjNb9ABWZq8sxeO1hEP7yN5D5qbgduOAPfNadZ+ou7XNtBDDC87bpEeXom3HPHOeaAK+jSyiVYnaHy5IFmjWKIIOeuea2KydLhFpezW720EczIJN8OcMM4xg9Oe3StagChrSs+nkLE8o8yMsiLksocE8fSs+K4jj1K4nGmXYjliVMC37gnP6Y/Kt+igClo6SR6TapKrK6xgFWGCKu0UUAZUt3BbazcfaJ44g1um3e4Gfmfpmqdvewz2mjRrcpJOJELqHBYfI2c1uvDFIcvGjH1ZQaRbeFWDLDGCOhCigCWiiigAooooAKq35c25RbT7Ur/KybgvH41aooA56whvrO4llfS5JmOBG7zoXRf7vJ6V0AyQCRg+lLRQAUUUUAFFFFADJZUhiaSRtqKMknsK5y5uoRdCW0v7bZ53n7ZVbhtu08jqO9dFOjyQOkchjcj5XAztPrWZ/aV2ziyW2Av8ZYscRgf3wepHt1oAtaSsa2KmOYTb2Z2kAwGYkk8fWrtQ2sUkNuqTTGaTks5GMkn07CpqACiiigAooooAKKKKACmSSxxLuldUXpljgU+mSRRzLtlRXXrhhkUAc2vm20ojieykRYniWRrgAEMwOWH4fjXQWcQgs4IlfeqRqob+9gdax4hby6VNO5s4ZgzHmJf3WD90g9en61sWbmSygkZBGWjUlAMbeOlAE9FFFABRRRQAUUUUAFFFFAFPUrNLu2bKF5EVjGN5X5scZwRWGYrJrJIrZLo34C4VvMzu77s8Y9a6WUgROWcou05YHGPeueubm2SEtaazcTzgjZEJA2856cCgDo6WkpaAM7U4nNza3H2c3MUO7dGME5OMMAeDjB/Om2MbyajJdLataxGMJtcAM7ZzkgenT8aranp9rHeQ3ElvI0DFjMY9zHcehIHOOvT2qTS4oRqMs1lDIlsYwCzqwy2f4Q3PTrQBsVHP53kt9nKCX+EyAlfxxUlFAHPra3WpPLNJb6Y7xuYwzwsSxXg556Vq6ZO1zp8MrBVYgghBgAg449uKz7yymkuZXTTQwY8lLxo/M9yAMVo6bIsunwukSxLtwI1OQuOMdBQBaooooAKKKKACsPWpAbhgttauYY1d3mjDkgtgAfrW5WLrT2rvKLi2Mgt4fMLiQoeThVGOuSKALmnvtmurURRRiFwV8pcAhhkZHrV6s3RsRLNbNbrDLGwZ9rl924Zzk85/wrSoAQ9K5y5uLNbeRrfXLh5QpKKJQ249hgDvXRscKSBnA6etc5HqF0YZpzexgm1WdRsG1G3H5PXtj1oA6GIkxIWBDFRkHqKfTImLxI7LtLKCR6U+gCjqaKUgk89YJY5QYmYZBYgjBHfIJrP0dV+1Rwy3ccr2isiJGhUdfmOT1PbjpU+sXVuk0KfakhuYX3rvQsoyCPmx061JZaY1tJbZmDR28bBcLyzt95if6e9AGnRRTJJEiiaSRgqICzE9gKAMPUUiW5llgvJI2imRmjWHeDKV2jb05welaWkiEWK+SzvlmLtIMMXyd2R2Oaz7dIL3UdySzxDd9oSGWHaGbG3eCeo6cVq2Vr9kg8suZHZi7uRjcxOScdqALFVdSEjadciEkSGNtu0ZOcVaqvqDTJYTvbgmYRkoAM84oAyLSOxUwhbLU0YEYDCXAPvzit+ud8yzQQPp99LNds6jYZmcuMjduU9OM9hiuioAK5R7nT47MsxQX63W8tsO7/W+uP7tdXRQBWtL+2vd/wBmlEmzG7AIxn61ZoooAKwblNNZpQYNQMhJ5RZuvt2/pW9XM/bVF6ftd/JC7LMsib9vl4YbNo9cdD3oA3dOEq6dbiddsgjUMPQ4qzVbT3mk0+3e4GJmjBfIxzirNAGVrFzB8sBM/mxlZt0URfy8Hgt7dadZ6cii1lS5MsUeZR8o/eO2fmJ+jHikl+2W+o3MkNkZ45kQAiRVxgH1+tGktew29taz2LRrGgVpfNUjgeg5oA1KKKKAMe9t/t+oyRRW1mWiVd8s8W8nOcADjjirOlPiKW3aGGJ4JNjCEYQ8A5A+hqjrEqfa2MdtM0kQRHmjnMWNxwoOOv8ATNXNGI+zSx/Zvs7RylXQyb2JwDknuTmgDRppVW+8AfqKdRQAzy0/uL+VPoooAKKKKACiiigAooooAKKKKACiiigAooooAKKKKACiiigAooooAKKKKACiiigAooooAKKKKACsvV7a02CaSzinndliTf6k4GT6VqVR1cp9i2PF5pkdURd235ieDntjrmgCja2g0+/tzPZ2Y81iiSQKQUbaT37YBrcrIFutlqVs0pmnEmUjklmLGNsE9MdwOta9ACHODtxntmsKeW7sLxp57qwjeZQChDnOM4IHXvW9WXN51rqrzQwrcGaNRsEiq67Semeo5oAfo6loprh5oZmnk3l4c7eAAB+GK0az9IVmSe5Plj7RJvCRsGC8AdR345rQoAjnQywSRq20spUH0yK56XTZ0gUR6cvmSQLH8pX93IpOHz6HOfw5roZwxgkCEqxU4I6g4rn7aCw8iPz9HuzMFG9jExye5zmgDoxnAz1paSloAoanHIGt7qIRs1uxOyRtoYEY69jUVm0l3qQuZBDF5cRRUSUOzZIJJx2GP1qPU1nuLqAf2ZJcRQuSQzJtfIxnBPb3FT2Cos526ULM7T8+IxnkcfKc0AaNFFFABRRRQAUUUUAFFFFABRRRQAUUUUAFFFFABRRRQAUUUUAFFFFABRRRQAVBerK9lOtudszRsEOcYOOKnqhql5cWiIbeDzA2d0hBIj9yFGTQBRkcTWtvb2trdx3ETLsLowEfPJLHgjGfXNbtYFiq6nfzC4vjdxxKjqsZ2ICS2cqPTA61v0AFYupWcAuowkVxPcyszov2lkC46nOeOo6etbVZWryQx3dp5lx9lch9k+4YHTKkHqD/AEoATSo1hvJo5IJIblkDHdOZQ656gn0Na1Zumi3eeSVdQW9uCoUsGX5V9AB0rSoAKKKKACiiigAooooAKKKKACiiigAooooAKKKKACiiigAooooAZLGJomjYsAwwSpwfzrPOhWjOrs9yXX7rGd8j6c1p0UARW8C28KxIzso7uxY/maloooAKKKKACiiigAooooAKKKKAOcR2u7lrgw2QLwPLGXhBKlWAG5uvr9K3bSb7TaQz7dvmIr49MjNU7rSbAmW5a2BfBYjcQrd+QDg9Kt2cpmsoJSoUvGrYHQZFAE9FFFABRRRQAUUUUAFFFFAEVzIYbaWVV3siFgvrgdKwVv7qOC4m+2JIyLFIg2ABt2coPr+db1zL5FtLNtLeWhbA74Ga51pFila7itLEPbxJLMwj+8zHhVPY47+tAHTUtJS0AZ+qPbIIvtN5LbZzt8tyu7pVfSpEbUJVt7qe6g8oEtIxIVs9B+FSazcyxGKKOf7OHR2MmBklRkKM8c/0pNNu5ZbsRmYTI1skjcD923AxkevWgDVooooAwZnWW/eOOTUCGZwCkwVSyjJVR+lammGA6fD9lVli28Buo55z75zWPeKkVyZrW9lTZOyiNYPMPmMPmC9Pc98VsaYsC6fCLZmaLbwzdSc85985oAtUUUUAFFFFACVhGVb24tbu6sU+zyuEikEp3dcruXoRke+K3axV0nUFtoLcXsGyBlZP3BzkdM/NQBqwW0VuZDEuDI29ySSSfxqaq9ql0it9qmjlOeCibcfqasUANY7VLYzgZrmWlWYpdR2tisywG6kcx5GM/Kuf73vW5qFxNCsMdsE86eTYpfOF4JJ/IVW0+3ic3Vtc2tt5kcilzHHhZMjIOPWgDSifzIkfBG5QcHtT6SloAw7h5YpdTiNjcy/aD8jogKkeWB6+uauabdu8cUElndRMsYBeRQFyB65rQooAKqapDJcaZcwxDdI8bKozjJxVuigDFlk1F723nGluBCrgjzk5zj39q1beSSWENNCYXPVCwbH4ipaKACqGr/aI7SS4t7l4vKRmKqitu/MGr9MlDmJhEVD4+UsMjPvQBiym4toYbhdUEzO6AqscY83JAwMDNbtYL21xpzrdGLTVG9Vdo7chgCQOOfet6gAooooAKKKKACuca+kuZVRrmOF0aR5X2KTAinCqc+p5rX1OaWG1HkMFkkkSNWIzt3MBnH41DZ+dHfT2lzKLj92sgcoFPJIwccHpQBZ0+aS40+3mmXbI8YZh74qzSUtABRRRQAUhIAJJwBS1HcKXt5FUZJUgD8KAMaS5068aaSVri3SWH77jasgB4ZfcZ4+tXNFUG3llAnJlk3eZOAGk4ABx2Hp9Kz9l4y6csmlSMLQcgyJyduBjn15ratZpZoy01u8DA42swJI9eDQBPRRRQAUUUUAFFFFABRRRQAUUUUAFFFFABRRRQAUUUUAFFFFABRRRQAUUUUAFFFFABRRRQAUUUUAFFFFABVXUYTPaNGIVmyQdhfZ37HsatVj6xqHlSfZWhnVWAPnJIIwfbcaAIraaxtrtPtslzFcqDsF3JuA9dp+7/WtwEEAg5B6GsrTo1RwqaT5SSA7pjIj547nJJrRt4EtoEhiBCIMAE5oAlrKmMtvq0ssEMdy0kagoJArpjPr2Of0rUrL1KM3UojS0t5MDInlfG36Y+b+VAE+m28sIuJJkWJp5N/lIchOAPzOMmr1Zdpa31r5WL37UhfEiuPuj1BznjjqTWpQBHMXEMhiAMm07QfXHFcvHdqFuEjurg3bRRFFLNvM2WyMdh0yOmK6id2jgkdF3OqkqPU4rmpLu6WFpW1ViDbrOu1UAfkhlHHXp+dAHUDOBnrS0gORmloA567UldQv/ADX+0282IvnIUABeMdMHJzWnY2KwStcTTNcXTrhpCeAPRR2FLNpOnzytLLaRO7HJYjk0+206zs5DJbW8cTkbSVHagC1RRRQAUUUUAFFFFABRRRQAUUUUAFFFFABRRRQAUUUUAFFFFABRRRQAUUUUAFFFFAFWfT7W4lWWSFfNU5Ei/K35irVFFABWbqTTve2ltBLHEZA7FpIw3AxwPfmtKsrULu0uQ9uLV754ycqi8Iw9WPAP60AVZbi9sLi4zPBKsEayFRDtLAkjGQeDxxW9WRpFoJLZZZLe2jt5QsqRICxz1BZj1NbFABRRRQAUUUUAFFFFABRRRQAUUUUAFFFFABRRRQAUUUUAFFFFABRRRQAUUUUAFFFFABRRRQAUUUUAFQ3NutzF5bvIoznMblT+YqaigDNOi25BBnvCD1BuH/xq/DEsMKRIMIihV+gp9FABRRRQAUUUUAFFFFABRRRQBS1CedJILe1EYknLfNICQoAyeB1qDTIIZIZIpbS3WS3nIYRphSwAIYD6GrF7ZNdSQyR3DwSRZwyAHr9arxaVcwu7Jqc4Mjb3/dpycAenoBQBqUUUUAZurXMcbwwzxwvAyvJJ5oyMKBwB68/pVfRJHSQQPHboJYRPthj2eXk/dPr9frTLyeeaOe5eO2ktLaYr5Mke4kKcE57HrjitpIo0d3SNVd8bmA5bHTNAD6jnmjt4HmmbbGgyxqSqWrRSz6dJHAnmSZUhcgZwwPf6UAZ9nDHc3sjxTzRPHvljhmh2lGfq3P3h1rWs7YWlqkCsX25yx6kk5J/M1mmXUDqK3P8AZcmBEY8ecmeSD6+1asDvJCrSRGJz1QkHH4igCSiiigAooooAKKKKACiiigCrfWZuxEUneF4n3q6gE5wR3+tVE0q4SWSRdUnDyY3HYnOOB2rVooARQQoBOSB19aWiigAooooAKKKKACiiigAqvfyRRWM8k6l4lQllHcY6VYqC+eGOyne4XdCEO9cdRjpQBhQxw20jyy6dArW86K22QtsDAYIz1IJFdJXNLHb297l47yREMTzCSUFY2OAmR1bHHc10tABRRRQAUUUUAQXdrHeQ+VKXA3BgUbBBByMGqf8AYkHmGT7Te7yNpb7Q2celadFADIkEUSxhmYKAMsck/U0+iigAooooAKKKKACiiigAooooAKKKKACiiigAooooAKKKKACiiigAooooAKKKKACiiigAooooAKKKKACiiigAooooAKKKKACiiigArJ1PVmtbj7MlszkrkyOrFOf90EmtaigDn9LW3OopIJ5FlbP7qG2aKI8d8jn8TXQUUUAIyhlKnkEYNc1cadplk+yGSCR/+eEkIlb/AMd+YfjmukZQ6FT0IwazINBt7ZNsFzdxL6JLigCbR122h/0BbLLH5F/i9/b8av1Ba2wtoyglmlyc5lfcanoApahNOslvb2zpHJOxG9l3bQASePWorFFnEkV5DBJLaylQ4jAByA24DseasXtit40TedLC8RJVoiAeRjuDVVNG8t3ZNRvQzncx3rycY/u+gFAGpRSUtABRRRQAUUUUAFFFFABRRRQAUUUUAFFFFABRRRQAUUUUAFFFFABRRRQAUUUUAFFFFABRRRQAUUUUAFUrjS7aZ2kUNBK3WSFtjH644P41dooApafa3FmggedJYEULH8m1hjsex4q7RRQAUUUUAFFFFABRRRQAUUUUAFFFFABRRRQAUUUUAFFFFABRRRQAUUUUAFFFFABRRRQAUUUUAFFFFABRRRQAUUUUAFFFFABRRRQAUUUUAFFFFABRRRQAUUUUAZUuiiRZkF7cpFM7O0a7cZJye1W7W1kt3ZnvJ5wRjEm3A/ICrVFABRRRQAUUUUAFFFFABRRRQAUUUUAFFFFABRRRQAUUUUAFFFFABRRRQAUUUUAFUNTnGwWgtnuXuFYeWrBflHUknp1FX6oXsF2b2G5s/IJSNkYSkjqVPYe1AFewsra5tQ+bjPnbpVlfLM68Yb1AwK16ybODVbdnDLZlJJTI2HbIyeccVr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6930" y="-27384"/>
            <a:ext cx="8874056" cy="6704716"/>
            <a:chOff x="186930" y="-27384"/>
            <a:chExt cx="8874056" cy="67047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3734" y="4636178"/>
              <a:ext cx="4695106" cy="1878042"/>
            </a:xfrm>
            <a:prstGeom prst="rect">
              <a:avLst/>
            </a:prstGeom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5949280"/>
              <a:ext cx="876359" cy="67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Rounded Rectangle 109"/>
            <p:cNvSpPr/>
            <p:nvPr/>
          </p:nvSpPr>
          <p:spPr bwMode="auto">
            <a:xfrm>
              <a:off x="505143" y="4581128"/>
              <a:ext cx="3058745" cy="2096204"/>
            </a:xfrm>
            <a:prstGeom prst="roundRect">
              <a:avLst/>
            </a:prstGeom>
            <a:noFill/>
            <a:ln w="22225" cap="flat" cmpd="sng" algn="ctr">
              <a:solidFill>
                <a:schemeClr val="tx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1" u="none" strike="noStrike" cap="none" normalizeH="0" baseline="0" smtClean="0">
                <a:ln>
                  <a:noFill/>
                </a:ln>
                <a:solidFill>
                  <a:srgbClr val="6E6E6F"/>
                </a:solidFill>
                <a:effectLst/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498801" y="237095"/>
              <a:ext cx="3065087" cy="4264179"/>
            </a:xfrm>
            <a:prstGeom prst="roundRect">
              <a:avLst/>
            </a:prstGeom>
            <a:noFill/>
            <a:ln w="22225" cap="flat" cmpd="sng" algn="ctr">
              <a:solidFill>
                <a:schemeClr val="tx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1" u="none" strike="noStrike" cap="none" normalizeH="0" baseline="0" smtClean="0">
                <a:ln>
                  <a:noFill/>
                </a:ln>
                <a:solidFill>
                  <a:srgbClr val="6E6E6F"/>
                </a:solidFill>
                <a:effectLst/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331640" y="4435821"/>
              <a:ext cx="1460685" cy="36133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1" u="none" strike="noStrike" cap="none" normalizeH="0" baseline="0" smtClean="0">
                <a:ln>
                  <a:noFill/>
                </a:ln>
                <a:solidFill>
                  <a:srgbClr val="6E6E6F"/>
                </a:solidFill>
                <a:effectLst/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79918" y="4412355"/>
              <a:ext cx="70893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i="0" smtClean="0">
                  <a:solidFill>
                    <a:srgbClr val="040404"/>
                  </a:solidFill>
                  <a:latin typeface="+mn-lt"/>
                </a:rPr>
                <a:t>Indole</a:t>
              </a:r>
              <a:endParaRPr lang="en-GB" sz="1200" b="1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1907704" y="689633"/>
              <a:ext cx="0" cy="3675471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9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131" y="299545"/>
              <a:ext cx="899816" cy="633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920" y="1238516"/>
              <a:ext cx="666095" cy="43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3812" y="341655"/>
              <a:ext cx="537244" cy="49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6" name="Straight Arrow Connector 55"/>
            <p:cNvCxnSpPr/>
            <p:nvPr/>
          </p:nvCxnSpPr>
          <p:spPr bwMode="auto">
            <a:xfrm>
              <a:off x="6989871" y="1107312"/>
              <a:ext cx="699458" cy="531907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5239335" y="1135799"/>
              <a:ext cx="899454" cy="2791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 bwMode="auto">
            <a:xfrm flipV="1">
              <a:off x="5183058" y="317716"/>
              <a:ext cx="545673" cy="703506"/>
            </a:xfrm>
            <a:prstGeom prst="straightConnector1">
              <a:avLst/>
            </a:prstGeom>
            <a:ln w="15875">
              <a:solidFill>
                <a:srgbClr val="FF6600"/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 bwMode="auto">
            <a:xfrm flipH="1">
              <a:off x="6850207" y="898747"/>
              <a:ext cx="1166875" cy="4361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4038135" y="1002411"/>
              <a:ext cx="1115429" cy="266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i="1" smtClean="0">
                  <a:solidFill>
                    <a:srgbClr val="040404"/>
                  </a:solidFill>
                  <a:latin typeface="+mn-lt"/>
                </a:rPr>
                <a:t>L</a:t>
              </a:r>
              <a:r>
                <a:rPr lang="en-GB" sz="1200" b="1" i="0" smtClean="0">
                  <a:solidFill>
                    <a:srgbClr val="040404"/>
                  </a:solidFill>
                  <a:latin typeface="+mn-lt"/>
                </a:rPr>
                <a:t>-Tryptophan</a:t>
              </a:r>
              <a:endParaRPr lang="en-GB" sz="1200" b="1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88100" y="1703639"/>
              <a:ext cx="807509" cy="244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1200" i="0" smtClean="0">
                  <a:solidFill>
                    <a:srgbClr val="040404"/>
                  </a:solidFill>
                  <a:latin typeface="+mn-lt"/>
                </a:rPr>
                <a:t>Tryptamine</a:t>
              </a:r>
              <a:endParaRPr lang="en-GB" sz="1200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cxnSp>
          <p:nvCxnSpPr>
            <p:cNvPr id="39" name="Straight Arrow Connector 38"/>
            <p:cNvCxnSpPr>
              <a:endCxn id="31" idx="1"/>
            </p:cNvCxnSpPr>
            <p:nvPr/>
          </p:nvCxnSpPr>
          <p:spPr bwMode="auto">
            <a:xfrm>
              <a:off x="5197303" y="1216206"/>
              <a:ext cx="590797" cy="609516"/>
            </a:xfrm>
            <a:prstGeom prst="straightConnector1">
              <a:avLst/>
            </a:prstGeom>
            <a:ln w="15875">
              <a:solidFill>
                <a:srgbClr val="0070C0"/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177282" y="824856"/>
              <a:ext cx="672925" cy="406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1200" i="0" smtClean="0">
                  <a:solidFill>
                    <a:srgbClr val="040404"/>
                  </a:solidFill>
                  <a:latin typeface="+mn-lt"/>
                </a:rPr>
                <a:t>Indole-3-</a:t>
              </a:r>
            </a:p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1200" i="0" smtClean="0">
                  <a:solidFill>
                    <a:srgbClr val="040404"/>
                  </a:solidFill>
                  <a:latin typeface="+mn-lt"/>
                </a:rPr>
                <a:t>pyruvate</a:t>
              </a:r>
              <a:endParaRPr lang="en-GB" sz="1200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46320" y="5400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 algn="ctr">
                <a:spcBef>
                  <a:spcPts val="0"/>
                </a:spcBef>
                <a:spcAft>
                  <a:spcPts val="0"/>
                </a:spcAft>
              </a:pPr>
              <a:r>
                <a:rPr lang="en-GB" sz="1200" smtClean="0">
                  <a:solidFill>
                    <a:srgbClr val="040404"/>
                  </a:solidFill>
                </a:rPr>
                <a:t>Indole-3-</a:t>
              </a:r>
            </a:p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1200" smtClean="0">
                  <a:solidFill>
                    <a:srgbClr val="040404"/>
                  </a:solidFill>
                </a:rPr>
                <a:t>acetamide</a:t>
              </a:r>
              <a:endParaRPr lang="en-GB" sz="1200" dirty="0">
                <a:solidFill>
                  <a:srgbClr val="040404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3"/>
            </p:cNvCxnSpPr>
            <p:nvPr/>
          </p:nvCxnSpPr>
          <p:spPr bwMode="auto">
            <a:xfrm>
              <a:off x="6737911" y="284836"/>
              <a:ext cx="912585" cy="1930"/>
            </a:xfrm>
            <a:prstGeom prst="straightConnector1">
              <a:avLst/>
            </a:prstGeom>
            <a:ln w="15875">
              <a:solidFill>
                <a:srgbClr val="FF6600"/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 flipH="1" flipV="1">
              <a:off x="8017083" y="894057"/>
              <a:ext cx="6188" cy="734743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6874948" y="1809359"/>
              <a:ext cx="775548" cy="0"/>
            </a:xfrm>
            <a:prstGeom prst="straightConnector1">
              <a:avLst/>
            </a:prstGeom>
            <a:ln w="15875">
              <a:solidFill>
                <a:srgbClr val="0070C0"/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18409377">
              <a:off x="5219978" y="627517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/>
              <a:r>
                <a:rPr lang="en-GB" sz="800" b="1" smtClean="0">
                  <a:solidFill>
                    <a:srgbClr val="040404"/>
                  </a:solidFill>
                </a:rPr>
                <a:t>K</a:t>
              </a:r>
              <a:r>
                <a:rPr lang="en-GB" sz="800" b="1" i="0" smtClean="0">
                  <a:solidFill>
                    <a:srgbClr val="040404"/>
                  </a:solidFill>
                </a:rPr>
                <a:t>00466</a:t>
              </a:r>
              <a:r>
                <a:rPr lang="en-GB" sz="800" b="1" smtClean="0">
                  <a:solidFill>
                    <a:srgbClr val="040404"/>
                  </a:solidFill>
                </a:rPr>
                <a:t>*</a:t>
              </a:r>
              <a:endParaRPr lang="en-GB" sz="800" b="1">
                <a:solidFill>
                  <a:srgbClr val="040404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27922" y="1187162"/>
              <a:ext cx="462379" cy="189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800" i="0" smtClean="0">
                  <a:solidFill>
                    <a:srgbClr val="040404"/>
                  </a:solidFill>
                  <a:latin typeface="+mn-lt"/>
                </a:rPr>
                <a:t>K00128</a:t>
              </a:r>
              <a:endParaRPr lang="en-GB" sz="800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09414" y="1116805"/>
              <a:ext cx="530738" cy="189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800" smtClean="0">
                  <a:solidFill>
                    <a:srgbClr val="040404"/>
                  </a:solidFill>
                </a:rPr>
                <a:t>K03334**</a:t>
              </a:r>
              <a:endParaRPr lang="en-GB" sz="800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2340353">
              <a:off x="6970786" y="1308684"/>
              <a:ext cx="477873" cy="183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800" smtClean="0">
                  <a:solidFill>
                    <a:srgbClr val="040404"/>
                  </a:solidFill>
                </a:rPr>
                <a:t>K04103</a:t>
              </a:r>
              <a:endParaRPr lang="en-GB" sz="800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3005461">
              <a:off x="5172910" y="1510762"/>
              <a:ext cx="597698" cy="215444"/>
            </a:xfrm>
            <a:prstGeom prst="rect">
              <a:avLst/>
            </a:prstGeom>
            <a:ln w="15875">
              <a:solidFill>
                <a:schemeClr val="bg1"/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800" b="1" dirty="0" smtClean="0">
                  <a:solidFill>
                    <a:srgbClr val="040404"/>
                  </a:solidFill>
                </a:rPr>
                <a:t>K01593*</a:t>
              </a:r>
              <a:endParaRPr lang="en-GB" sz="800" b="1" i="0" dirty="0" smtClean="0">
                <a:solidFill>
                  <a:srgbClr val="040404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 flipH="1" flipV="1">
              <a:off x="8147027" y="886751"/>
              <a:ext cx="1" cy="746278"/>
            </a:xfrm>
            <a:prstGeom prst="straightConnector1">
              <a:avLst/>
            </a:prstGeom>
            <a:ln w="15875">
              <a:solidFill>
                <a:srgbClr val="0070C0"/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8789" y="1924185"/>
              <a:ext cx="599122" cy="335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4263" y="427342"/>
              <a:ext cx="611444" cy="342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8" name="Picture 1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274" y="5205142"/>
              <a:ext cx="583015" cy="59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276963" y="288843"/>
              <a:ext cx="11700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i="1" smtClean="0">
                  <a:solidFill>
                    <a:srgbClr val="040404"/>
                  </a:solidFill>
                  <a:latin typeface="+mn-lt"/>
                </a:rPr>
                <a:t>L</a:t>
              </a:r>
              <a:r>
                <a:rPr lang="en-GB" sz="1200" b="1" i="0" smtClean="0">
                  <a:solidFill>
                    <a:srgbClr val="040404"/>
                  </a:solidFill>
                  <a:latin typeface="+mn-lt"/>
                </a:rPr>
                <a:t>-Tryptophan</a:t>
              </a:r>
              <a:endParaRPr lang="en-GB" sz="1200" b="1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73767" y="5310550"/>
              <a:ext cx="803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i="0" smtClean="0">
                  <a:solidFill>
                    <a:srgbClr val="040404"/>
                  </a:solidFill>
                  <a:latin typeface="+mn-lt"/>
                </a:rPr>
                <a:t>Indoxyl</a:t>
              </a:r>
              <a:endParaRPr lang="en-GB" sz="1200" b="1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6930" y="-27384"/>
              <a:ext cx="280614" cy="346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1800" i="0" smtClean="0">
                  <a:solidFill>
                    <a:srgbClr val="040404"/>
                  </a:solidFill>
                  <a:latin typeface="+mn-lt"/>
                </a:rPr>
                <a:t>a</a:t>
              </a:r>
              <a:endParaRPr lang="en-GB" sz="1800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pic>
          <p:nvPicPr>
            <p:cNvPr id="3089" name="Picture 1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1277" y="4359491"/>
              <a:ext cx="572531" cy="509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763812" y="4838609"/>
              <a:ext cx="10179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3538" indent="-363538" algn="ctr">
                <a:spcBef>
                  <a:spcPts val="0"/>
                </a:spcBef>
                <a:spcAft>
                  <a:spcPts val="0"/>
                </a:spcAft>
              </a:pPr>
              <a:r>
                <a:rPr lang="en-GB" sz="800" dirty="0">
                  <a:solidFill>
                    <a:srgbClr val="040404"/>
                  </a:solidFill>
                </a:rPr>
                <a:t>h</a:t>
              </a:r>
              <a:r>
                <a:rPr lang="en-GB" sz="800" dirty="0" smtClean="0">
                  <a:solidFill>
                    <a:srgbClr val="040404"/>
                  </a:solidFill>
                </a:rPr>
                <a:t>epatic oxidation</a:t>
              </a:r>
              <a:endParaRPr lang="en-GB" sz="800" i="0" dirty="0" smtClean="0">
                <a:solidFill>
                  <a:srgbClr val="040404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 bwMode="auto">
            <a:xfrm>
              <a:off x="1936206" y="4753884"/>
              <a:ext cx="0" cy="650977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1" idx="2"/>
              <a:endCxn id="106" idx="0"/>
            </p:cNvCxnSpPr>
            <p:nvPr/>
          </p:nvCxnSpPr>
          <p:spPr bwMode="auto">
            <a:xfrm flipH="1">
              <a:off x="1970920" y="5587549"/>
              <a:ext cx="4376" cy="615827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737634" y="5731684"/>
              <a:ext cx="11280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3538" indent="-363538" algn="ctr">
                <a:spcBef>
                  <a:spcPts val="0"/>
                </a:spcBef>
                <a:spcAft>
                  <a:spcPts val="0"/>
                </a:spcAft>
              </a:pPr>
              <a:r>
                <a:rPr lang="en-GB" sz="800" smtClean="0">
                  <a:solidFill>
                    <a:srgbClr val="040404"/>
                  </a:solidFill>
                </a:rPr>
                <a:t>hepatic sulphation</a:t>
              </a:r>
              <a:endParaRPr lang="en-GB" sz="800" i="0" dirty="0" smtClean="0">
                <a:solidFill>
                  <a:srgbClr val="040404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143177" y="6203376"/>
              <a:ext cx="1655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i="0" smtClean="0">
                  <a:solidFill>
                    <a:srgbClr val="040404"/>
                  </a:solidFill>
                  <a:latin typeface="+mn-lt"/>
                </a:rPr>
                <a:t>3-indoxylsulphate</a:t>
              </a:r>
              <a:endParaRPr lang="en-GB" sz="1200" b="1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-792578" y="1950384"/>
              <a:ext cx="2274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1400" b="1" smtClean="0">
                  <a:solidFill>
                    <a:srgbClr val="040404"/>
                  </a:solidFill>
                </a:rPr>
                <a:t>prokaryotic metabolism*</a:t>
              </a:r>
              <a:endParaRPr lang="en-GB" sz="1400" b="1" i="0" dirty="0" smtClean="0">
                <a:solidFill>
                  <a:srgbClr val="040404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 rot="16200000">
              <a:off x="-866781" y="5192046"/>
              <a:ext cx="2429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1400" b="1" smtClean="0">
                  <a:solidFill>
                    <a:srgbClr val="040404"/>
                  </a:solidFill>
                </a:rPr>
                <a:t>human metabolism**</a:t>
              </a:r>
              <a:endParaRPr lang="en-GB" sz="1400" b="1" i="0" dirty="0" smtClean="0">
                <a:solidFill>
                  <a:srgbClr val="040404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99054" y="1960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1800" i="0" smtClean="0">
                  <a:solidFill>
                    <a:srgbClr val="040404"/>
                  </a:solidFill>
                  <a:latin typeface="+mn-lt"/>
                </a:rPr>
                <a:t>b</a:t>
              </a:r>
              <a:endParaRPr lang="en-GB" sz="1800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196" y="1237651"/>
              <a:ext cx="661096" cy="465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TextBox 150"/>
            <p:cNvSpPr txBox="1"/>
            <p:nvPr/>
          </p:nvSpPr>
          <p:spPr>
            <a:xfrm>
              <a:off x="3983886" y="21328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>
                  <a:solidFill>
                    <a:srgbClr val="040404"/>
                  </a:solidFill>
                </a:rPr>
                <a:t>c</a:t>
              </a:r>
              <a:endParaRPr lang="en-GB" sz="1800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995936" y="32972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mtClean="0">
                  <a:solidFill>
                    <a:srgbClr val="040404"/>
                  </a:solidFill>
                </a:rPr>
                <a:t>d</a:t>
              </a:r>
              <a:endParaRPr lang="en-GB" sz="1800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4595849" y="6479422"/>
              <a:ext cx="716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>
            <a:xfrm>
              <a:off x="5357929" y="6478470"/>
              <a:ext cx="464061" cy="19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2" name="Elbow Connector 3091"/>
            <p:cNvCxnSpPr/>
            <p:nvPr/>
          </p:nvCxnSpPr>
          <p:spPr bwMode="auto">
            <a:xfrm flipV="1">
              <a:off x="4434335" y="3350643"/>
              <a:ext cx="4155966" cy="6349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4598002" y="3362912"/>
              <a:ext cx="4229657" cy="17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Straight Connector 191"/>
            <p:cNvCxnSpPr/>
            <p:nvPr/>
          </p:nvCxnSpPr>
          <p:spPr bwMode="auto">
            <a:xfrm>
              <a:off x="4592080" y="4521903"/>
              <a:ext cx="0" cy="1184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3" name="Straight Connector 192"/>
            <p:cNvCxnSpPr/>
            <p:nvPr/>
          </p:nvCxnSpPr>
          <p:spPr bwMode="auto">
            <a:xfrm>
              <a:off x="4592080" y="4521086"/>
              <a:ext cx="4235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Straight Connector 193"/>
            <p:cNvCxnSpPr/>
            <p:nvPr/>
          </p:nvCxnSpPr>
          <p:spPr bwMode="auto">
            <a:xfrm>
              <a:off x="8829155" y="4521086"/>
              <a:ext cx="0" cy="1064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6" name="Straight Connector 195"/>
            <p:cNvCxnSpPr/>
            <p:nvPr/>
          </p:nvCxnSpPr>
          <p:spPr bwMode="auto">
            <a:xfrm>
              <a:off x="7112476" y="3356992"/>
              <a:ext cx="14110" cy="11640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03" name="Rounded Rectangle 3102"/>
            <p:cNvSpPr/>
            <p:nvPr/>
          </p:nvSpPr>
          <p:spPr bwMode="auto">
            <a:xfrm>
              <a:off x="6615300" y="3768412"/>
              <a:ext cx="1796351" cy="25042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100" b="1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Score filtering</a:t>
              </a:r>
              <a:endParaRPr kumimoji="0" lang="en-GB" sz="1100" b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endParaRPr>
            </a:p>
          </p:txBody>
        </p:sp>
        <p:pic>
          <p:nvPicPr>
            <p:cNvPr id="246" name="Picture 1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3529" y="1399468"/>
              <a:ext cx="487457" cy="53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4" name="TextBox 263"/>
            <p:cNvSpPr txBox="1"/>
            <p:nvPr/>
          </p:nvSpPr>
          <p:spPr>
            <a:xfrm>
              <a:off x="6948264" y="1821622"/>
              <a:ext cx="462379" cy="189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800" smtClean="0">
                  <a:solidFill>
                    <a:srgbClr val="040404"/>
                  </a:solidFill>
                </a:rPr>
                <a:t>K00274</a:t>
              </a:r>
              <a:endParaRPr lang="en-GB" sz="800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6876256" y="286766"/>
              <a:ext cx="500660" cy="189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800" b="1" smtClean="0">
                  <a:solidFill>
                    <a:srgbClr val="040404"/>
                  </a:solidFill>
                </a:rPr>
                <a:t>K01426*</a:t>
              </a:r>
              <a:endParaRPr lang="en-GB" sz="800" b="1" i="0" dirty="0" smtClean="0">
                <a:solidFill>
                  <a:srgbClr val="040404"/>
                </a:solidFill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7775240" y="69008"/>
              <a:ext cx="672925" cy="406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 algn="ctr">
                <a:spcBef>
                  <a:spcPts val="0"/>
                </a:spcBef>
                <a:spcAft>
                  <a:spcPts val="0"/>
                </a:spcAft>
              </a:pPr>
              <a:r>
                <a:rPr lang="en-GB" sz="1200" smtClean="0">
                  <a:solidFill>
                    <a:srgbClr val="040404"/>
                  </a:solidFill>
                </a:rPr>
                <a:t>Indole-3-</a:t>
              </a:r>
            </a:p>
            <a:p>
              <a:pPr marL="363538" indent="-363538" algn="ctr">
                <a:spcBef>
                  <a:spcPts val="0"/>
                </a:spcBef>
                <a:spcAft>
                  <a:spcPts val="0"/>
                </a:spcAft>
              </a:pPr>
              <a:r>
                <a:rPr lang="en-GB" sz="1200">
                  <a:solidFill>
                    <a:srgbClr val="040404"/>
                  </a:solidFill>
                </a:rPr>
                <a:t>a</a:t>
              </a:r>
              <a:r>
                <a:rPr lang="en-GB" sz="1200" smtClean="0">
                  <a:solidFill>
                    <a:srgbClr val="040404"/>
                  </a:solidFill>
                </a:rPr>
                <a:t>cetate</a:t>
              </a:r>
              <a:endParaRPr lang="en-GB" sz="1200" dirty="0">
                <a:solidFill>
                  <a:srgbClr val="040404"/>
                </a:solidFill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7689329" y="1622252"/>
              <a:ext cx="934055" cy="406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 algn="ctr">
                <a:spcBef>
                  <a:spcPts val="0"/>
                </a:spcBef>
                <a:spcAft>
                  <a:spcPts val="0"/>
                </a:spcAft>
              </a:pPr>
              <a:r>
                <a:rPr lang="en-GB" sz="1200" i="0" smtClean="0">
                  <a:solidFill>
                    <a:srgbClr val="040404"/>
                  </a:solidFill>
                  <a:latin typeface="+mn-lt"/>
                </a:rPr>
                <a:t>Indole-3-</a:t>
              </a:r>
            </a:p>
            <a:p>
              <a:pPr marL="363538" indent="-363538" algn="ctr">
                <a:spcBef>
                  <a:spcPts val="0"/>
                </a:spcBef>
                <a:spcAft>
                  <a:spcPts val="0"/>
                </a:spcAft>
              </a:pPr>
              <a:r>
                <a:rPr lang="en-GB" sz="1200" i="0" smtClean="0">
                  <a:solidFill>
                    <a:srgbClr val="040404"/>
                  </a:solidFill>
                  <a:latin typeface="+mn-lt"/>
                </a:rPr>
                <a:t>acetaldehyde</a:t>
              </a:r>
              <a:endParaRPr lang="en-GB" sz="1200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 rot="18352148">
              <a:off x="5097224" y="511578"/>
              <a:ext cx="5373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900" b="1" smtClean="0">
                  <a:solidFill>
                    <a:srgbClr val="FF6600"/>
                  </a:solidFill>
                </a:rPr>
                <a:t>Path-1</a:t>
              </a:r>
              <a:endParaRPr lang="en-GB" sz="900" b="1" dirty="0" smtClean="0">
                <a:solidFill>
                  <a:srgbClr val="FF66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436096" y="959327"/>
              <a:ext cx="5373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900" b="1" smtClean="0"/>
                <a:t>Path-2</a:t>
              </a:r>
              <a:endParaRPr lang="en-GB" sz="900" b="1" dirty="0" smtClean="0"/>
            </a:p>
          </p:txBody>
        </p:sp>
        <p:sp>
          <p:nvSpPr>
            <p:cNvPr id="298" name="TextBox 297"/>
            <p:cNvSpPr txBox="1"/>
            <p:nvPr/>
          </p:nvSpPr>
          <p:spPr>
            <a:xfrm rot="2713663">
              <a:off x="5306503" y="1395114"/>
              <a:ext cx="5373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z="900" b="1" smtClean="0">
                  <a:solidFill>
                    <a:srgbClr val="0070C0"/>
                  </a:solidFill>
                </a:rPr>
                <a:t>Path-3</a:t>
              </a:r>
              <a:endParaRPr lang="en-GB" sz="900" b="1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995936" y="42117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3538" indent="-363538">
                <a:spcBef>
                  <a:spcPts val="0"/>
                </a:spcBef>
                <a:spcAft>
                  <a:spcPts val="0"/>
                </a:spcAft>
              </a:pPr>
              <a:r>
                <a:rPr lang="en-GB" smtClean="0">
                  <a:solidFill>
                    <a:srgbClr val="040404"/>
                  </a:solidFill>
                </a:rPr>
                <a:t>e</a:t>
              </a:r>
              <a:endParaRPr lang="en-GB" sz="1800" i="0" dirty="0" smtClean="0">
                <a:solidFill>
                  <a:srgbClr val="040404"/>
                </a:solidFill>
                <a:latin typeface="+mn-lt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493" y="2544025"/>
              <a:ext cx="4634920" cy="740959"/>
            </a:xfrm>
            <a:prstGeom prst="rect">
              <a:avLst/>
            </a:prstGeom>
          </p:spPr>
        </p:pic>
        <p:cxnSp>
          <p:nvCxnSpPr>
            <p:cNvPr id="100" name="Straight Connector 99"/>
            <p:cNvCxnSpPr/>
            <p:nvPr/>
          </p:nvCxnSpPr>
          <p:spPr bwMode="auto">
            <a:xfrm>
              <a:off x="8827659" y="3259188"/>
              <a:ext cx="0" cy="1064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6"/>
            <a:stretch/>
          </p:blipFill>
          <p:spPr>
            <a:xfrm>
              <a:off x="4470146" y="3390988"/>
              <a:ext cx="1564687" cy="1096038"/>
            </a:xfrm>
            <a:prstGeom prst="rect">
              <a:avLst/>
            </a:prstGeom>
          </p:spPr>
        </p:pic>
        <p:cxnSp>
          <p:nvCxnSpPr>
            <p:cNvPr id="107" name="Straight Connector 106"/>
            <p:cNvCxnSpPr/>
            <p:nvPr/>
          </p:nvCxnSpPr>
          <p:spPr>
            <a:xfrm>
              <a:off x="5886061" y="6478470"/>
              <a:ext cx="2931196" cy="60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6917015" y="6464619"/>
              <a:ext cx="7136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err="1" smtClean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Proteobacteria</a:t>
              </a:r>
              <a:endParaRPr lang="en-GB" sz="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>
              <a:off x="4595849" y="6371987"/>
              <a:ext cx="0" cy="1064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5312129" y="6371987"/>
              <a:ext cx="0" cy="1064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5357929" y="6376158"/>
              <a:ext cx="0" cy="1064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5821990" y="6379758"/>
              <a:ext cx="0" cy="1064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5886061" y="6371986"/>
              <a:ext cx="0" cy="1064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>
              <a:off x="8817257" y="6383085"/>
              <a:ext cx="0" cy="1064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>
              <a:off x="5327853" y="6457175"/>
              <a:ext cx="11977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err="1" smtClean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Firmicutes</a:t>
              </a:r>
              <a:endParaRPr lang="en-GB" sz="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621410" y="6455675"/>
              <a:ext cx="7136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err="1" smtClean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Actinobacteria</a:t>
              </a:r>
              <a:endParaRPr lang="en-GB" sz="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 bwMode="auto">
            <a:xfrm>
              <a:off x="4602744" y="3259188"/>
              <a:ext cx="0" cy="1064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82" name="Imagen 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88922" y="963627"/>
              <a:ext cx="2902958" cy="30813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3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6C7070"/>
      </a:dk1>
      <a:lt1>
        <a:srgbClr val="FFFFFF"/>
      </a:lt1>
      <a:dk2>
        <a:srgbClr val="003D81"/>
      </a:dk2>
      <a:lt2>
        <a:srgbClr val="009067"/>
      </a:lt2>
      <a:accent1>
        <a:srgbClr val="C51638"/>
      </a:accent1>
      <a:accent2>
        <a:srgbClr val="47226C"/>
      </a:accent2>
      <a:accent3>
        <a:srgbClr val="FFFFFF"/>
      </a:accent3>
      <a:accent4>
        <a:srgbClr val="5B5F5F"/>
      </a:accent4>
      <a:accent5>
        <a:srgbClr val="DFABAE"/>
      </a:accent5>
      <a:accent6>
        <a:srgbClr val="3F1E61"/>
      </a:accent6>
      <a:hlink>
        <a:srgbClr val="003966"/>
      </a:hlink>
      <a:folHlink>
        <a:srgbClr val="E68E2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8398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marL="363538" indent="-363538">
          <a:spcBef>
            <a:spcPts val="0"/>
          </a:spcBef>
          <a:spcAft>
            <a:spcPts val="0"/>
          </a:spcAft>
          <a:defRPr sz="1800" i="0" dirty="0" smtClean="0">
            <a:solidFill>
              <a:srgbClr val="040404"/>
            </a:solidFill>
            <a:latin typeface="+mn-lt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6C7070"/>
        </a:dk1>
        <a:lt1>
          <a:srgbClr val="FFFFFF"/>
        </a:lt1>
        <a:dk2>
          <a:srgbClr val="003D81"/>
        </a:dk2>
        <a:lt2>
          <a:srgbClr val="009067"/>
        </a:lt2>
        <a:accent1>
          <a:srgbClr val="C51638"/>
        </a:accent1>
        <a:accent2>
          <a:srgbClr val="47226C"/>
        </a:accent2>
        <a:accent3>
          <a:srgbClr val="FFFFFF"/>
        </a:accent3>
        <a:accent4>
          <a:srgbClr val="5B5F5F"/>
        </a:accent4>
        <a:accent5>
          <a:srgbClr val="DFABAE"/>
        </a:accent5>
        <a:accent6>
          <a:srgbClr val="3F1E61"/>
        </a:accent6>
        <a:hlink>
          <a:srgbClr val="003966"/>
        </a:hlink>
        <a:folHlink>
          <a:srgbClr val="E68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22339</TotalTime>
  <Words>221</Words>
  <Application>Microsoft Office PowerPoint</Application>
  <PresentationFormat>On-screen Show (4:3)</PresentationFormat>
  <Paragraphs>156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MS PGothic</vt:lpstr>
      <vt:lpstr>Arial</vt:lpstr>
      <vt:lpstr>Calibri</vt:lpstr>
      <vt:lpstr>Impact</vt:lpstr>
      <vt:lpstr>Times New Roman</vt:lpstr>
      <vt:lpstr>Verdana</vt:lpstr>
      <vt:lpstr>Wingdings</vt:lpstr>
      <vt:lpstr>Standarddesign</vt:lpstr>
      <vt:lpstr>Prism 5</vt:lpstr>
      <vt:lpstr>PowerPoint Presentation</vt:lpstr>
      <vt:lpstr>PowerPoint Presentation</vt:lpstr>
      <vt:lpstr>PowerPoint Presentation</vt:lpstr>
      <vt:lpstr>PowerPoint Presentation</vt:lpstr>
    </vt:vector>
  </TitlesOfParts>
  <Company>Imperial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Neves, Ana</dc:creator>
  <cp:lastModifiedBy>Rodriguez Martinez, Andrea</cp:lastModifiedBy>
  <cp:revision>148</cp:revision>
  <cp:lastPrinted>2017-01-05T17:26:42Z</cp:lastPrinted>
  <dcterms:created xsi:type="dcterms:W3CDTF">2016-10-19T13:36:11Z</dcterms:created>
  <dcterms:modified xsi:type="dcterms:W3CDTF">2019-02-21T13:51:46Z</dcterms:modified>
</cp:coreProperties>
</file>