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A2A3C9FB-4503-3B26-6FFD-0D22F563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B92E5C9-6F63-F39F-4D26-F56CBF24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94" y="97353"/>
            <a:ext cx="11393609" cy="641073"/>
          </a:xfrm>
        </p:spPr>
        <p:txBody>
          <a:bodyPr anchor="t">
            <a:no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Classificazione immagini con modelli supervisionati: applicazione al dataset CIFAR-10</a:t>
            </a:r>
            <a:endParaRPr lang="it-IT" sz="20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schermata, testo, collage">
            <a:extLst>
              <a:ext uri="{FF2B5EF4-FFF2-40B4-BE49-F238E27FC236}">
                <a16:creationId xmlns:a16="http://schemas.microsoft.com/office/drawing/2014/main" id="{4FD0CDFA-A9DD-F3DB-332A-AA663FE6F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70" y="835779"/>
            <a:ext cx="6168456" cy="485677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B600EE-F35E-C1F1-7428-5465C46124F8}"/>
              </a:ext>
            </a:extLst>
          </p:cNvPr>
          <p:cNvSpPr txBox="1"/>
          <p:nvPr/>
        </p:nvSpPr>
        <p:spPr>
          <a:xfrm>
            <a:off x="182880" y="6022221"/>
            <a:ext cx="11913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dirty="0">
                <a:effectLst/>
                <a:latin typeface="Amasis MT Pro Black" panose="02040A04050005020304" pitchFamily="18" charset="0"/>
              </a:rPr>
              <a:t>Il dataset CIFAR-10 è costituito da 60.000 immagini a colori 32x32 in 10 classi, con 6.000 immagini per classe. Sono presenti 50.000 immagini di training e 10.000 immagini di test.</a:t>
            </a:r>
            <a:endParaRPr lang="it-IT" sz="2000" dirty="0">
              <a:latin typeface="Amasis MT Pro Black" panose="02040A040500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B5CB9B-DE9D-1286-8A42-ECF3D9A58D97}"/>
              </a:ext>
            </a:extLst>
          </p:cNvPr>
          <p:cNvSpPr txBox="1"/>
          <p:nvPr/>
        </p:nvSpPr>
        <p:spPr>
          <a:xfrm>
            <a:off x="0" y="738426"/>
            <a:ext cx="1786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Andrea Raciti </a:t>
            </a:r>
            <a:br>
              <a:rPr lang="it-IT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</a:br>
            <a:r>
              <a:rPr lang="it-IT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Corso M-Z</a:t>
            </a:r>
            <a:br>
              <a:rPr lang="it-IT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</a:br>
            <a:r>
              <a:rPr lang="it-IT" b="0" i="0" dirty="0">
                <a:effectLst/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1000062796</a:t>
            </a:r>
            <a:endParaRPr lang="it-IT" dirty="0">
              <a:latin typeface="Dreaming Outloud Script Pro" panose="020F0502020204030204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6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374F1-086D-3CC1-3D2C-4FEB2F4E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447A4E8-1ECB-AF07-31D0-58CC789B1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D04C22DC-A18D-7950-496E-5A9B6575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DDF37CD-AEB5-70CB-EFA1-5285D53C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537" y="39940"/>
            <a:ext cx="5425300" cy="428211"/>
          </a:xfrm>
        </p:spPr>
        <p:txBody>
          <a:bodyPr anchor="t">
            <a:normAutofit/>
          </a:bodyPr>
          <a:lstStyle/>
          <a:p>
            <a:r>
              <a:rPr lang="it-IT" sz="21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Caricamento del dataset CIFAR-10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00ABA5F-2863-2D72-36BE-E6DA69465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B185C6-6449-FF1B-8402-E21D8986AB11}"/>
              </a:ext>
            </a:extLst>
          </p:cNvPr>
          <p:cNvSpPr txBox="1"/>
          <p:nvPr/>
        </p:nvSpPr>
        <p:spPr>
          <a:xfrm>
            <a:off x="538531" y="768908"/>
            <a:ext cx="11193312" cy="324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 caricare i dati del dataset CIFAR-10 ho utilizzato una funzione di </a:t>
            </a:r>
            <a:r>
              <a:rPr lang="it-IT" sz="2000" dirty="0" err="1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deserializzazione</a:t>
            </a: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Python chiamata </a:t>
            </a:r>
            <a:r>
              <a:rPr lang="it-IT" sz="2000" dirty="0" err="1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unpickle</a:t>
            </a: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come suggerito dal professore.</a:t>
            </a:r>
            <a:b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Questo metodo consente di aprire i file binari forniti dal dataset e accedere ai batch di immagini e alle relative etichette.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 file data_batch_1 fino a data_batch_5 sono stati letti e uniti per formare il set di training, mentre il file </a:t>
            </a:r>
            <a:r>
              <a:rPr lang="it-IT" sz="2000" dirty="0" err="1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test_batch</a:t>
            </a: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è stato utilizzato per il 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Dopo il caricamento, le immagini (inizialmente in formato vettoriale) sono state rimodellate in array 3D per ottenere la rappresentazione corretta (32x32 pixel, 3 canali RGB), rendendole pronte per l’analisi.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989F8A9-DC2B-BCFC-6268-9C6C1A953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30" y="4120821"/>
            <a:ext cx="4848902" cy="120031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FBC22D1-413C-6F4E-28DF-468C1C469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61" y="5556107"/>
            <a:ext cx="805927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F7C1D-50FC-FEA7-37A1-9E9B5DDDA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D44E97E-FF89-2480-4C6E-C7FACEA7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F62E48EE-B6F5-1FCA-3910-86A5CB7D2D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62C588C-5626-A684-D458-FC927A18F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537" y="39940"/>
            <a:ext cx="5712754" cy="428211"/>
          </a:xfrm>
        </p:spPr>
        <p:txBody>
          <a:bodyPr anchor="t">
            <a:normAutofit fontScale="90000"/>
          </a:bodyPr>
          <a:lstStyle/>
          <a:p>
            <a:r>
              <a:rPr lang="it-IT" sz="23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Sottocampionamento</a:t>
            </a:r>
            <a:r>
              <a:rPr lang="it-IT" sz="21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del dataset CIFAR-10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3791BE9-CB5C-14B2-BFA7-F3439E51D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E826DB-4064-1F8E-C993-E77C8AACA167}"/>
              </a:ext>
            </a:extLst>
          </p:cNvPr>
          <p:cNvSpPr txBox="1"/>
          <p:nvPr/>
        </p:nvSpPr>
        <p:spPr>
          <a:xfrm>
            <a:off x="499343" y="844929"/>
            <a:ext cx="11193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Per gestire il dataset in modo più efficiente, ho seguito il consiglio del professore di </a:t>
            </a:r>
            <a:r>
              <a:rPr lang="it-IT" sz="2000" b="1" dirty="0">
                <a:latin typeface="Amasis MT Pro Black" panose="02040A04050005020304" pitchFamily="18" charset="0"/>
              </a:rPr>
              <a:t>effettuare un sotto-campionamento</a:t>
            </a:r>
            <a:r>
              <a:rPr lang="it-IT" sz="2000" dirty="0">
                <a:latin typeface="Amasis MT Pro Black" panose="02040A04050005020304" pitchFamily="18" charset="0"/>
              </a:rPr>
              <a:t>, vista la complessità computazionale dell’addestramento su tutto il CIFAR-10.</a:t>
            </a:r>
            <a:endParaRPr lang="it-IT" sz="1900" dirty="0">
              <a:latin typeface="Amasis MT Pro Black" panose="02040A040500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1F2EAF-9B32-5539-D3D1-E4F65EBF76F1}"/>
              </a:ext>
            </a:extLst>
          </p:cNvPr>
          <p:cNvSpPr txBox="1"/>
          <p:nvPr/>
        </p:nvSpPr>
        <p:spPr>
          <a:xfrm>
            <a:off x="600891" y="3580952"/>
            <a:ext cx="11344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Ho quindi selezionato </a:t>
            </a:r>
            <a:r>
              <a:rPr lang="it-IT" sz="2000" b="1" dirty="0">
                <a:latin typeface="Amasis MT Pro Black" panose="02040A04050005020304" pitchFamily="18" charset="0"/>
              </a:rPr>
              <a:t>1000 immagini casuali</a:t>
            </a:r>
            <a:r>
              <a:rPr lang="it-IT" sz="2000" dirty="0">
                <a:latin typeface="Amasis MT Pro Black" panose="02040A04050005020304" pitchFamily="18" charset="0"/>
              </a:rPr>
              <a:t>, che ho suddiviso nei tre insiemi di lavoro: </a:t>
            </a:r>
            <a:r>
              <a:rPr lang="it-IT" sz="2000" b="1" dirty="0">
                <a:latin typeface="Amasis MT Pro Black" panose="02040A04050005020304" pitchFamily="18" charset="0"/>
              </a:rPr>
              <a:t>training (70%)</a:t>
            </a:r>
            <a:r>
              <a:rPr lang="it-IT" sz="2000" dirty="0">
                <a:latin typeface="Amasis MT Pro Black" panose="02040A04050005020304" pitchFamily="18" charset="0"/>
              </a:rPr>
              <a:t>, </a:t>
            </a:r>
            <a:r>
              <a:rPr lang="it-IT" sz="2000" b="1" dirty="0" err="1">
                <a:latin typeface="Amasis MT Pro Black" panose="02040A04050005020304" pitchFamily="18" charset="0"/>
              </a:rPr>
              <a:t>validation</a:t>
            </a:r>
            <a:r>
              <a:rPr lang="it-IT" sz="2000" b="1" dirty="0">
                <a:latin typeface="Amasis MT Pro Black" panose="02040A04050005020304" pitchFamily="18" charset="0"/>
              </a:rPr>
              <a:t> (10%)</a:t>
            </a:r>
            <a:r>
              <a:rPr lang="it-IT" sz="2000" dirty="0">
                <a:latin typeface="Amasis MT Pro Black" panose="02040A04050005020304" pitchFamily="18" charset="0"/>
              </a:rPr>
              <a:t> e </a:t>
            </a:r>
            <a:r>
              <a:rPr lang="it-IT" sz="2000" b="1" dirty="0">
                <a:latin typeface="Amasis MT Pro Black" panose="02040A04050005020304" pitchFamily="18" charset="0"/>
              </a:rPr>
              <a:t>test (20%)</a:t>
            </a:r>
            <a:r>
              <a:rPr lang="it-IT" sz="2000" dirty="0">
                <a:latin typeface="Amasis MT Pro Black" panose="02040A04050005020304" pitchFamily="18" charset="0"/>
              </a:rPr>
              <a:t>. Dopo la suddivisione, le immagini sono state </a:t>
            </a:r>
            <a:r>
              <a:rPr lang="it-IT" sz="2000" b="1" dirty="0">
                <a:latin typeface="Amasis MT Pro Black" panose="02040A04050005020304" pitchFamily="18" charset="0"/>
              </a:rPr>
              <a:t>appiattite</a:t>
            </a:r>
            <a:r>
              <a:rPr lang="it-IT" sz="2000" dirty="0">
                <a:latin typeface="Amasis MT Pro Black" panose="02040A04050005020304" pitchFamily="18" charset="0"/>
              </a:rPr>
              <a:t> e </a:t>
            </a:r>
            <a:r>
              <a:rPr lang="it-IT" sz="2000" b="1" dirty="0">
                <a:latin typeface="Amasis MT Pro Black" panose="02040A04050005020304" pitchFamily="18" charset="0"/>
              </a:rPr>
              <a:t>normalizzate</a:t>
            </a:r>
            <a:r>
              <a:rPr lang="it-IT" sz="2000" dirty="0">
                <a:latin typeface="Amasis MT Pro Black" panose="02040A04050005020304" pitchFamily="18" charset="0"/>
              </a:rPr>
              <a:t>, così da poterle usare nei modelli di machine learning in modo corretto ed efficace.</a:t>
            </a:r>
          </a:p>
        </p:txBody>
      </p:sp>
      <p:pic>
        <p:nvPicPr>
          <p:cNvPr id="6" name="Immagine 5" descr="Immagine che contiene testo, Carattere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9BB2CFE4-6FDD-A569-9F37-CA9DAAD7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02" y="2048152"/>
            <a:ext cx="8202170" cy="12288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28A97B2-E447-7003-CFFF-6088B73C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016" y="5302837"/>
            <a:ext cx="671606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2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A55DF-105B-A6DD-BFA8-28DF5167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F678D4C-C915-5373-688A-3D51C087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09CEEB30-A4A7-423B-0AC2-D173E6D32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AA213BE-1E2B-58BF-84B3-5DA86844F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545" y="39584"/>
            <a:ext cx="8098903" cy="428211"/>
          </a:xfrm>
        </p:spPr>
        <p:txBody>
          <a:bodyPr anchor="t">
            <a:normAutofit fontScale="90000"/>
          </a:bodyPr>
          <a:lstStyle/>
          <a:p>
            <a:r>
              <a:rPr lang="it-IT" sz="23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Creazione e addestramento dei modelli di classificazione</a:t>
            </a:r>
            <a:endParaRPr lang="it-IT" sz="21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CFEDE45-23FD-5ADB-3781-A1744513F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F62854-9C5D-1D62-1843-5015AAD069E6}"/>
              </a:ext>
            </a:extLst>
          </p:cNvPr>
          <p:cNvSpPr txBox="1"/>
          <p:nvPr/>
        </p:nvSpPr>
        <p:spPr>
          <a:xfrm>
            <a:off x="499341" y="935590"/>
            <a:ext cx="1119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Durante l’analisi ho messo a confronto i quattro modelli richiesti: </a:t>
            </a:r>
            <a:r>
              <a:rPr lang="it-IT" sz="2000" b="1" dirty="0">
                <a:latin typeface="Amasis MT Pro Black" panose="02040A04050005020304" pitchFamily="18" charset="0"/>
              </a:rPr>
              <a:t>K-</a:t>
            </a:r>
            <a:r>
              <a:rPr lang="it-IT" sz="2000" b="1" dirty="0" err="1">
                <a:latin typeface="Amasis MT Pro Black" panose="02040A04050005020304" pitchFamily="18" charset="0"/>
              </a:rPr>
              <a:t>Nearest</a:t>
            </a:r>
            <a:r>
              <a:rPr lang="it-IT" sz="2000" b="1" dirty="0">
                <a:latin typeface="Amasis MT Pro Black" panose="02040A04050005020304" pitchFamily="18" charset="0"/>
              </a:rPr>
              <a:t> </a:t>
            </a:r>
            <a:r>
              <a:rPr lang="it-IT" sz="2000" b="1" dirty="0" err="1">
                <a:latin typeface="Amasis MT Pro Black" panose="02040A04050005020304" pitchFamily="18" charset="0"/>
              </a:rPr>
              <a:t>Neighbors</a:t>
            </a:r>
            <a:r>
              <a:rPr lang="it-IT" sz="2000" b="1" dirty="0">
                <a:latin typeface="Amasis MT Pro Black" panose="02040A04050005020304" pitchFamily="18" charset="0"/>
              </a:rPr>
              <a:t>, </a:t>
            </a:r>
            <a:r>
              <a:rPr lang="it-IT" sz="2000" b="1" dirty="0" err="1">
                <a:latin typeface="Amasis MT Pro Black" panose="02040A04050005020304" pitchFamily="18" charset="0"/>
              </a:rPr>
              <a:t>Logistic</a:t>
            </a:r>
            <a:r>
              <a:rPr lang="it-IT" sz="2000" b="1" dirty="0">
                <a:latin typeface="Amasis MT Pro Black" panose="02040A04050005020304" pitchFamily="18" charset="0"/>
              </a:rPr>
              <a:t> </a:t>
            </a:r>
            <a:r>
              <a:rPr lang="it-IT" sz="2000" b="1" dirty="0" err="1">
                <a:latin typeface="Amasis MT Pro Black" panose="02040A04050005020304" pitchFamily="18" charset="0"/>
              </a:rPr>
              <a:t>Regression</a:t>
            </a:r>
            <a:r>
              <a:rPr lang="it-IT" sz="2000" b="1" dirty="0">
                <a:latin typeface="Amasis MT Pro Black" panose="02040A04050005020304" pitchFamily="18" charset="0"/>
              </a:rPr>
              <a:t>, Support </a:t>
            </a:r>
            <a:r>
              <a:rPr lang="it-IT" sz="2000" b="1" dirty="0" err="1">
                <a:latin typeface="Amasis MT Pro Black" panose="02040A04050005020304" pitchFamily="18" charset="0"/>
              </a:rPr>
              <a:t>Vector</a:t>
            </a:r>
            <a:r>
              <a:rPr lang="it-IT" sz="2000" b="1" dirty="0">
                <a:latin typeface="Amasis MT Pro Black" panose="02040A04050005020304" pitchFamily="18" charset="0"/>
              </a:rPr>
              <a:t> Machine e </a:t>
            </a:r>
            <a:r>
              <a:rPr lang="it-IT" sz="2000" b="1" dirty="0" err="1">
                <a:latin typeface="Amasis MT Pro Black" panose="02040A04050005020304" pitchFamily="18" charset="0"/>
              </a:rPr>
              <a:t>Decision</a:t>
            </a:r>
            <a:r>
              <a:rPr lang="it-IT" sz="2000" b="1" dirty="0">
                <a:latin typeface="Amasis MT Pro Black" panose="02040A04050005020304" pitchFamily="18" charset="0"/>
              </a:rPr>
              <a:t> Tree</a:t>
            </a:r>
            <a:r>
              <a:rPr lang="it-IT" sz="2000" dirty="0">
                <a:latin typeface="Amasis MT Pro Black" panose="02040A04050005020304" pitchFamily="18" charset="0"/>
              </a:rPr>
              <a:t>. Ciascun modello è stato addestrato sui dati </a:t>
            </a:r>
            <a:r>
              <a:rPr lang="it-IT" sz="2000" dirty="0" err="1">
                <a:latin typeface="Amasis MT Pro Black" panose="02040A04050005020304" pitchFamily="18" charset="0"/>
              </a:rPr>
              <a:t>pre</a:t>
            </a:r>
            <a:r>
              <a:rPr lang="it-IT" sz="2000" dirty="0">
                <a:latin typeface="Amasis MT Pro Black" panose="02040A04050005020304" pitchFamily="18" charset="0"/>
              </a:rPr>
              <a:t>-elaborati e testato sull’insieme di </a:t>
            </a:r>
            <a:r>
              <a:rPr lang="it-IT" sz="2000" dirty="0" err="1">
                <a:latin typeface="Amasis MT Pro Black" panose="02040A04050005020304" pitchFamily="18" charset="0"/>
              </a:rPr>
              <a:t>validation</a:t>
            </a:r>
            <a:r>
              <a:rPr lang="it-IT" sz="2000" dirty="0">
                <a:latin typeface="Amasis MT Pro Black" panose="02040A04050005020304" pitchFamily="18" charset="0"/>
              </a:rPr>
              <a:t> e su quello di test.</a:t>
            </a:r>
            <a:endParaRPr lang="it-IT" sz="1900" dirty="0">
              <a:latin typeface="Amasis MT Pro Black" panose="02040A040500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7C45EB-B77B-1D1B-43B1-A2A84AE8BB72}"/>
              </a:ext>
            </a:extLst>
          </p:cNvPr>
          <p:cNvSpPr txBox="1"/>
          <p:nvPr/>
        </p:nvSpPr>
        <p:spPr>
          <a:xfrm>
            <a:off x="108565" y="2537250"/>
            <a:ext cx="543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Esempio addestramento modello KNN: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FBF1B7B-E708-DAD8-CDEE-046C3E10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4" y="3108514"/>
            <a:ext cx="8773749" cy="77163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1E9D07-3993-2689-6A02-EFA310E8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58" y="4082079"/>
            <a:ext cx="3610479" cy="53347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C738049-49D7-8B93-5E6E-37793DAE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373" y="4879700"/>
            <a:ext cx="663032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4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214BA-8BA0-AC01-D0E2-F3EF5065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3671C54-B581-DB59-C4EC-AB2F79A96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DC7E843D-EAB2-6AC2-6966-08047C2E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07933AC-44DC-9028-2B7C-F112A8CBA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536" y="39940"/>
            <a:ext cx="5869509" cy="428211"/>
          </a:xfrm>
        </p:spPr>
        <p:txBody>
          <a:bodyPr anchor="t">
            <a:normAutofit fontScale="90000"/>
          </a:bodyPr>
          <a:lstStyle/>
          <a:p>
            <a:r>
              <a:rPr lang="it-IT" sz="2300" dirty="0">
                <a:solidFill>
                  <a:srgbClr val="FFFFFF"/>
                </a:solidFill>
                <a:latin typeface="Amasis MT Pro Black" panose="02040A04050005020304" pitchFamily="18" charset="0"/>
              </a:rPr>
              <a:t>Valutazione dei modelli di classificazione</a:t>
            </a:r>
            <a:endParaRPr lang="it-IT" sz="21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CDEFD3A-F504-5DCB-B137-6C285F82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5E20DB-AED8-EDFE-F949-BB1CF545D168}"/>
              </a:ext>
            </a:extLst>
          </p:cNvPr>
          <p:cNvSpPr txBox="1"/>
          <p:nvPr/>
        </p:nvSpPr>
        <p:spPr>
          <a:xfrm>
            <a:off x="517870" y="908461"/>
            <a:ext cx="1119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La valutazione dei modelli è stata effettuata calcolando l'</a:t>
            </a:r>
            <a:r>
              <a:rPr lang="it-IT" sz="2000" b="1" dirty="0" err="1">
                <a:latin typeface="Amasis MT Pro Black" panose="02040A04050005020304" pitchFamily="18" charset="0"/>
              </a:rPr>
              <a:t>accuracy</a:t>
            </a:r>
            <a:r>
              <a:rPr lang="it-IT" sz="2000" b="1" dirty="0">
                <a:latin typeface="Amasis MT Pro Black" panose="02040A04050005020304" pitchFamily="18" charset="0"/>
              </a:rPr>
              <a:t> e</a:t>
            </a:r>
            <a:r>
              <a:rPr lang="it-IT" sz="2000" dirty="0">
                <a:latin typeface="Amasis MT Pro Black" panose="02040A04050005020304" pitchFamily="18" charset="0"/>
              </a:rPr>
              <a:t> la </a:t>
            </a:r>
            <a:r>
              <a:rPr lang="it-IT" sz="2000" b="1" dirty="0">
                <a:latin typeface="Amasis MT Pro Black" panose="02040A04050005020304" pitchFamily="18" charset="0"/>
              </a:rPr>
              <a:t>matrice di confusione.</a:t>
            </a:r>
            <a:endParaRPr lang="it-IT" sz="1900" dirty="0">
              <a:latin typeface="Amasis MT Pro Black" panose="02040A040500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313FB7-BE79-F0AD-D87B-7E28433E61A4}"/>
              </a:ext>
            </a:extLst>
          </p:cNvPr>
          <p:cNvSpPr txBox="1"/>
          <p:nvPr/>
        </p:nvSpPr>
        <p:spPr>
          <a:xfrm>
            <a:off x="209040" y="1878333"/>
            <a:ext cx="5434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Esempio valutazione del modello KNN: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0B8203-38D8-E692-77B5-D60E84EA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15" y="2673863"/>
            <a:ext cx="9616622" cy="164265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D3CF09-BE71-CB57-3676-AF3B6D5E6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15" y="4707252"/>
            <a:ext cx="9629002" cy="1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9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09CC9-CD44-B31A-8FF5-AF22F328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DA1A699-E855-ACC5-7794-BE9910F36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903DB907-5E22-3767-4134-E90441BBBC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0" y="-29714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F0E2A0A-E126-2D6A-818E-20224893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535" y="39940"/>
            <a:ext cx="6653281" cy="428211"/>
          </a:xfrm>
        </p:spPr>
        <p:txBody>
          <a:bodyPr anchor="t">
            <a:noAutofit/>
          </a:bodyPr>
          <a:lstStyle/>
          <a:p>
            <a:r>
              <a:rPr lang="it-IT" sz="21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Cross-</a:t>
            </a:r>
            <a:r>
              <a:rPr lang="it-IT" sz="21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validation</a:t>
            </a:r>
            <a:r>
              <a:rPr lang="it-IT" sz="21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sui modelli di classificazione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D3AC86B-F9E2-E26A-D534-2C3328DE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CD678A-9233-6CE1-D523-6F0CA92CEED0}"/>
              </a:ext>
            </a:extLst>
          </p:cNvPr>
          <p:cNvSpPr txBox="1"/>
          <p:nvPr/>
        </p:nvSpPr>
        <p:spPr>
          <a:xfrm>
            <a:off x="328603" y="860612"/>
            <a:ext cx="11534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masis MT Pro Black" panose="02040A04050005020304" pitchFamily="18" charset="0"/>
              </a:rPr>
              <a:t>Ho utilizzato la cross-</a:t>
            </a:r>
            <a:r>
              <a:rPr lang="it-IT" sz="2000" dirty="0" err="1">
                <a:latin typeface="Amasis MT Pro Black" panose="02040A04050005020304" pitchFamily="18" charset="0"/>
              </a:rPr>
              <a:t>validation</a:t>
            </a:r>
            <a:r>
              <a:rPr lang="it-IT" sz="2000" dirty="0">
                <a:latin typeface="Amasis MT Pro Black" panose="02040A04050005020304" pitchFamily="18" charset="0"/>
              </a:rPr>
              <a:t> per confrontare in modo oggettivo le performance dei modelli sul training set. Il modello SVM è risultato il migliore in termini di accuratezza media e stabilità. Questo mi ha portato a selezionarlo come modello su cui applicare un’ottimizzazione più approfondita tramite </a:t>
            </a:r>
            <a:r>
              <a:rPr lang="it-IT" sz="2000" dirty="0" err="1">
                <a:latin typeface="Amasis MT Pro Black" panose="02040A04050005020304" pitchFamily="18" charset="0"/>
              </a:rPr>
              <a:t>GridSearch</a:t>
            </a:r>
            <a:r>
              <a:rPr lang="it-IT" sz="2000" dirty="0">
                <a:latin typeface="Amasis MT Pro Black" panose="02040A04050005020304" pitchFamily="18" charset="0"/>
              </a:rPr>
              <a:t> (prossima slide), per affinare ulteriormente i suoi parametri.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831D60-8CBB-C807-4D6B-7C12A98C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4" y="2884288"/>
            <a:ext cx="7360235" cy="33945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093417-415A-D8B4-1DBD-D9F0DBCD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723" y="3683343"/>
            <a:ext cx="4269900" cy="11499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BC143C8-6494-90D8-76AC-5A994D1EAABE}"/>
              </a:ext>
            </a:extLst>
          </p:cNvPr>
          <p:cNvSpPr txBox="1"/>
          <p:nvPr/>
        </p:nvSpPr>
        <p:spPr>
          <a:xfrm>
            <a:off x="8270493" y="3174657"/>
            <a:ext cx="35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Black" panose="02040A04050005020304" pitchFamily="18" charset="0"/>
              </a:rPr>
              <a:t>Risultati Cross-</a:t>
            </a:r>
            <a:r>
              <a:rPr lang="it-IT" dirty="0" err="1">
                <a:latin typeface="Amasis MT Pro Black" panose="02040A04050005020304" pitchFamily="18" charset="0"/>
              </a:rPr>
              <a:t>validation</a:t>
            </a:r>
            <a:endParaRPr lang="it-IT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7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6838B-409B-2AB4-EB8E-454060B7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A2DF39D-3091-BA09-8D65-D21AE6207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B1562B15-6449-FDC4-3414-B6B5D11F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802DFA3-1A81-5780-773D-B81BBAB3C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605" y="59909"/>
            <a:ext cx="6966790" cy="428211"/>
          </a:xfrm>
        </p:spPr>
        <p:txBody>
          <a:bodyPr anchor="t">
            <a:noAutofit/>
          </a:bodyPr>
          <a:lstStyle/>
          <a:p>
            <a:r>
              <a:rPr lang="it-IT" sz="2100" dirty="0">
                <a:latin typeface="Amasis MT Pro Black" panose="02040A04050005020304" pitchFamily="18" charset="0"/>
              </a:rPr>
              <a:t>Ottimizzazione del modello SVM con </a:t>
            </a:r>
            <a:r>
              <a:rPr lang="it-IT" sz="2100" dirty="0" err="1">
                <a:latin typeface="Amasis MT Pro Black" panose="02040A04050005020304" pitchFamily="18" charset="0"/>
              </a:rPr>
              <a:t>Grid</a:t>
            </a:r>
            <a:r>
              <a:rPr lang="it-IT" sz="2100" dirty="0">
                <a:latin typeface="Amasis MT Pro Black" panose="02040A04050005020304" pitchFamily="18" charset="0"/>
              </a:rPr>
              <a:t> </a:t>
            </a:r>
            <a:r>
              <a:rPr lang="it-IT" sz="2100" dirty="0" err="1">
                <a:latin typeface="Amasis MT Pro Black" panose="02040A04050005020304" pitchFamily="18" charset="0"/>
              </a:rPr>
              <a:t>Search</a:t>
            </a:r>
            <a:endParaRPr lang="it-IT" sz="21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4CEF906-93D2-5D74-91D7-E86FCC1D9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DC5B4F-CD53-A841-9D4E-444DE3017255}"/>
              </a:ext>
            </a:extLst>
          </p:cNvPr>
          <p:cNvSpPr txBox="1"/>
          <p:nvPr/>
        </p:nvSpPr>
        <p:spPr>
          <a:xfrm>
            <a:off x="517870" y="697308"/>
            <a:ext cx="11193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000" dirty="0">
                <a:latin typeface="Amasis MT Pro Black" panose="02040A04050005020304" pitchFamily="18" charset="0"/>
              </a:rPr>
              <a:t>Per migliorare ulteriormente le prestazioni del modello SVM, ho utilizzato la tecnica di </a:t>
            </a:r>
            <a:r>
              <a:rPr lang="it-IT" sz="2000" dirty="0" err="1">
                <a:latin typeface="Amasis MT Pro Black" panose="02040A04050005020304" pitchFamily="18" charset="0"/>
              </a:rPr>
              <a:t>Grid</a:t>
            </a:r>
            <a:r>
              <a:rPr lang="it-IT" sz="2000" dirty="0">
                <a:latin typeface="Amasis MT Pro Black" panose="02040A04050005020304" pitchFamily="18" charset="0"/>
              </a:rPr>
              <a:t> </a:t>
            </a:r>
            <a:r>
              <a:rPr lang="it-IT" sz="2000" dirty="0" err="1">
                <a:latin typeface="Amasis MT Pro Black" panose="02040A04050005020304" pitchFamily="18" charset="0"/>
              </a:rPr>
              <a:t>Search</a:t>
            </a:r>
            <a:r>
              <a:rPr lang="it-IT" sz="2000" dirty="0">
                <a:latin typeface="Amasis MT Pro Black" panose="02040A04050005020304" pitchFamily="18" charset="0"/>
              </a:rPr>
              <a:t>, che consente di esplorare automaticamente diversi valori del parametro </a:t>
            </a:r>
            <a:r>
              <a:rPr lang="it-IT" sz="2000" b="1" dirty="0">
                <a:latin typeface="Amasis MT Pro Black" panose="02040A04050005020304" pitchFamily="18" charset="0"/>
              </a:rPr>
              <a:t>C</a:t>
            </a:r>
            <a:r>
              <a:rPr lang="it-IT" sz="2000" dirty="0">
                <a:latin typeface="Amasis MT Pro Black" panose="02040A04050005020304" pitchFamily="18" charset="0"/>
              </a:rPr>
              <a:t>, ottimizzando la capacità del modello di generalizzare. La ricerca è stata effettuata solo sul modello SVM, selezionato come il migliore tra tutti i modelli testati. Questo approccio mirato è stato scelto per contenere i tempi computazionali.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A6C81E-8FF3-F82B-53E9-741B601C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" y="2395832"/>
            <a:ext cx="6311412" cy="42672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E027967-9B4E-C1D1-BC0A-892E34F14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662" y="4130406"/>
            <a:ext cx="4963218" cy="60015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CB65C3-1A47-64BA-CB5C-618FA9539C39}"/>
              </a:ext>
            </a:extLst>
          </p:cNvPr>
          <p:cNvSpPr txBox="1"/>
          <p:nvPr/>
        </p:nvSpPr>
        <p:spPr>
          <a:xfrm>
            <a:off x="7761779" y="3654784"/>
            <a:ext cx="33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masis MT Pro Black" panose="02040A04050005020304" pitchFamily="18" charset="0"/>
              </a:rPr>
              <a:t>Risultati </a:t>
            </a:r>
            <a:r>
              <a:rPr lang="it-IT" dirty="0" err="1">
                <a:latin typeface="Amasis MT Pro Black" panose="02040A04050005020304" pitchFamily="18" charset="0"/>
              </a:rPr>
              <a:t>Grid-search</a:t>
            </a:r>
            <a:r>
              <a:rPr lang="it-IT" dirty="0">
                <a:latin typeface="Amasis MT Pro Black" panose="02040A04050005020304" pitchFamily="18" charset="0"/>
              </a:rPr>
              <a:t> SVM</a:t>
            </a:r>
          </a:p>
        </p:txBody>
      </p:sp>
    </p:spTree>
    <p:extLst>
      <p:ext uri="{BB962C8B-B14F-4D97-AF65-F5344CB8AC3E}">
        <p14:creationId xmlns:p14="http://schemas.microsoft.com/office/powerpoint/2010/main" val="3599993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1E9F-4BFD-7064-4811-37C1BFAE3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F2EC9E9-3606-16F7-2BF5-920ED53FB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uvole dipinte ad olio">
            <a:extLst>
              <a:ext uri="{FF2B5EF4-FFF2-40B4-BE49-F238E27FC236}">
                <a16:creationId xmlns:a16="http://schemas.microsoft.com/office/drawing/2014/main" id="{600777FA-D05B-5861-AA15-0DB014D0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257" b="474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EB66A70-2DE5-C7B0-C568-E7D81A511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2536" y="39940"/>
            <a:ext cx="5956595" cy="428211"/>
          </a:xfrm>
        </p:spPr>
        <p:txBody>
          <a:bodyPr anchor="t">
            <a:normAutofit/>
          </a:bodyPr>
          <a:lstStyle/>
          <a:p>
            <a:r>
              <a:rPr lang="it-IT" sz="2100" dirty="0">
                <a:latin typeface="Amasis MT Pro Black" panose="02040A04050005020304" pitchFamily="18" charset="0"/>
              </a:rPr>
              <a:t>Analisi dei report di classificazione</a:t>
            </a:r>
            <a:endParaRPr lang="it-IT" sz="2100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81E457F-18BF-5157-A43C-9840B199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F9F14B-3F05-F466-EDF6-C53C17AF687B}"/>
              </a:ext>
            </a:extLst>
          </p:cNvPr>
          <p:cNvSpPr txBox="1"/>
          <p:nvPr/>
        </p:nvSpPr>
        <p:spPr>
          <a:xfrm>
            <a:off x="517870" y="697308"/>
            <a:ext cx="1119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000" dirty="0">
                <a:latin typeface="Amasis MT Pro Black" panose="02040A04050005020304" pitchFamily="18" charset="0"/>
              </a:rPr>
              <a:t>L’analisi dei report di classificazione ha confermato che l’</a:t>
            </a:r>
            <a:r>
              <a:rPr lang="it-IT" sz="2000" b="1" dirty="0">
                <a:latin typeface="Amasis MT Pro Black" panose="02040A04050005020304" pitchFamily="18" charset="0"/>
              </a:rPr>
              <a:t>SVM</a:t>
            </a:r>
            <a:r>
              <a:rPr lang="it-IT" sz="2000" dirty="0">
                <a:latin typeface="Amasis MT Pro Black" panose="02040A04050005020304" pitchFamily="18" charset="0"/>
              </a:rPr>
              <a:t> è il modello migliore.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15ECA3-8508-4D05-19E9-19789D24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038" y="1165459"/>
            <a:ext cx="6715923" cy="255979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511BD3-420D-A7F3-CE20-D099B234FCAE}"/>
              </a:ext>
            </a:extLst>
          </p:cNvPr>
          <p:cNvSpPr txBox="1"/>
          <p:nvPr/>
        </p:nvSpPr>
        <p:spPr>
          <a:xfrm>
            <a:off x="264211" y="3721967"/>
            <a:ext cx="11193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latin typeface="Amasis MT Pro Black" panose="02040A04050005020304" pitchFamily="18" charset="0"/>
              </a:rPr>
              <a:t>- SVM ha l’accuratezza più alta (0.28), con valori più bilanciati di </a:t>
            </a:r>
            <a:r>
              <a:rPr lang="it-IT" dirty="0" err="1">
                <a:latin typeface="Amasis MT Pro Black" panose="02040A04050005020304" pitchFamily="18" charset="0"/>
              </a:rPr>
              <a:t>precision</a:t>
            </a:r>
            <a:r>
              <a:rPr lang="it-IT" dirty="0">
                <a:latin typeface="Amasis MT Pro Black" panose="02040A04050005020304" pitchFamily="18" charset="0"/>
              </a:rPr>
              <a:t>, recall e f1-score su diverse classi.</a:t>
            </a:r>
          </a:p>
          <a:p>
            <a:pPr>
              <a:buNone/>
            </a:pPr>
            <a:endParaRPr lang="it-IT" dirty="0">
              <a:latin typeface="Amasis MT Pro Black" panose="02040A04050005020304" pitchFamily="18" charset="0"/>
            </a:endParaRPr>
          </a:p>
          <a:p>
            <a:r>
              <a:rPr lang="it-IT" dirty="0">
                <a:latin typeface="Amasis MT Pro Black" panose="02040A04050005020304" pitchFamily="18" charset="0"/>
              </a:rPr>
              <a:t>- </a:t>
            </a:r>
            <a:r>
              <a:rPr lang="it-IT" dirty="0" err="1">
                <a:latin typeface="Amasis MT Pro Black" panose="02040A04050005020304" pitchFamily="18" charset="0"/>
              </a:rPr>
              <a:t>Logistic</a:t>
            </a:r>
            <a:r>
              <a:rPr lang="it-IT" dirty="0">
                <a:latin typeface="Amasis MT Pro Black" panose="02040A04050005020304" pitchFamily="18" charset="0"/>
              </a:rPr>
              <a:t> </a:t>
            </a:r>
            <a:r>
              <a:rPr lang="it-IT" dirty="0" err="1">
                <a:latin typeface="Amasis MT Pro Black" panose="02040A04050005020304" pitchFamily="18" charset="0"/>
              </a:rPr>
              <a:t>Regression</a:t>
            </a:r>
            <a:r>
              <a:rPr lang="it-IT" dirty="0">
                <a:latin typeface="Amasis MT Pro Black" panose="02040A04050005020304" pitchFamily="18" charset="0"/>
              </a:rPr>
              <a:t> ha un’accuratezza simile (0.26), ma con valori meno bilanciati e prestazioni più basse su classi chiave.</a:t>
            </a:r>
          </a:p>
          <a:p>
            <a:pPr marL="342900" indent="-342900">
              <a:buFontTx/>
              <a:buChar char="-"/>
            </a:pPr>
            <a:endParaRPr lang="it-IT" dirty="0">
              <a:latin typeface="Amasis MT Pro Black" panose="02040A04050005020304" pitchFamily="18" charset="0"/>
            </a:endParaRPr>
          </a:p>
          <a:p>
            <a:r>
              <a:rPr lang="it-IT" dirty="0">
                <a:latin typeface="Amasis MT Pro Black" panose="02040A04050005020304" pitchFamily="18" charset="0"/>
              </a:rPr>
              <a:t>- K-NN ottiene risultati molto instabili: alcune classi hanno precisioni alte ma recall bassissimi (o viceversa), e l'accuratezza è la più bassa (0.21).</a:t>
            </a:r>
          </a:p>
          <a:p>
            <a:pPr marL="342900" indent="-342900">
              <a:buFontTx/>
              <a:buChar char="-"/>
            </a:pPr>
            <a:endParaRPr lang="it-IT" dirty="0">
              <a:latin typeface="Amasis MT Pro Black" panose="02040A04050005020304" pitchFamily="18" charset="0"/>
            </a:endParaRPr>
          </a:p>
          <a:p>
            <a:r>
              <a:rPr lang="it-IT" dirty="0">
                <a:latin typeface="Amasis MT Pro Black" panose="02040A04050005020304" pitchFamily="18" charset="0"/>
              </a:rPr>
              <a:t>- </a:t>
            </a:r>
            <a:r>
              <a:rPr lang="it-IT" dirty="0" err="1">
                <a:latin typeface="Amasis MT Pro Black" panose="02040A04050005020304" pitchFamily="18" charset="0"/>
              </a:rPr>
              <a:t>Decision</a:t>
            </a:r>
            <a:r>
              <a:rPr lang="it-IT" dirty="0">
                <a:latin typeface="Amasis MT Pro Black" panose="02040A04050005020304" pitchFamily="18" charset="0"/>
              </a:rPr>
              <a:t> Tree ha un comportamento molto irregolare, con alcune classi gestite decentemente, ma altre (es. classe 3) con performance quasi nulle.</a:t>
            </a:r>
          </a:p>
        </p:txBody>
      </p:sp>
    </p:spTree>
    <p:extLst>
      <p:ext uri="{BB962C8B-B14F-4D97-AF65-F5344CB8AC3E}">
        <p14:creationId xmlns:p14="http://schemas.microsoft.com/office/powerpoint/2010/main" val="159872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610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Amasis MT Pro Black</vt:lpstr>
      <vt:lpstr>Arial</vt:lpstr>
      <vt:lpstr>Bierstadt</vt:lpstr>
      <vt:lpstr>Dreaming Outloud Script Pro</vt:lpstr>
      <vt:lpstr>GestaltVTI</vt:lpstr>
      <vt:lpstr>Classificazione immagini con modelli supervisionati: applicazione al dataset CIFAR-10</vt:lpstr>
      <vt:lpstr>Caricamento del dataset CIFAR-10</vt:lpstr>
      <vt:lpstr>Sottocampionamento del dataset CIFAR-10</vt:lpstr>
      <vt:lpstr>Creazione e addestramento dei modelli di classificazione</vt:lpstr>
      <vt:lpstr>Valutazione dei modelli di classificazione</vt:lpstr>
      <vt:lpstr>Cross-validation sui modelli di classificazione</vt:lpstr>
      <vt:lpstr>Ottimizzazione del modello SVM con Grid Search</vt:lpstr>
      <vt:lpstr>Analisi dei report di classificazione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Real Zerixen</dc:creator>
  <cp:lastModifiedBy>Real Zerixen</cp:lastModifiedBy>
  <cp:revision>3</cp:revision>
  <dcterms:created xsi:type="dcterms:W3CDTF">2025-05-05T16:50:32Z</dcterms:created>
  <dcterms:modified xsi:type="dcterms:W3CDTF">2025-05-05T19:18:02Z</dcterms:modified>
</cp:coreProperties>
</file>