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5" r:id="rId8"/>
    <p:sldId id="294" r:id="rId9"/>
    <p:sldId id="296" r:id="rId10"/>
    <p:sldId id="297" r:id="rId11"/>
    <p:sldId id="300" r:id="rId12"/>
    <p:sldId id="318" r:id="rId13"/>
    <p:sldId id="301" r:id="rId14"/>
    <p:sldId id="302" r:id="rId15"/>
    <p:sldId id="308" r:id="rId16"/>
    <p:sldId id="304" r:id="rId17"/>
    <p:sldId id="303" r:id="rId18"/>
    <p:sldId id="305" r:id="rId19"/>
    <p:sldId id="306" r:id="rId20"/>
    <p:sldId id="307" r:id="rId21"/>
    <p:sldId id="309" r:id="rId22"/>
    <p:sldId id="310" r:id="rId23"/>
    <p:sldId id="311" r:id="rId24"/>
    <p:sldId id="312" r:id="rId25"/>
    <p:sldId id="313" r:id="rId26"/>
    <p:sldId id="315" r:id="rId27"/>
    <p:sldId id="316" r:id="rId28"/>
    <p:sldId id="317" r:id="rId2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EBE00"/>
    <a:srgbClr val="E5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52" autoAdjust="0"/>
  </p:normalViewPr>
  <p:slideViewPr>
    <p:cSldViewPr snapToGrid="0" showGuides="1">
      <p:cViewPr varScale="1">
        <p:scale>
          <a:sx n="77" d="100"/>
          <a:sy n="77" d="100"/>
        </p:scale>
        <p:origin x="510" y="12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4T10:49:22.491" idx="1">
    <p:pos x="10" y="10"/>
    <p:text>CAMBIA COLORE ALLE SOLUZIONI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09/06/2019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09/06/2019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09/06/2019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09/06/2019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09/06/2019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09/06/2019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09/06/2019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09/06/2019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09/06/2019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09/06/2019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09/06/2019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09/06/2019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09/06/2019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09/06/2019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it-IT" b="1" dirty="0" err="1">
                <a:solidFill>
                  <a:schemeClr val="bg1"/>
                </a:solidFill>
              </a:rPr>
              <a:t>Bicriteria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Paths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Problem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accent4"/>
                </a:solidFill>
              </a:rPr>
              <a:t>Andrea ROSSOLINI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C7101AF-F5CF-47C0-9312-D30AA81F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58" y="1770742"/>
            <a:ext cx="3560855" cy="247105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4212AC6-A570-4935-A9EE-0AC157EEC2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36" t="9635" r="36801" b="37375"/>
          <a:stretch/>
        </p:blipFill>
        <p:spPr>
          <a:xfrm>
            <a:off x="7203504" y="1407278"/>
            <a:ext cx="2260601" cy="2339222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6E954E-D31A-48D6-9E13-7D49C2906E79}"/>
              </a:ext>
            </a:extLst>
          </p:cNvPr>
          <p:cNvSpPr txBox="1"/>
          <p:nvPr/>
        </p:nvSpPr>
        <p:spPr>
          <a:xfrm>
            <a:off x="6355392" y="3691476"/>
            <a:ext cx="3938750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 MATER STUDIORUM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BOLOGONA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>
            <a:extLst>
              <a:ext uri="{FF2B5EF4-FFF2-40B4-BE49-F238E27FC236}">
                <a16:creationId xmlns:a16="http://schemas.microsoft.com/office/drawing/2014/main" id="{A2F95CFC-45A7-44AD-849E-26B437929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3"/>
          <a:stretch/>
        </p:blipFill>
        <p:spPr>
          <a:xfrm>
            <a:off x="0" y="0"/>
            <a:ext cx="12179248" cy="51816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9C225BF-B0F9-4664-BDE4-BCA665BB2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7"/>
          <a:stretch/>
        </p:blipFill>
        <p:spPr>
          <a:xfrm>
            <a:off x="4343400" y="0"/>
            <a:ext cx="7696200" cy="5325176"/>
          </a:xfrm>
          <a:prstGeom prst="rect">
            <a:avLst/>
          </a:prstGeom>
        </p:spPr>
      </p:pic>
      <p:pic>
        <p:nvPicPr>
          <p:cNvPr id="34" name="Elemento grafico 33" descr="Database">
            <a:extLst>
              <a:ext uri="{FF2B5EF4-FFF2-40B4-BE49-F238E27FC236}">
                <a16:creationId xmlns:a16="http://schemas.microsoft.com/office/drawing/2014/main" id="{FC0229AF-24B3-42D5-9C68-5CD2163EB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271897" y="4491103"/>
            <a:ext cx="2098805" cy="292100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835C08C-6597-4606-9A08-5155ABDE9AE8}"/>
              </a:ext>
            </a:extLst>
          </p:cNvPr>
          <p:cNvSpPr txBox="1"/>
          <p:nvPr/>
        </p:nvSpPr>
        <p:spPr>
          <a:xfrm>
            <a:off x="3443124" y="5441859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c</a:t>
            </a:r>
            <a:endParaRPr lang="en-GB" sz="4400" b="1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224F26A-D3CE-4784-A586-642E00D34025}"/>
              </a:ext>
            </a:extLst>
          </p:cNvPr>
          <p:cNvSpPr txBox="1"/>
          <p:nvPr/>
        </p:nvSpPr>
        <p:spPr>
          <a:xfrm>
            <a:off x="8933684" y="5688080"/>
            <a:ext cx="308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List of </a:t>
            </a:r>
            <a:r>
              <a:rPr lang="it-IT" sz="2800" dirty="0" err="1"/>
              <a:t>candidates</a:t>
            </a:r>
            <a:endParaRPr lang="en-GB" sz="2800" dirty="0"/>
          </a:p>
        </p:txBody>
      </p:sp>
      <p:sp>
        <p:nvSpPr>
          <p:cNvPr id="37" name="Freccia a sinistra 36">
            <a:extLst>
              <a:ext uri="{FF2B5EF4-FFF2-40B4-BE49-F238E27FC236}">
                <a16:creationId xmlns:a16="http://schemas.microsoft.com/office/drawing/2014/main" id="{322A143D-B3D2-4F5F-AFC8-4984CDDE40FC}"/>
              </a:ext>
            </a:extLst>
          </p:cNvPr>
          <p:cNvSpPr/>
          <p:nvPr/>
        </p:nvSpPr>
        <p:spPr>
          <a:xfrm>
            <a:off x="8438471" y="5688080"/>
            <a:ext cx="495213" cy="585161"/>
          </a:xfrm>
          <a:prstGeom prst="leftArrow">
            <a:avLst>
              <a:gd name="adj1" fmla="val 50000"/>
              <a:gd name="adj2" fmla="val 163562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8" name="Elemento grafico 37" descr="Valigia">
            <a:extLst>
              <a:ext uri="{FF2B5EF4-FFF2-40B4-BE49-F238E27FC236}">
                <a16:creationId xmlns:a16="http://schemas.microsoft.com/office/drawing/2014/main" id="{FD3F0F83-139B-4DFF-B372-9A1E3DF39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2455" y="5666935"/>
            <a:ext cx="401767" cy="401767"/>
          </a:xfrm>
          <a:prstGeom prst="rect">
            <a:avLst/>
          </a:prstGeom>
        </p:spPr>
      </p:pic>
      <p:pic>
        <p:nvPicPr>
          <p:cNvPr id="39" name="Elemento grafico 38" descr="Valigia">
            <a:extLst>
              <a:ext uri="{FF2B5EF4-FFF2-40B4-BE49-F238E27FC236}">
                <a16:creationId xmlns:a16="http://schemas.microsoft.com/office/drawing/2014/main" id="{B2875F07-D857-48AD-9791-3CB54D044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3466" y="5702011"/>
            <a:ext cx="401767" cy="401767"/>
          </a:xfrm>
          <a:prstGeom prst="rect">
            <a:avLst/>
          </a:prstGeom>
        </p:spPr>
      </p:pic>
      <p:pic>
        <p:nvPicPr>
          <p:cNvPr id="40" name="Elemento grafico 39" descr="Valigia">
            <a:extLst>
              <a:ext uri="{FF2B5EF4-FFF2-40B4-BE49-F238E27FC236}">
                <a16:creationId xmlns:a16="http://schemas.microsoft.com/office/drawing/2014/main" id="{A124A149-C9AD-456E-9DB6-00718FB6CF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2038" y="5300243"/>
            <a:ext cx="401767" cy="401767"/>
          </a:xfrm>
          <a:prstGeom prst="rect">
            <a:avLst/>
          </a:prstGeom>
        </p:spPr>
      </p:pic>
      <p:pic>
        <p:nvPicPr>
          <p:cNvPr id="41" name="Elemento grafico 40" descr="Valigia">
            <a:extLst>
              <a:ext uri="{FF2B5EF4-FFF2-40B4-BE49-F238E27FC236}">
                <a16:creationId xmlns:a16="http://schemas.microsoft.com/office/drawing/2014/main" id="{F2430FE9-B2BC-40A1-A48C-7CAC07507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9248" y="5300244"/>
            <a:ext cx="401767" cy="401767"/>
          </a:xfrm>
          <a:prstGeom prst="rect">
            <a:avLst/>
          </a:prstGeom>
        </p:spPr>
      </p:pic>
      <p:pic>
        <p:nvPicPr>
          <p:cNvPr id="42" name="Elemento grafico 41" descr="Valigia">
            <a:extLst>
              <a:ext uri="{FF2B5EF4-FFF2-40B4-BE49-F238E27FC236}">
                <a16:creationId xmlns:a16="http://schemas.microsoft.com/office/drawing/2014/main" id="{C481F6F6-5421-45B4-8579-548726436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2470" y="5350150"/>
            <a:ext cx="401767" cy="401767"/>
          </a:xfrm>
          <a:prstGeom prst="rect">
            <a:avLst/>
          </a:prstGeom>
        </p:spPr>
      </p:pic>
      <p:pic>
        <p:nvPicPr>
          <p:cNvPr id="43" name="Elemento grafico 42" descr="Database">
            <a:extLst>
              <a:ext uri="{FF2B5EF4-FFF2-40B4-BE49-F238E27FC236}">
                <a16:creationId xmlns:a16="http://schemas.microsoft.com/office/drawing/2014/main" id="{315222B1-BCBD-451D-9FDA-37AB492F7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106925" y="4498705"/>
            <a:ext cx="2083602" cy="2921000"/>
          </a:xfrm>
          <a:prstGeom prst="rect">
            <a:avLst/>
          </a:prstGeom>
        </p:spPr>
      </p:pic>
      <p:pic>
        <p:nvPicPr>
          <p:cNvPr id="44" name="Elemento grafico 43" descr="Valigia">
            <a:extLst>
              <a:ext uri="{FF2B5EF4-FFF2-40B4-BE49-F238E27FC236}">
                <a16:creationId xmlns:a16="http://schemas.microsoft.com/office/drawing/2014/main" id="{7AF5CC01-BB4A-4D1D-9225-4222702B5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5596" y="5351073"/>
            <a:ext cx="401767" cy="401767"/>
          </a:xfrm>
          <a:prstGeom prst="rect">
            <a:avLst/>
          </a:prstGeom>
        </p:spPr>
      </p:pic>
      <p:pic>
        <p:nvPicPr>
          <p:cNvPr id="45" name="Elemento grafico 44" descr="Valigia">
            <a:extLst>
              <a:ext uri="{FF2B5EF4-FFF2-40B4-BE49-F238E27FC236}">
                <a16:creationId xmlns:a16="http://schemas.microsoft.com/office/drawing/2014/main" id="{3AA44441-C338-48E5-B620-CE4AE2F47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1498" y="5323112"/>
            <a:ext cx="401767" cy="401767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0856383-9E19-4F06-A903-90728BC3F542}"/>
              </a:ext>
            </a:extLst>
          </p:cNvPr>
          <p:cNvSpPr txBox="1"/>
          <p:nvPr/>
        </p:nvSpPr>
        <p:spPr>
          <a:xfrm>
            <a:off x="5344639" y="5214669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e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8AA06DD-E431-4ED6-9DF7-29627468EE47}"/>
              </a:ext>
            </a:extLst>
          </p:cNvPr>
          <p:cNvSpPr txBox="1"/>
          <p:nvPr/>
        </p:nvSpPr>
        <p:spPr>
          <a:xfrm>
            <a:off x="5925150" y="5246272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d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6456C376-49B9-4B26-9EF0-1FFD0749A286}"/>
              </a:ext>
            </a:extLst>
          </p:cNvPr>
          <p:cNvSpPr txBox="1"/>
          <p:nvPr/>
        </p:nvSpPr>
        <p:spPr>
          <a:xfrm>
            <a:off x="5348478" y="5950563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15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58D2712B-66B3-41DE-8587-6D3001E00590}"/>
              </a:ext>
            </a:extLst>
          </p:cNvPr>
          <p:cNvSpPr txBox="1"/>
          <p:nvPr/>
        </p:nvSpPr>
        <p:spPr>
          <a:xfrm>
            <a:off x="5920676" y="5936400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18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3EFBF421-3E25-4C92-9B1C-E13C9A04A268}"/>
              </a:ext>
            </a:extLst>
          </p:cNvPr>
          <p:cNvSpPr txBox="1"/>
          <p:nvPr/>
        </p:nvSpPr>
        <p:spPr>
          <a:xfrm>
            <a:off x="4772455" y="5282214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f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33EE9442-705F-44AA-A605-F48EA9EB3FE2}"/>
              </a:ext>
            </a:extLst>
          </p:cNvPr>
          <p:cNvSpPr txBox="1"/>
          <p:nvPr/>
        </p:nvSpPr>
        <p:spPr>
          <a:xfrm>
            <a:off x="4741498" y="5950563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13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F640F619-3E55-416C-90CF-D1E813997A9E}"/>
              </a:ext>
            </a:extLst>
          </p:cNvPr>
          <p:cNvSpPr/>
          <p:nvPr/>
        </p:nvSpPr>
        <p:spPr>
          <a:xfrm>
            <a:off x="673100" y="2374900"/>
            <a:ext cx="317500" cy="317500"/>
          </a:xfrm>
          <a:prstGeom prst="ellipse">
            <a:avLst/>
          </a:prstGeom>
          <a:solidFill>
            <a:srgbClr val="E5B3B3"/>
          </a:solidFill>
          <a:ln>
            <a:solidFill>
              <a:srgbClr val="E5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697DC548-DD7D-408A-9F72-BBA1147CAD27}"/>
              </a:ext>
            </a:extLst>
          </p:cNvPr>
          <p:cNvSpPr/>
          <p:nvPr/>
        </p:nvSpPr>
        <p:spPr>
          <a:xfrm>
            <a:off x="2997200" y="368300"/>
            <a:ext cx="445924" cy="406400"/>
          </a:xfrm>
          <a:prstGeom prst="ellipse">
            <a:avLst/>
          </a:prstGeom>
          <a:solidFill>
            <a:srgbClr val="E5B3B3"/>
          </a:solidFill>
          <a:ln>
            <a:solidFill>
              <a:srgbClr val="E5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DAA49F06-4937-4854-84C7-F350A037A7DE}"/>
              </a:ext>
            </a:extLst>
          </p:cNvPr>
          <p:cNvSpPr/>
          <p:nvPr/>
        </p:nvSpPr>
        <p:spPr>
          <a:xfrm>
            <a:off x="2997200" y="4406900"/>
            <a:ext cx="445924" cy="406400"/>
          </a:xfrm>
          <a:prstGeom prst="ellipse">
            <a:avLst/>
          </a:prstGeom>
          <a:solidFill>
            <a:srgbClr val="E5B3B3"/>
          </a:solidFill>
          <a:ln>
            <a:solidFill>
              <a:srgbClr val="E5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27E9D8B-964E-4B04-ACC4-381EB3B3C537}"/>
              </a:ext>
            </a:extLst>
          </p:cNvPr>
          <p:cNvSpPr txBox="1"/>
          <p:nvPr/>
        </p:nvSpPr>
        <p:spPr>
          <a:xfrm>
            <a:off x="673100" y="2272040"/>
            <a:ext cx="31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a</a:t>
            </a:r>
            <a:endParaRPr lang="en-GB" sz="2800" b="1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00D4618E-1026-431B-8BA4-FD571BB7A70A}"/>
              </a:ext>
            </a:extLst>
          </p:cNvPr>
          <p:cNvSpPr txBox="1"/>
          <p:nvPr/>
        </p:nvSpPr>
        <p:spPr>
          <a:xfrm>
            <a:off x="2997200" y="309890"/>
            <a:ext cx="31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b</a:t>
            </a:r>
            <a:endParaRPr lang="en-GB" sz="2800" b="1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4136FE40-B935-4E3E-B541-72EF2561928B}"/>
              </a:ext>
            </a:extLst>
          </p:cNvPr>
          <p:cNvSpPr txBox="1"/>
          <p:nvPr/>
        </p:nvSpPr>
        <p:spPr>
          <a:xfrm>
            <a:off x="2997200" y="4291733"/>
            <a:ext cx="31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c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27122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B102965B-B07C-4CBB-96A2-1F52706C34FC}"/>
              </a:ext>
            </a:extLst>
          </p:cNvPr>
          <p:cNvSpPr/>
          <p:nvPr/>
        </p:nvSpPr>
        <p:spPr>
          <a:xfrm>
            <a:off x="0" y="738485"/>
            <a:ext cx="12192000" cy="701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BB3210-2F64-4A48-86EF-51CBBB7A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945" y="-220543"/>
            <a:ext cx="4592109" cy="1600200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«A Star» algorithm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09AD3C-A064-4D3C-8108-4691F8EB6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4456112" cy="880765"/>
          </a:xfrm>
        </p:spPr>
        <p:txBody>
          <a:bodyPr>
            <a:normAutofit/>
          </a:bodyPr>
          <a:lstStyle/>
          <a:p>
            <a:r>
              <a:rPr lang="it-IT" sz="2000" b="1" dirty="0"/>
              <a:t>Extension of </a:t>
            </a:r>
            <a:r>
              <a:rPr lang="it-IT" sz="2000" b="1" dirty="0" err="1"/>
              <a:t>Dijkstra’s</a:t>
            </a:r>
            <a:r>
              <a:rPr lang="it-IT" sz="2000" b="1" dirty="0"/>
              <a:t> algorithm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a </a:t>
            </a:r>
            <a:r>
              <a:rPr lang="it-IT" dirty="0" err="1"/>
              <a:t>priority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F8837F-91FB-4C23-B958-9B22BD995317}"/>
                  </a:ext>
                </a:extLst>
              </p:cNvPr>
              <p:cNvSpPr txBox="1"/>
              <p:nvPr/>
            </p:nvSpPr>
            <p:spPr>
              <a:xfrm>
                <a:off x="839788" y="2997200"/>
                <a:ext cx="48752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Select </a:t>
                </a:r>
                <a:r>
                  <a:rPr lang="it-IT" dirty="0" err="1"/>
                  <a:t>nodes</a:t>
                </a:r>
                <a:r>
                  <a:rPr lang="it-IT" dirty="0"/>
                  <a:t> to </a:t>
                </a:r>
                <a:r>
                  <a:rPr lang="it-IT" b="1" dirty="0" err="1"/>
                  <a:t>minimize</a:t>
                </a:r>
                <a:r>
                  <a:rPr lang="it-IT" dirty="0"/>
                  <a:t>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F8837F-91FB-4C23-B958-9B22BD99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2997200"/>
                <a:ext cx="4875212" cy="923330"/>
              </a:xfrm>
              <a:prstGeom prst="rect">
                <a:avLst/>
              </a:prstGeom>
              <a:blipFill>
                <a:blip r:embed="rId3"/>
                <a:stretch>
                  <a:fillRect l="-1125" t="-3311" b="-59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4EDA275-9A5B-4213-A353-97146836BAB4}"/>
              </a:ext>
            </a:extLst>
          </p:cNvPr>
          <p:cNvCxnSpPr>
            <a:cxnSpLocks/>
          </p:cNvCxnSpPr>
          <p:nvPr/>
        </p:nvCxnSpPr>
        <p:spPr>
          <a:xfrm flipH="1">
            <a:off x="1739900" y="3920530"/>
            <a:ext cx="800100" cy="676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C3FEDF7-B390-45EA-9541-DD1CDCD13E67}"/>
              </a:ext>
            </a:extLst>
          </p:cNvPr>
          <p:cNvCxnSpPr>
            <a:cxnSpLocks/>
          </p:cNvCxnSpPr>
          <p:nvPr/>
        </p:nvCxnSpPr>
        <p:spPr>
          <a:xfrm>
            <a:off x="3840162" y="3916760"/>
            <a:ext cx="617538" cy="680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32AEB58-8721-4E15-A95A-B4D2A9B0C45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187700" y="3920531"/>
            <a:ext cx="0" cy="1233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D6F19AC-0DF9-4C66-A14A-E427B94C8FCA}"/>
                  </a:ext>
                </a:extLst>
              </p:cNvPr>
              <p:cNvSpPr txBox="1"/>
              <p:nvPr/>
            </p:nvSpPr>
            <p:spPr>
              <a:xfrm>
                <a:off x="309565" y="4597400"/>
                <a:ext cx="203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next</a:t>
                </a:r>
                <a:r>
                  <a:rPr lang="it-IT" dirty="0"/>
                  <a:t> </a:t>
                </a:r>
                <a:r>
                  <a:rPr lang="it-IT" dirty="0" err="1"/>
                  <a:t>path’s</a:t>
                </a:r>
                <a:r>
                  <a:rPr lang="it-IT" dirty="0"/>
                  <a:t> </a:t>
                </a:r>
                <a:r>
                  <a:rPr lang="it-IT" dirty="0" err="1"/>
                  <a:t>node</a:t>
                </a:r>
                <a:endParaRPr lang="en-GB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D6F19AC-0DF9-4C66-A14A-E427B94C8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5" y="4597400"/>
                <a:ext cx="2030410" cy="369332"/>
              </a:xfrm>
              <a:prstGeom prst="rect">
                <a:avLst/>
              </a:prstGeom>
              <a:blipFill>
                <a:blip r:embed="rId4"/>
                <a:stretch>
                  <a:fillRect t="-6557" r="-901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3F5AB31-8E0A-495F-9C77-D251C87CF9A1}"/>
              </a:ext>
            </a:extLst>
          </p:cNvPr>
          <p:cNvSpPr txBox="1"/>
          <p:nvPr/>
        </p:nvSpPr>
        <p:spPr>
          <a:xfrm>
            <a:off x="1974454" y="5153799"/>
            <a:ext cx="242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Cost of the </a:t>
            </a:r>
            <a:r>
              <a:rPr lang="it-IT" b="1" dirty="0" err="1"/>
              <a:t>path</a:t>
            </a:r>
            <a:r>
              <a:rPr lang="it-IT" b="1" dirty="0"/>
              <a:t> from the </a:t>
            </a:r>
            <a:r>
              <a:rPr lang="it-IT" b="1" dirty="0" err="1"/>
              <a:t>beginning</a:t>
            </a:r>
            <a:endParaRPr lang="en-GB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9D1F51E-C113-41DC-BAE4-E940F5D13D8B}"/>
              </a:ext>
            </a:extLst>
          </p:cNvPr>
          <p:cNvSpPr txBox="1"/>
          <p:nvPr/>
        </p:nvSpPr>
        <p:spPr>
          <a:xfrm>
            <a:off x="4172345" y="4594999"/>
            <a:ext cx="192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Heuristic</a:t>
            </a:r>
            <a:r>
              <a:rPr lang="it-IT" b="1" dirty="0"/>
              <a:t> </a:t>
            </a:r>
            <a:r>
              <a:rPr lang="it-IT" b="1" dirty="0" err="1"/>
              <a:t>function</a:t>
            </a:r>
            <a:endParaRPr lang="it-IT" b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A8D4554-77BB-4A6B-B0AE-55365363F3CC}"/>
              </a:ext>
            </a:extLst>
          </p:cNvPr>
          <p:cNvSpPr txBox="1"/>
          <p:nvPr/>
        </p:nvSpPr>
        <p:spPr>
          <a:xfrm>
            <a:off x="4207140" y="4594999"/>
            <a:ext cx="25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Euclidean</a:t>
            </a:r>
            <a:r>
              <a:rPr lang="it-IT" b="1" dirty="0"/>
              <a:t> </a:t>
            </a:r>
            <a:r>
              <a:rPr lang="it-IT" b="1" dirty="0" err="1"/>
              <a:t>distance</a:t>
            </a:r>
            <a:endParaRPr lang="en-GB" b="1" dirty="0"/>
          </a:p>
        </p:txBody>
      </p:sp>
      <p:pic>
        <p:nvPicPr>
          <p:cNvPr id="23" name="Elemento grafico 22" descr="Freccia: curva oraria">
            <a:extLst>
              <a:ext uri="{FF2B5EF4-FFF2-40B4-BE49-F238E27FC236}">
                <a16:creationId xmlns:a16="http://schemas.microsoft.com/office/drawing/2014/main" id="{1036C0D6-64F9-4EC5-9618-B56FBE65CB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888302" flipV="1">
            <a:off x="5511657" y="2930726"/>
            <a:ext cx="1018405" cy="1508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D1714728-42CA-4148-A393-AD4186CE19CD}"/>
                  </a:ext>
                </a:extLst>
              </p:cNvPr>
              <p:cNvSpPr/>
              <p:nvPr/>
            </p:nvSpPr>
            <p:spPr>
              <a:xfrm>
                <a:off x="6477002" y="2602984"/>
                <a:ext cx="224498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2400" dirty="0">
                    <a:latin typeface="Cambria Math" panose="02040503050406030204" pitchFamily="18" charset="0"/>
                  </a:rPr>
                  <a:t>Complexity: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(|</m:t>
                      </m:r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400" i="1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D1714728-42CA-4148-A393-AD4186CE1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2" y="2602984"/>
                <a:ext cx="2244988" cy="830997"/>
              </a:xfrm>
              <a:prstGeom prst="rect">
                <a:avLst/>
              </a:prstGeom>
              <a:blipFill>
                <a:blip r:embed="rId7"/>
                <a:stretch>
                  <a:fillRect t="-5882" b="-110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F8B2C9D-259E-44B9-8D35-14E54A5F5F80}"/>
                  </a:ext>
                </a:extLst>
              </p:cNvPr>
              <p:cNvSpPr txBox="1"/>
              <p:nvPr/>
            </p:nvSpPr>
            <p:spPr>
              <a:xfrm>
                <a:off x="7584019" y="3458865"/>
                <a:ext cx="4189412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where b is the average number 	  of successor per node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F8B2C9D-259E-44B9-8D35-14E54A5F5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19" y="3458865"/>
                <a:ext cx="4189412" cy="681982"/>
              </a:xfrm>
              <a:prstGeom prst="rect">
                <a:avLst/>
              </a:prstGeom>
              <a:blipFill>
                <a:blip r:embed="rId8"/>
                <a:stretch>
                  <a:fillRect l="-1164" t="-1786" r="-1892" b="-13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A2A798F-4BC4-4D94-8B7D-0BA5A50856D9}"/>
              </a:ext>
            </a:extLst>
          </p:cNvPr>
          <p:cNvSpPr txBox="1"/>
          <p:nvPr/>
        </p:nvSpPr>
        <p:spPr>
          <a:xfrm>
            <a:off x="6477002" y="4111723"/>
            <a:ext cx="5714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i="1" dirty="0" err="1"/>
              <a:t>Anyway</a:t>
            </a:r>
            <a:r>
              <a:rPr lang="it-IT" sz="2200" i="1" dirty="0"/>
              <a:t> </a:t>
            </a:r>
            <a:r>
              <a:rPr lang="it-IT" sz="2200" i="1" dirty="0" err="1"/>
              <a:t>it</a:t>
            </a:r>
            <a:r>
              <a:rPr lang="it-IT" sz="2200" i="1" dirty="0"/>
              <a:t> </a:t>
            </a:r>
            <a:r>
              <a:rPr lang="it-IT" sz="2200" i="1" dirty="0" err="1"/>
              <a:t>depends</a:t>
            </a:r>
            <a:r>
              <a:rPr lang="it-IT" sz="2200" i="1" dirty="0"/>
              <a:t> by the </a:t>
            </a:r>
            <a:r>
              <a:rPr lang="it-IT" sz="2200" i="1" dirty="0" err="1"/>
              <a:t>heuristic</a:t>
            </a:r>
            <a:r>
              <a:rPr lang="it-IT" sz="2200" i="1" dirty="0"/>
              <a:t> </a:t>
            </a:r>
            <a:r>
              <a:rPr lang="it-IT" sz="2200" i="1" dirty="0" err="1"/>
              <a:t>function</a:t>
            </a:r>
            <a:endParaRPr lang="en-GB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8CB8C2-932E-4E48-8C6D-3BECAE7B2DB5}"/>
                  </a:ext>
                </a:extLst>
              </p:cNvPr>
              <p:cNvSpPr txBox="1"/>
              <p:nvPr/>
            </p:nvSpPr>
            <p:spPr>
              <a:xfrm>
                <a:off x="4220164" y="4999781"/>
                <a:ext cx="3991107" cy="626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</m:sSubSup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</m:sSubSup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/>
                              </m:sSub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/>
                              </m:sSub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8CB8C2-932E-4E48-8C6D-3BECAE7B2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164" y="4999781"/>
                <a:ext cx="3991107" cy="626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56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magine che contiene testo&#10;&#10;Descrizione generata con affidabilità elevata">
            <a:extLst>
              <a:ext uri="{FF2B5EF4-FFF2-40B4-BE49-F238E27FC236}">
                <a16:creationId xmlns:a16="http://schemas.microsoft.com/office/drawing/2014/main" id="{498E573A-B855-4B84-8A74-8B3DF4B6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3" y="901778"/>
            <a:ext cx="12127140" cy="5960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2EC6BD-8DA4-49CC-9A74-EB27AF3B2AA7}"/>
              </a:ext>
            </a:extLst>
          </p:cNvPr>
          <p:cNvSpPr txBox="1"/>
          <p:nvPr/>
        </p:nvSpPr>
        <p:spPr>
          <a:xfrm>
            <a:off x="4379343" y="-5751"/>
            <a:ext cx="3505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200"/>
              <a:t>A* Pseudocode</a:t>
            </a:r>
            <a:endParaRPr lang="it-IT" sz="320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45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parete, interni&#10;&#10;Descrizione generata automaticamente">
            <a:extLst>
              <a:ext uri="{FF2B5EF4-FFF2-40B4-BE49-F238E27FC236}">
                <a16:creationId xmlns:a16="http://schemas.microsoft.com/office/drawing/2014/main" id="{E5ACA597-CE2A-441B-9E85-903D23A96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2113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8366C0-4ECC-45F8-8E78-D6761D7A60C5}"/>
              </a:ext>
            </a:extLst>
          </p:cNvPr>
          <p:cNvSpPr txBox="1"/>
          <p:nvPr/>
        </p:nvSpPr>
        <p:spPr>
          <a:xfrm>
            <a:off x="2595562" y="6397336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with </a:t>
            </a:r>
            <a:r>
              <a:rPr lang="it-IT" b="1" dirty="0" err="1"/>
              <a:t>tkinter</a:t>
            </a:r>
            <a:r>
              <a:rPr lang="it-IT" dirty="0"/>
              <a:t> library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29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5B7408F3-E318-4307-A99F-A122E50F3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" t="4282"/>
          <a:stretch/>
        </p:blipFill>
        <p:spPr>
          <a:xfrm>
            <a:off x="6218952" y="3551236"/>
            <a:ext cx="5534424" cy="3293132"/>
          </a:xfrm>
          <a:prstGeom prst="rect">
            <a:avLst/>
          </a:prstGeom>
        </p:spPr>
      </p:pic>
      <p:pic>
        <p:nvPicPr>
          <p:cNvPr id="10" name="Immagine 9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0E184EF-950A-4314-B0FF-BC1E1AE7B4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"/>
          <a:stretch/>
        </p:blipFill>
        <p:spPr>
          <a:xfrm>
            <a:off x="415717" y="3551238"/>
            <a:ext cx="5752785" cy="3306762"/>
          </a:xfrm>
          <a:prstGeom prst="rect">
            <a:avLst/>
          </a:prstGeom>
        </p:spPr>
      </p:pic>
      <p:pic>
        <p:nvPicPr>
          <p:cNvPr id="12" name="Immagine 11" descr="Immagine che contiene mappa&#10;&#10;Descrizione generata automaticamente">
            <a:extLst>
              <a:ext uri="{FF2B5EF4-FFF2-40B4-BE49-F238E27FC236}">
                <a16:creationId xmlns:a16="http://schemas.microsoft.com/office/drawing/2014/main" id="{E57231BD-E70D-4387-9919-69A65BC194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t="4213" r="-772" b="4051"/>
          <a:stretch/>
        </p:blipFill>
        <p:spPr>
          <a:xfrm>
            <a:off x="6215968" y="405604"/>
            <a:ext cx="5537407" cy="3145632"/>
          </a:xfrm>
          <a:prstGeom prst="rect">
            <a:avLst/>
          </a:prstGeom>
        </p:spPr>
      </p:pic>
      <p:pic>
        <p:nvPicPr>
          <p:cNvPr id="14" name="Immagine 1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CA61C66-FA66-492D-960B-08FB00C6C9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" r="3264" b="3386"/>
          <a:stretch/>
        </p:blipFill>
        <p:spPr>
          <a:xfrm>
            <a:off x="415717" y="393927"/>
            <a:ext cx="5680283" cy="3145632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2011CE-7E2D-4970-85B8-A9259C183B52}"/>
              </a:ext>
            </a:extLst>
          </p:cNvPr>
          <p:cNvSpPr txBox="1"/>
          <p:nvPr/>
        </p:nvSpPr>
        <p:spPr>
          <a:xfrm>
            <a:off x="415717" y="0"/>
            <a:ext cx="568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List of </a:t>
            </a:r>
            <a:r>
              <a:rPr lang="it-IT" b="1" dirty="0" err="1"/>
              <a:t>candidates</a:t>
            </a:r>
            <a:endParaRPr lang="en-GB" b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38E80F6-F1ED-4BA9-9137-8EB9D7B9E0E0}"/>
              </a:ext>
            </a:extLst>
          </p:cNvPr>
          <p:cNvSpPr txBox="1"/>
          <p:nvPr/>
        </p:nvSpPr>
        <p:spPr>
          <a:xfrm>
            <a:off x="6215968" y="36272"/>
            <a:ext cx="568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 Star</a:t>
            </a:r>
            <a:endParaRPr lang="en-GB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4F0D36C-C59E-4BE2-9D37-3CCB913C85E2}"/>
              </a:ext>
            </a:extLst>
          </p:cNvPr>
          <p:cNvSpPr txBox="1"/>
          <p:nvPr/>
        </p:nvSpPr>
        <p:spPr>
          <a:xfrm>
            <a:off x="4752527" y="405604"/>
            <a:ext cx="3019873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Source: 2070 → Target: 15426</a:t>
            </a:r>
            <a:endParaRPr lang="en-GB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B6C9634-99B5-4F25-8630-67ADDE4F9545}"/>
              </a:ext>
            </a:extLst>
          </p:cNvPr>
          <p:cNvSpPr txBox="1"/>
          <p:nvPr/>
        </p:nvSpPr>
        <p:spPr>
          <a:xfrm>
            <a:off x="4752527" y="3558149"/>
            <a:ext cx="3019873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Source: 2000 → Target: 2689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48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426E33A-3B04-46A3-A5AB-B9177AC2F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" t="3022" r="-1"/>
          <a:stretch/>
        </p:blipFill>
        <p:spPr>
          <a:xfrm>
            <a:off x="6136139" y="2224202"/>
            <a:ext cx="6012347" cy="360187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2DB636A-7F1A-4D82-A9F8-219F2ECC2D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959" r="704"/>
          <a:stretch/>
        </p:blipFill>
        <p:spPr>
          <a:xfrm>
            <a:off x="1" y="2227427"/>
            <a:ext cx="6099372" cy="360187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23FA6E-5EAB-4FC0-85C1-0007D0124279}"/>
              </a:ext>
            </a:extLst>
          </p:cNvPr>
          <p:cNvSpPr txBox="1"/>
          <p:nvPr/>
        </p:nvSpPr>
        <p:spPr>
          <a:xfrm>
            <a:off x="209545" y="1503123"/>
            <a:ext cx="568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List of </a:t>
            </a:r>
            <a:r>
              <a:rPr lang="it-IT" b="1" dirty="0" err="1"/>
              <a:t>candidates</a:t>
            </a:r>
            <a:endParaRPr lang="en-GB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D8845A-47A2-464A-B27A-30E491941C75}"/>
              </a:ext>
            </a:extLst>
          </p:cNvPr>
          <p:cNvSpPr txBox="1"/>
          <p:nvPr/>
        </p:nvSpPr>
        <p:spPr>
          <a:xfrm>
            <a:off x="6302172" y="1514258"/>
            <a:ext cx="568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 Star</a:t>
            </a:r>
            <a:endParaRPr lang="en-GB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EF233D-2487-4D33-966E-10B1DC395C8F}"/>
              </a:ext>
            </a:extLst>
          </p:cNvPr>
          <p:cNvSpPr txBox="1"/>
          <p:nvPr/>
        </p:nvSpPr>
        <p:spPr>
          <a:xfrm>
            <a:off x="4792237" y="1517483"/>
            <a:ext cx="3019873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Source: 1000 → Target: 1510</a:t>
            </a:r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A17799-A138-4D2F-88EB-EEAB2B7FBA8A}"/>
              </a:ext>
            </a:extLst>
          </p:cNvPr>
          <p:cNvSpPr txBox="1"/>
          <p:nvPr/>
        </p:nvSpPr>
        <p:spPr>
          <a:xfrm>
            <a:off x="5243722" y="5829300"/>
            <a:ext cx="211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Map</a:t>
            </a:r>
            <a:r>
              <a:rPr lang="it-IT" dirty="0"/>
              <a:t>: </a:t>
            </a:r>
            <a:r>
              <a:rPr lang="it-IT" dirty="0" err="1"/>
              <a:t>Berlin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3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2EFEA5-C9DF-483E-8D60-5F2F96FE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50" y="963877"/>
            <a:ext cx="3816095" cy="4930246"/>
          </a:xfrm>
        </p:spPr>
        <p:txBody>
          <a:bodyPr>
            <a:normAutofit/>
          </a:bodyPr>
          <a:lstStyle/>
          <a:p>
            <a:pPr algn="r"/>
            <a:r>
              <a:rPr lang="it-IT" dirty="0" err="1">
                <a:solidFill>
                  <a:schemeClr val="accent1"/>
                </a:solidFill>
              </a:rPr>
              <a:t>Bicriteria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algorithms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767381-6607-4B19-8601-1B965814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it-IT" sz="2400" dirty="0"/>
              <a:t>Dijkstra </a:t>
            </a:r>
            <a:r>
              <a:rPr lang="it-IT" sz="2400" i="1" dirty="0" err="1"/>
              <a:t>Bicriteria</a:t>
            </a:r>
            <a:endParaRPr lang="it-IT" sz="2400" i="1" dirty="0"/>
          </a:p>
          <a:p>
            <a:r>
              <a:rPr lang="it-IT" sz="2400" i="1" dirty="0"/>
              <a:t>Label-setting algorithm </a:t>
            </a:r>
          </a:p>
          <a:p>
            <a:r>
              <a:rPr lang="it-IT" sz="2400" i="1" dirty="0" err="1"/>
              <a:t>Lsa</a:t>
            </a:r>
            <a:r>
              <a:rPr lang="it-IT" sz="2400" i="1" dirty="0"/>
              <a:t> with </a:t>
            </a:r>
            <a:r>
              <a:rPr lang="it-IT" sz="2400" i="1" dirty="0" err="1"/>
              <a:t>lower</a:t>
            </a:r>
            <a:r>
              <a:rPr lang="it-IT" sz="2400" i="1" dirty="0"/>
              <a:t> </a:t>
            </a:r>
            <a:r>
              <a:rPr lang="it-IT" sz="2400" i="1" dirty="0" err="1"/>
              <a:t>bound</a:t>
            </a:r>
            <a:r>
              <a:rPr lang="it-IT" sz="2400" i="1" dirty="0"/>
              <a:t> </a:t>
            </a:r>
            <a:r>
              <a:rPr lang="it-IT" sz="2400" i="1" dirty="0" err="1"/>
              <a:t>improvement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240028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4CE6C8-B0E3-4120-A4F6-8A176B76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69" y="2494156"/>
            <a:ext cx="2899189" cy="4363844"/>
          </a:xfrm>
        </p:spPr>
        <p:txBody>
          <a:bodyPr anchor="t">
            <a:normAutofit/>
          </a:bodyPr>
          <a:lstStyle/>
          <a:p>
            <a:pPr algn="ctr"/>
            <a:r>
              <a:rPr lang="it-IT" sz="4000" dirty="0" err="1">
                <a:solidFill>
                  <a:srgbClr val="FFFFFF"/>
                </a:solidFill>
              </a:rPr>
              <a:t>Useful</a:t>
            </a:r>
            <a:r>
              <a:rPr lang="it-IT" sz="4000" dirty="0">
                <a:solidFill>
                  <a:srgbClr val="FFFFFF"/>
                </a:solidFill>
              </a:rPr>
              <a:t> </a:t>
            </a:r>
            <a:r>
              <a:rPr lang="it-IT" sz="4000" dirty="0" err="1">
                <a:solidFill>
                  <a:srgbClr val="FFFFFF"/>
                </a:solidFill>
              </a:rPr>
              <a:t>definitons</a:t>
            </a:r>
            <a:endParaRPr lang="en-GB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FA9829-0A8F-4214-946A-BBE083DAF88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25233" y="149372"/>
                <a:ext cx="3427283" cy="269602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it-IT" sz="2000" b="1" i="1" dirty="0" err="1"/>
                  <a:t>Feasible</a:t>
                </a:r>
                <a:r>
                  <a:rPr lang="it-IT" sz="2000" b="1" i="1" dirty="0"/>
                  <a:t> </a:t>
                </a:r>
                <a:r>
                  <a:rPr lang="it-IT" sz="2000" b="1" i="1" dirty="0" err="1"/>
                  <a:t>solution</a:t>
                </a:r>
                <a:r>
                  <a:rPr lang="it-IT" sz="2000" b="1" i="1" dirty="0"/>
                  <a:t>:</a:t>
                </a:r>
              </a:p>
              <a:p>
                <a:pPr marL="0" indent="0">
                  <a:buNone/>
                </a:pPr>
                <a:endParaRPr lang="it-IT" sz="2000" dirty="0"/>
              </a:p>
              <a:p>
                <a:pPr marL="0" indent="0">
                  <a:buNone/>
                </a:pPr>
                <a:r>
                  <a:rPr lang="it-IT" sz="2000" dirty="0" err="1"/>
                  <a:t>Let</a:t>
                </a:r>
                <a:r>
                  <a:rPr lang="it-IT" sz="2000" dirty="0"/>
                  <a:t> be </a:t>
                </a:r>
                <a14:m>
                  <m:oMath xmlns:m="http://schemas.openxmlformats.org/officeDocument/2006/math">
                    <m:r>
                      <a:rPr lang="it-IT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0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0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two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distinct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feasible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from source </a:t>
                </a:r>
                <a:r>
                  <a:rPr lang="it-IT" sz="2000" i="1" dirty="0"/>
                  <a:t>s</a:t>
                </a:r>
                <a:r>
                  <a:rPr lang="it-IT" sz="2000" dirty="0"/>
                  <a:t> to a target </a:t>
                </a:r>
                <a:r>
                  <a:rPr lang="it-IT" sz="2000" i="1" dirty="0"/>
                  <a:t>t</a:t>
                </a:r>
                <a:r>
                  <a:rPr lang="it-IT" sz="2000" dirty="0"/>
                  <a:t>. </a:t>
                </a:r>
                <a:r>
                  <a:rPr lang="it-IT" sz="2000" dirty="0" err="1"/>
                  <a:t>It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says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that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dominates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if</a:t>
                </a:r>
                <a:r>
                  <a:rPr lang="it-IT" sz="2000" dirty="0"/>
                  <a:t> and </a:t>
                </a:r>
                <a:r>
                  <a:rPr lang="it-IT" sz="2000" dirty="0" err="1"/>
                  <a:t>only</a:t>
                </a:r>
                <a:r>
                  <a:rPr lang="it-IT" sz="2000" dirty="0"/>
                  <a:t> </a:t>
                </a:r>
                <a:r>
                  <a:rPr lang="it-IT" sz="2000" dirty="0" err="1"/>
                  <a:t>if</a:t>
                </a:r>
                <a:r>
                  <a:rPr lang="it-IT" sz="2000" dirty="0"/>
                  <a:t>:</a:t>
                </a:r>
              </a:p>
              <a:p>
                <a:pPr marL="0" indent="0">
                  <a:buNone/>
                </a:pPr>
                <a:endParaRPr lang="it-IT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it-IT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FA9829-0A8F-4214-946A-BBE083DAF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25233" y="149372"/>
                <a:ext cx="3427283" cy="2696023"/>
              </a:xfrm>
              <a:blipFill>
                <a:blip r:embed="rId2"/>
                <a:stretch>
                  <a:fillRect l="-1776" t="-2262" r="-888" b="-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87EC4C-35EA-4531-A902-FA7C94712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7282"/>
            <a:ext cx="3197701" cy="29024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it-IT" sz="2000" b="1" i="1" dirty="0" err="1"/>
              <a:t>Convex</a:t>
            </a:r>
            <a:r>
              <a:rPr lang="it-IT" sz="2000" b="1" i="1" dirty="0"/>
              <a:t> </a:t>
            </a:r>
            <a:r>
              <a:rPr lang="it-IT" sz="2000" b="1" i="1" dirty="0" err="1"/>
              <a:t>hull</a:t>
            </a:r>
            <a:r>
              <a:rPr lang="it-IT" sz="2000" b="1" i="1" dirty="0"/>
              <a:t>: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</a:t>
            </a:r>
            <a:r>
              <a:rPr lang="en-GB" sz="2000" b="1" dirty="0"/>
              <a:t>convex hull</a:t>
            </a:r>
            <a:r>
              <a:rPr lang="en-GB" sz="2000" dirty="0"/>
              <a:t> of a set </a:t>
            </a:r>
            <a:r>
              <a:rPr lang="en-GB" sz="2000" i="1" dirty="0"/>
              <a:t>X </a:t>
            </a:r>
            <a:r>
              <a:rPr lang="en-GB" sz="2000" dirty="0"/>
              <a:t> of feasible solution is the smallest </a:t>
            </a:r>
            <a:r>
              <a:rPr lang="en-GB" sz="2000" b="1" dirty="0"/>
              <a:t>convex set</a:t>
            </a:r>
            <a:r>
              <a:rPr lang="en-GB" sz="2000" dirty="0"/>
              <a:t> that contains </a:t>
            </a:r>
            <a:r>
              <a:rPr lang="en-GB" sz="2000" i="1" dirty="0"/>
              <a:t>X</a:t>
            </a:r>
            <a:r>
              <a:rPr lang="en-GB" sz="2000" dirty="0"/>
              <a:t>.</a:t>
            </a:r>
            <a:endParaRPr lang="en-GB" sz="2000" b="1" dirty="0">
              <a:cs typeface="Segoe UI Light"/>
            </a:endParaRPr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42A7F5DE-E474-476C-B4A4-B046F6F9922A}"/>
              </a:ext>
            </a:extLst>
          </p:cNvPr>
          <p:cNvSpPr/>
          <p:nvPr/>
        </p:nvSpPr>
        <p:spPr>
          <a:xfrm>
            <a:off x="9884346" y="2190489"/>
            <a:ext cx="475989" cy="989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A6DB2D-1658-4A59-81ED-95EB560C1123}"/>
              </a:ext>
            </a:extLst>
          </p:cNvPr>
          <p:cNvSpPr txBox="1"/>
          <p:nvPr/>
        </p:nvSpPr>
        <p:spPr>
          <a:xfrm>
            <a:off x="9126521" y="3252933"/>
            <a:ext cx="1991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Defined</a:t>
            </a:r>
            <a:r>
              <a:rPr lang="it-IT" dirty="0"/>
              <a:t> by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equation</a:t>
            </a:r>
            <a:r>
              <a:rPr lang="it-IT" dirty="0"/>
              <a:t>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FBB729E-753B-4409-A8BF-AA0567C34DED}"/>
                  </a:ext>
                </a:extLst>
              </p:cNvPr>
              <p:cNvSpPr txBox="1"/>
              <p:nvPr/>
            </p:nvSpPr>
            <p:spPr>
              <a:xfrm>
                <a:off x="8880516" y="3905522"/>
                <a:ext cx="2670090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l-G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l-GR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∗ </a:t>
                </a:r>
                <a:r>
                  <a:rPr lang="en-GB" sz="20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</a:t>
                </a:r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+(1−</a:t>
                </a:r>
                <a:r>
                  <a:rPr lang="el-G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α)</a:t>
                </a:r>
                <a:r>
                  <a:rPr lang="en-GB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dang </a:t>
                </a:r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GB" sz="2000" i="1" dirty="0">
                  <a:latin typeface="Segoe UI Light (Corpo)"/>
                  <a:ea typeface="Cambria Math" panose="02040503050406030204" pitchFamily="18" charset="0"/>
                </a:endParaRPr>
              </a:p>
              <a:p>
                <a:pPr algn="ctr"/>
                <a:r>
                  <a:rPr lang="en-GB" sz="2000" i="1" dirty="0">
                    <a:latin typeface="Segoe UI Light (Corpo)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000" i="1" dirty="0">
                    <a:latin typeface="Segoe UI Light (Corpo)"/>
                    <a:ea typeface="Cambria Math" panose="02040503050406030204" pitchFamily="18" charset="0"/>
                  </a:rPr>
                  <a:t> is constant</a:t>
                </a:r>
              </a:p>
              <a:p>
                <a:pPr algn="ctr"/>
                <a:r>
                  <a:rPr lang="el-G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000" i="1" dirty="0">
                  <a:latin typeface="Segoe UI Light (Corpo)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FBB729E-753B-4409-A8BF-AA0567C34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516" y="3905522"/>
                <a:ext cx="2670090" cy="1231106"/>
              </a:xfrm>
              <a:prstGeom prst="rect">
                <a:avLst/>
              </a:prstGeom>
              <a:blipFill>
                <a:blip r:embed="rId3"/>
                <a:stretch>
                  <a:fillRect l="-5936" t="-6436" r="-2283" b="-113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94F14F-4E3B-4AA3-91C3-327E51221F66}"/>
              </a:ext>
            </a:extLst>
          </p:cNvPr>
          <p:cNvCxnSpPr/>
          <p:nvPr/>
        </p:nvCxnSpPr>
        <p:spPr>
          <a:xfrm>
            <a:off x="4546121" y="3345612"/>
            <a:ext cx="357996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E1A082-5134-48F8-92BD-0D00CFBA8136}"/>
              </a:ext>
            </a:extLst>
          </p:cNvPr>
          <p:cNvSpPr txBox="1"/>
          <p:nvPr/>
        </p:nvSpPr>
        <p:spPr>
          <a:xfrm>
            <a:off x="4867275" y="334327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b="1" i="1" dirty="0"/>
              <a:t>Pareto front</a:t>
            </a:r>
            <a:endParaRPr lang="it-IT" sz="2400" b="1" i="1" dirty="0">
              <a:cs typeface="Segoe U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16203-8D99-4229-A4D3-7D276ADC920D}"/>
              </a:ext>
            </a:extLst>
          </p:cNvPr>
          <p:cNvSpPr txBox="1"/>
          <p:nvPr/>
        </p:nvSpPr>
        <p:spPr>
          <a:xfrm>
            <a:off x="4550075" y="3903094"/>
            <a:ext cx="35051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A set of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.</a:t>
            </a:r>
            <a:endParaRPr lang="it-IT" dirty="0">
              <a:cs typeface="Segoe UI Light"/>
            </a:endParaRPr>
          </a:p>
          <a:p>
            <a:r>
              <a:rPr lang="it-IT" dirty="0">
                <a:cs typeface="Segoe UI Light"/>
              </a:rPr>
              <a:t>A set of </a:t>
            </a:r>
            <a:r>
              <a:rPr lang="it-IT" dirty="0" err="1">
                <a:cs typeface="Segoe UI Light"/>
              </a:rPr>
              <a:t>not-dominated</a:t>
            </a:r>
            <a:r>
              <a:rPr lang="it-IT" dirty="0">
                <a:cs typeface="Segoe UI Light"/>
              </a:rPr>
              <a:t> points (no </a:t>
            </a:r>
            <a:r>
              <a:rPr lang="it-IT" dirty="0" err="1">
                <a:cs typeface="Segoe UI Light"/>
              </a:rPr>
              <a:t>other</a:t>
            </a:r>
            <a:r>
              <a:rPr lang="it-IT" dirty="0">
                <a:cs typeface="Segoe UI Light"/>
              </a:rPr>
              <a:t> point with </a:t>
            </a:r>
            <a:r>
              <a:rPr lang="it-IT" dirty="0" err="1">
                <a:cs typeface="Segoe UI Light"/>
              </a:rPr>
              <a:t>better</a:t>
            </a:r>
            <a:r>
              <a:rPr lang="it-IT" dirty="0">
                <a:cs typeface="Segoe UI Light"/>
              </a:rPr>
              <a:t> </a:t>
            </a:r>
            <a:r>
              <a:rPr lang="it-IT" dirty="0" err="1">
                <a:cs typeface="Segoe UI Light"/>
              </a:rPr>
              <a:t>values</a:t>
            </a:r>
            <a:r>
              <a:rPr lang="it-IT" dirty="0">
                <a:cs typeface="Segoe UI Light"/>
              </a:rPr>
              <a:t> for </a:t>
            </a:r>
            <a:r>
              <a:rPr lang="it-IT" dirty="0" err="1">
                <a:cs typeface="Segoe UI Light"/>
              </a:rPr>
              <a:t>each</a:t>
            </a:r>
            <a:r>
              <a:rPr lang="it-IT" dirty="0">
                <a:cs typeface="Segoe UI Light"/>
              </a:rPr>
              <a:t> </a:t>
            </a:r>
            <a:r>
              <a:rPr lang="it-IT" dirty="0" err="1">
                <a:cs typeface="Segoe UI Light"/>
              </a:rPr>
              <a:t>point's</a:t>
            </a:r>
            <a:r>
              <a:rPr lang="it-IT" dirty="0">
                <a:cs typeface="Segoe UI Light"/>
              </a:rPr>
              <a:t> </a:t>
            </a:r>
            <a:r>
              <a:rPr lang="it-IT" dirty="0" err="1">
                <a:cs typeface="Segoe UI Light"/>
              </a:rPr>
              <a:t>critera</a:t>
            </a:r>
            <a:r>
              <a:rPr lang="it-IT" dirty="0">
                <a:cs typeface="Segoe UI Light"/>
              </a:rPr>
              <a:t>).</a:t>
            </a:r>
          </a:p>
          <a:p>
            <a:endParaRPr lang="it-IT" dirty="0">
              <a:cs typeface="Segoe UI Light"/>
            </a:endParaRPr>
          </a:p>
          <a:p>
            <a:r>
              <a:rPr lang="it-IT" dirty="0">
                <a:cs typeface="Segoe UI Light"/>
              </a:rPr>
              <a:t>A point can be part of Pareto front </a:t>
            </a:r>
            <a:r>
              <a:rPr lang="it-IT" dirty="0" err="1">
                <a:cs typeface="Segoe UI Light"/>
              </a:rPr>
              <a:t>whitout</a:t>
            </a:r>
            <a:r>
              <a:rPr lang="it-IT" dirty="0">
                <a:cs typeface="Segoe UI Light"/>
              </a:rPr>
              <a:t> dominate </a:t>
            </a:r>
            <a:r>
              <a:rPr lang="it-IT" dirty="0" err="1">
                <a:cs typeface="Segoe UI Light"/>
              </a:rPr>
              <a:t>any</a:t>
            </a:r>
            <a:r>
              <a:rPr lang="it-IT" dirty="0">
                <a:cs typeface="Segoe UI Light"/>
              </a:rPr>
              <a:t> </a:t>
            </a:r>
            <a:r>
              <a:rPr lang="it-IT" dirty="0" err="1">
                <a:cs typeface="Segoe UI Light"/>
              </a:rPr>
              <a:t>other</a:t>
            </a:r>
            <a:r>
              <a:rPr lang="it-IT" dirty="0">
                <a:cs typeface="Segoe UI Light"/>
              </a:rPr>
              <a:t> point.</a:t>
            </a:r>
          </a:p>
        </p:txBody>
      </p:sp>
    </p:spTree>
    <p:extLst>
      <p:ext uri="{BB962C8B-B14F-4D97-AF65-F5344CB8AC3E}">
        <p14:creationId xmlns:p14="http://schemas.microsoft.com/office/powerpoint/2010/main" val="2449741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3534B3-154B-45F0-BE06-DFBC17FD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Dijkstra </a:t>
            </a:r>
            <a:r>
              <a:rPr lang="en-US" sz="3600" dirty="0" err="1">
                <a:solidFill>
                  <a:schemeClr val="bg1"/>
                </a:solidFill>
              </a:rPr>
              <a:t>bicirteria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6160C4B-0B83-421C-8515-1124EF40949C}"/>
                  </a:ext>
                </a:extLst>
              </p:cNvPr>
              <p:cNvSpPr txBox="1"/>
              <p:nvPr/>
            </p:nvSpPr>
            <p:spPr>
              <a:xfrm>
                <a:off x="6738390" y="652315"/>
                <a:ext cx="42150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𝑑𝑎𝑛𝑔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6160C4B-0B83-421C-8515-1124EF409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390" y="652315"/>
                <a:ext cx="42150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715366-4E28-471F-AB5E-291DFA28E867}"/>
              </a:ext>
            </a:extLst>
          </p:cNvPr>
          <p:cNvSpPr txBox="1"/>
          <p:nvPr/>
        </p:nvSpPr>
        <p:spPr>
          <a:xfrm>
            <a:off x="7044186" y="190501"/>
            <a:ext cx="421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Graph</a:t>
            </a:r>
            <a:r>
              <a:rPr lang="it-IT" sz="2400" dirty="0"/>
              <a:t> with double weights</a:t>
            </a:r>
            <a:r>
              <a:rPr lang="it-IT" dirty="0"/>
              <a:t>:</a:t>
            </a:r>
            <a:endParaRPr lang="en-GB" dirty="0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47431A07-609E-4762-9825-C9B3CA09F1F7}"/>
              </a:ext>
            </a:extLst>
          </p:cNvPr>
          <p:cNvSpPr/>
          <p:nvPr/>
        </p:nvSpPr>
        <p:spPr>
          <a:xfrm>
            <a:off x="8452889" y="1270784"/>
            <a:ext cx="786063" cy="1146037"/>
          </a:xfrm>
          <a:prstGeom prst="downArrow">
            <a:avLst>
              <a:gd name="adj1" fmla="val 50000"/>
              <a:gd name="adj2" fmla="val 7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ED3AF4-A437-413E-8D52-7DC8CC19683A}"/>
              </a:ext>
            </a:extLst>
          </p:cNvPr>
          <p:cNvSpPr txBox="1"/>
          <p:nvPr/>
        </p:nvSpPr>
        <p:spPr>
          <a:xfrm>
            <a:off x="7888159" y="2428853"/>
            <a:ext cx="19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Reducible</a:t>
            </a:r>
            <a:r>
              <a:rPr lang="it-IT" sz="2400" dirty="0"/>
              <a:t> to: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91C028A-309A-4304-B06A-5E66604272A7}"/>
                  </a:ext>
                </a:extLst>
              </p:cNvPr>
              <p:cNvSpPr txBox="1"/>
              <p:nvPr/>
            </p:nvSpPr>
            <p:spPr>
              <a:xfrm>
                <a:off x="6096000" y="3227221"/>
                <a:ext cx="54998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𝑑𝑎𝑛𝑔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91C028A-309A-4304-B06A-5E6660427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27221"/>
                <a:ext cx="549983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95DFF1D-6ED8-46F4-AE7D-AAAD8A2B1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7290"/>
            <a:ext cx="7569200" cy="32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05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A9059F-5A61-461F-9605-79AF886CD028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Dijkstra Iteration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Dijkstra Binary search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1E3C824-4288-4628-9B1C-FAA1E2025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26" y="2330"/>
            <a:ext cx="6828574" cy="685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277737-87BE-48DB-84C1-E2C54F40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sz="7200" dirty="0">
                <a:solidFill>
                  <a:schemeClr val="accent1"/>
                </a:solidFill>
              </a:rPr>
              <a:t>Index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B5C5C8-068F-41DC-A0AD-2FF2AD3E4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245231"/>
            <a:ext cx="6377769" cy="4930246"/>
          </a:xfrm>
        </p:spPr>
        <p:txBody>
          <a:bodyPr anchor="ctr">
            <a:normAutofit/>
          </a:bodyPr>
          <a:lstStyle/>
          <a:p>
            <a:r>
              <a:rPr lang="it-IT" sz="2400" dirty="0" err="1"/>
              <a:t>Introduction</a:t>
            </a:r>
            <a:endParaRPr lang="it-IT" sz="2400" dirty="0"/>
          </a:p>
          <a:p>
            <a:r>
              <a:rPr lang="it-IT" sz="2400" dirty="0"/>
              <a:t>Mathematical </a:t>
            </a:r>
            <a:r>
              <a:rPr lang="en-GB" sz="2400" dirty="0"/>
              <a:t>formulation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endParaRPr lang="it-IT" sz="2400" dirty="0"/>
          </a:p>
          <a:p>
            <a:r>
              <a:rPr lang="en-GB" sz="2400" dirty="0"/>
              <a:t>Mono-criteria algorithms</a:t>
            </a:r>
          </a:p>
          <a:p>
            <a:r>
              <a:rPr lang="en-GB" sz="2400" dirty="0"/>
              <a:t>Bicriteria algorithms</a:t>
            </a:r>
          </a:p>
          <a:p>
            <a:r>
              <a:rPr lang="en-GB" sz="2400" dirty="0"/>
              <a:t>Implementation choices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2669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8CF19B79-4035-401C-A4BF-9FED0DF56145}"/>
              </a:ext>
            </a:extLst>
          </p:cNvPr>
          <p:cNvSpPr/>
          <p:nvPr/>
        </p:nvSpPr>
        <p:spPr>
          <a:xfrm>
            <a:off x="0" y="532263"/>
            <a:ext cx="12192000" cy="9280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4AFE56-B31D-4A86-8133-2CBD3354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LabelSetting</a:t>
            </a:r>
            <a:r>
              <a:rPr lang="it-IT" dirty="0">
                <a:solidFill>
                  <a:schemeClr val="bg1"/>
                </a:solidFill>
              </a:rPr>
              <a:t> algorithm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D90567A-364E-41D2-A5C1-6D4DC9B557A2}"/>
                  </a:ext>
                </a:extLst>
              </p:cNvPr>
              <p:cNvSpPr txBox="1"/>
              <p:nvPr/>
            </p:nvSpPr>
            <p:spPr>
              <a:xfrm>
                <a:off x="2797533" y="2674961"/>
                <a:ext cx="6596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𝑑𝑎𝑛𝑔𝑒𝑟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𝑜𝑤𝑛𝑒𝑟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𝑝𝑟𝑒𝑑𝑒𝑐𝑒𝑠𝑠𝑜𝑟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𝑜𝑤𝑛𝑒𝑟𝐼𝑛𝑑𝑒𝑥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𝑝𝑟𝑒𝑑𝐼𝑛𝑑𝑒𝑥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D90567A-364E-41D2-A5C1-6D4DC9B5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533" y="2674961"/>
                <a:ext cx="6596934" cy="276999"/>
              </a:xfrm>
              <a:prstGeom prst="rect">
                <a:avLst/>
              </a:prstGeom>
              <a:blipFill>
                <a:blip r:embed="rId2"/>
                <a:stretch>
                  <a:fillRect l="-739" r="-739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D2B662D-5D9E-431B-9AB5-276ECA090ED2}"/>
              </a:ext>
            </a:extLst>
          </p:cNvPr>
          <p:cNvCxnSpPr/>
          <p:nvPr/>
        </p:nvCxnSpPr>
        <p:spPr>
          <a:xfrm flipH="1">
            <a:off x="1937982" y="2951960"/>
            <a:ext cx="1364776" cy="85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9E72014-03F7-4EA7-A785-EE481FEDA38A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530050" y="2951959"/>
            <a:ext cx="660950" cy="12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905113C-E0BA-4FB4-A22A-B440F957202C}"/>
              </a:ext>
            </a:extLst>
          </p:cNvPr>
          <p:cNvCxnSpPr>
            <a:cxnSpLocks/>
          </p:cNvCxnSpPr>
          <p:nvPr/>
        </p:nvCxnSpPr>
        <p:spPr>
          <a:xfrm flipH="1">
            <a:off x="4559831" y="2951958"/>
            <a:ext cx="519412" cy="215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30E77FD3-48EB-4D85-92D3-17CA70B7898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6000" y="2951958"/>
            <a:ext cx="502053" cy="2205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33382F25-DCDC-4E04-A77C-EC4768139581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410863" y="2951958"/>
            <a:ext cx="547260" cy="122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7DCCA4A-2948-42D1-89C6-E0930BF0AC2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288074" y="2865302"/>
            <a:ext cx="1722162" cy="984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2574D7E-6534-48B3-8552-BB835D812CEA}"/>
              </a:ext>
            </a:extLst>
          </p:cNvPr>
          <p:cNvSpPr txBox="1"/>
          <p:nvPr/>
        </p:nvSpPr>
        <p:spPr>
          <a:xfrm>
            <a:off x="1092616" y="3807725"/>
            <a:ext cx="169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Distance</a:t>
            </a:r>
            <a:r>
              <a:rPr lang="it-IT" dirty="0"/>
              <a:t> from the source</a:t>
            </a:r>
            <a:endParaRPr lang="en-GB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02B308D-3E2E-4D8F-9801-F5AAF94609AE}"/>
              </a:ext>
            </a:extLst>
          </p:cNvPr>
          <p:cNvSpPr txBox="1"/>
          <p:nvPr/>
        </p:nvSpPr>
        <p:spPr>
          <a:xfrm>
            <a:off x="2684684" y="4213232"/>
            <a:ext cx="169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Danger</a:t>
            </a:r>
            <a:r>
              <a:rPr lang="it-IT" dirty="0"/>
              <a:t> from the source</a:t>
            </a:r>
            <a:endParaRPr lang="en-GB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82EFD96-36D8-4DFE-9ED1-A019A49B1CB9}"/>
              </a:ext>
            </a:extLst>
          </p:cNvPr>
          <p:cNvSpPr txBox="1"/>
          <p:nvPr/>
        </p:nvSpPr>
        <p:spPr>
          <a:xfrm>
            <a:off x="3714465" y="5151338"/>
            <a:ext cx="169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the label</a:t>
            </a:r>
            <a:endParaRPr lang="en-GB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FAA2515-1F9D-400E-91D4-BA5EC7C95B21}"/>
              </a:ext>
            </a:extLst>
          </p:cNvPr>
          <p:cNvSpPr txBox="1"/>
          <p:nvPr/>
        </p:nvSpPr>
        <p:spPr>
          <a:xfrm>
            <a:off x="5752687" y="5157016"/>
            <a:ext cx="169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Owner’s</a:t>
            </a:r>
            <a:r>
              <a:rPr lang="it-IT" dirty="0"/>
              <a:t> </a:t>
            </a:r>
            <a:r>
              <a:rPr lang="it-IT" dirty="0" err="1"/>
              <a:t>parent</a:t>
            </a:r>
            <a:r>
              <a:rPr lang="it-IT" dirty="0"/>
              <a:t> </a:t>
            </a:r>
            <a:r>
              <a:rPr lang="it-IT" dirty="0" err="1"/>
              <a:t>node</a:t>
            </a:r>
            <a:endParaRPr lang="en-GB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7E1D270-60AC-4C61-A58E-1CD00A6CA28C}"/>
              </a:ext>
            </a:extLst>
          </p:cNvPr>
          <p:cNvSpPr txBox="1"/>
          <p:nvPr/>
        </p:nvSpPr>
        <p:spPr>
          <a:xfrm>
            <a:off x="7112757" y="4172743"/>
            <a:ext cx="1690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Label’s</a:t>
            </a:r>
            <a:r>
              <a:rPr lang="it-IT" dirty="0"/>
              <a:t> index inside the </a:t>
            </a:r>
            <a:r>
              <a:rPr lang="it-IT" dirty="0" err="1"/>
              <a:t>owner’s</a:t>
            </a:r>
            <a:r>
              <a:rPr lang="it-IT" dirty="0"/>
              <a:t> list</a:t>
            </a:r>
            <a:endParaRPr lang="en-GB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425CFEE-471B-4BA5-BAB2-23354995EB01}"/>
              </a:ext>
            </a:extLst>
          </p:cNvPr>
          <p:cNvSpPr txBox="1"/>
          <p:nvPr/>
        </p:nvSpPr>
        <p:spPr>
          <a:xfrm>
            <a:off x="8921088" y="3849577"/>
            <a:ext cx="217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Label’s</a:t>
            </a:r>
            <a:r>
              <a:rPr lang="it-IT" dirty="0"/>
              <a:t> index inside </a:t>
            </a:r>
            <a:r>
              <a:rPr lang="it-IT" dirty="0" err="1"/>
              <a:t>predecessor’s</a:t>
            </a:r>
            <a:r>
              <a:rPr lang="it-IT" dirty="0"/>
              <a:t>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04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4" grpId="0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01FC2E7F-8044-429F-87E7-AC92929FF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79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7C0CC88-DBDF-4F73-958B-BB79F48EBE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>
          <a:xfrm>
            <a:off x="0" y="0"/>
            <a:ext cx="9143997" cy="685799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FED6A98-4F58-4D67-A736-83BB34CC9422}"/>
              </a:ext>
            </a:extLst>
          </p:cNvPr>
          <p:cNvSpPr/>
          <p:nvPr/>
        </p:nvSpPr>
        <p:spPr>
          <a:xfrm>
            <a:off x="9143997" y="3090592"/>
            <a:ext cx="215153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D8936D7-1119-4DEF-9420-EE749C0F6F85}"/>
              </a:ext>
            </a:extLst>
          </p:cNvPr>
          <p:cNvSpPr txBox="1"/>
          <p:nvPr/>
        </p:nvSpPr>
        <p:spPr>
          <a:xfrm>
            <a:off x="9359150" y="2967335"/>
            <a:ext cx="277787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400" dirty="0"/>
              <a:t>= </a:t>
            </a:r>
            <a:r>
              <a:rPr lang="it-IT" sz="2400" b="1" dirty="0" err="1"/>
              <a:t>Convex</a:t>
            </a:r>
            <a:r>
              <a:rPr lang="it-IT" sz="2400" b="1" dirty="0"/>
              <a:t> </a:t>
            </a:r>
            <a:r>
              <a:rPr lang="it-IT" sz="2400" b="1" dirty="0" err="1"/>
              <a:t>hull</a:t>
            </a:r>
            <a:endParaRPr lang="en-GB" sz="2400" b="1" dirty="0" err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291B487F-4B27-45B9-8A1A-B97875723658}"/>
              </a:ext>
            </a:extLst>
          </p:cNvPr>
          <p:cNvSpPr/>
          <p:nvPr/>
        </p:nvSpPr>
        <p:spPr>
          <a:xfrm>
            <a:off x="9143997" y="3662918"/>
            <a:ext cx="215153" cy="215153"/>
          </a:xfrm>
          <a:prstGeom prst="ellipse">
            <a:avLst/>
          </a:prstGeom>
          <a:solidFill>
            <a:srgbClr val="BEBE00"/>
          </a:solidFill>
          <a:ln>
            <a:solidFill>
              <a:srgbClr val="BE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60AF0EF-9ABB-46C2-A037-0DA42CB2C816}"/>
              </a:ext>
            </a:extLst>
          </p:cNvPr>
          <p:cNvSpPr txBox="1"/>
          <p:nvPr/>
        </p:nvSpPr>
        <p:spPr>
          <a:xfrm>
            <a:off x="9359150" y="3514652"/>
            <a:ext cx="224990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400" b="1" dirty="0"/>
              <a:t>= Pareto front</a:t>
            </a:r>
            <a:endParaRPr lang="en-GB" sz="2400" b="1" dirty="0"/>
          </a:p>
        </p:txBody>
      </p:sp>
      <p:sp>
        <p:nvSpPr>
          <p:cNvPr id="14" name="Freccia a pentagono 13">
            <a:extLst>
              <a:ext uri="{FF2B5EF4-FFF2-40B4-BE49-F238E27FC236}">
                <a16:creationId xmlns:a16="http://schemas.microsoft.com/office/drawing/2014/main" id="{413BFF2B-47C1-4BC8-B2E9-2BCA98F2E627}"/>
              </a:ext>
            </a:extLst>
          </p:cNvPr>
          <p:cNvSpPr/>
          <p:nvPr/>
        </p:nvSpPr>
        <p:spPr>
          <a:xfrm rot="5400000">
            <a:off x="9024319" y="-355101"/>
            <a:ext cx="2229634" cy="2939842"/>
          </a:xfrm>
          <a:prstGeom prst="homePlate">
            <a:avLst>
              <a:gd name="adj" fmla="val 27391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B52C40-4F9F-4CB2-B9D7-615BC11AC423}"/>
              </a:ext>
            </a:extLst>
          </p:cNvPr>
          <p:cNvSpPr txBox="1"/>
          <p:nvPr/>
        </p:nvSpPr>
        <p:spPr>
          <a:xfrm>
            <a:off x="8088923" y="110664"/>
            <a:ext cx="41030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+mj-lt"/>
              </a:rPr>
              <a:t>Dijkstra </a:t>
            </a:r>
            <a:r>
              <a:rPr lang="it-IT" sz="2800" b="1" dirty="0" err="1">
                <a:solidFill>
                  <a:schemeClr val="bg1"/>
                </a:solidFill>
                <a:latin typeface="+mj-lt"/>
              </a:rPr>
              <a:t>bicriteria</a:t>
            </a:r>
            <a:endParaRPr lang="it-IT" sz="28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t-IT" sz="2800" b="1" dirty="0">
                <a:solidFill>
                  <a:schemeClr val="bg1"/>
                </a:solidFill>
                <a:latin typeface="+mj-lt"/>
              </a:rPr>
              <a:t>vs</a:t>
            </a:r>
          </a:p>
          <a:p>
            <a:pPr algn="ctr"/>
            <a:r>
              <a:rPr lang="it-IT" sz="2800" b="1" dirty="0">
                <a:solidFill>
                  <a:schemeClr val="bg1"/>
                </a:solidFill>
                <a:latin typeface="+mj-lt"/>
              </a:rPr>
              <a:t>Label-setting algorithm</a:t>
            </a:r>
            <a:endParaRPr lang="en-GB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42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0BF0B90-5DE0-4600-991D-482BA90477CD}"/>
              </a:ext>
            </a:extLst>
          </p:cNvPr>
          <p:cNvSpPr/>
          <p:nvPr/>
        </p:nvSpPr>
        <p:spPr>
          <a:xfrm>
            <a:off x="3006969" y="386863"/>
            <a:ext cx="9185031" cy="10772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err="1"/>
              <a:t>Implementation</a:t>
            </a:r>
            <a:endParaRPr lang="en-GB" sz="3200" b="1" dirty="0"/>
          </a:p>
        </p:txBody>
      </p:sp>
      <p:sp>
        <p:nvSpPr>
          <p:cNvPr id="5" name="Freccia a pentagono 4">
            <a:extLst>
              <a:ext uri="{FF2B5EF4-FFF2-40B4-BE49-F238E27FC236}">
                <a16:creationId xmlns:a16="http://schemas.microsoft.com/office/drawing/2014/main" id="{F58F7B9B-38BA-4D14-A4AC-78559D09EF9D}"/>
              </a:ext>
            </a:extLst>
          </p:cNvPr>
          <p:cNvSpPr/>
          <p:nvPr/>
        </p:nvSpPr>
        <p:spPr>
          <a:xfrm rot="5400000">
            <a:off x="582761" y="-310197"/>
            <a:ext cx="2254683" cy="2875085"/>
          </a:xfrm>
          <a:prstGeom prst="homePlate">
            <a:avLst>
              <a:gd name="adj" fmla="val 3435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595959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A0858C-958F-487F-AD09-F1E836DCB1BA}"/>
              </a:ext>
            </a:extLst>
          </p:cNvPr>
          <p:cNvSpPr txBox="1"/>
          <p:nvPr/>
        </p:nvSpPr>
        <p:spPr>
          <a:xfrm>
            <a:off x="140676" y="224046"/>
            <a:ext cx="3138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+mj-lt"/>
              </a:rPr>
              <a:t>Label-setting algorithm</a:t>
            </a:r>
            <a:endParaRPr lang="en-GB" sz="32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8971793-7F82-4C33-92E3-F168CB63F731}"/>
                  </a:ext>
                </a:extLst>
              </p:cNvPr>
              <p:cNvSpPr txBox="1"/>
              <p:nvPr/>
            </p:nvSpPr>
            <p:spPr>
              <a:xfrm>
                <a:off x="1338436" y="2765343"/>
                <a:ext cx="9515128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+mj-lt"/>
                  <a:buAutoNum type="romanUcPeriod"/>
                </a:pPr>
                <a:r>
                  <a:rPr lang="it-IT" sz="2000" dirty="0"/>
                  <a:t>First label </a:t>
                </a:r>
                <a:r>
                  <a:rPr lang="it-IT" sz="2000" dirty="0" err="1"/>
                  <a:t>creation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0, 0, 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𝑛𝑢𝑙𝑙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0,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𝑛𝑢𝑙𝑙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→ putted in the priority queue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GB" sz="2000" dirty="0"/>
                  <a:t>If the queue is empty → step (VI)</a:t>
                </a:r>
                <a:br>
                  <a:rPr lang="en-GB" sz="2000" dirty="0"/>
                </a:br>
                <a:r>
                  <a:rPr lang="en-GB" sz="2000" dirty="0"/>
                  <a:t>otherwise get the first label in the priority and calculate a new label for each of his owner’s neighbours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GB" sz="2000" dirty="0"/>
                  <a:t>Check if the new label is dominated or less, three possibilities:</a:t>
                </a:r>
              </a:p>
              <a:p>
                <a:pPr marL="857250" lvl="1" indent="-400050">
                  <a:buFont typeface="+mj-lt"/>
                  <a:buAutoNum type="alphaLcParenR"/>
                </a:pPr>
                <a:r>
                  <a:rPr lang="en-GB" sz="2000" dirty="0"/>
                  <a:t>It is dominated → remove </a:t>
                </a:r>
                <a:r>
                  <a:rPr lang="en-GB" sz="2000" dirty="0" err="1"/>
                  <a:t>newLabel</a:t>
                </a:r>
                <a:endParaRPr lang="en-GB" sz="2000" dirty="0"/>
              </a:p>
              <a:p>
                <a:pPr marL="857250" lvl="1" indent="-400050">
                  <a:buFont typeface="+mj-lt"/>
                  <a:buAutoNum type="alphaLcParenR"/>
                </a:pPr>
                <a:r>
                  <a:rPr lang="en-GB" sz="2000" dirty="0"/>
                  <a:t>It dominates other nodes → remove that nodes, </a:t>
                </a:r>
              </a:p>
              <a:p>
                <a:pPr marL="857250" lvl="1" indent="-400050">
                  <a:buFont typeface="+mj-lt"/>
                  <a:buAutoNum type="alphaLcParenR"/>
                </a:pPr>
                <a:r>
                  <a:rPr lang="en-GB" sz="2000" dirty="0"/>
                  <a:t>It doesn’t dominate and it isn’t dominated.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GB" sz="2000" dirty="0"/>
                  <a:t>Add </a:t>
                </a:r>
                <a:r>
                  <a:rPr lang="en-GB" sz="2000" dirty="0" err="1"/>
                  <a:t>newLabel</a:t>
                </a:r>
                <a:r>
                  <a:rPr lang="en-GB" sz="2000" dirty="0"/>
                  <a:t> to the queue.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GB" sz="2000" dirty="0"/>
                  <a:t>Return to step (II).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GB" sz="2000" dirty="0"/>
                  <a:t>End.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8971793-7F82-4C33-92E3-F168CB63F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36" y="2765343"/>
                <a:ext cx="9515128" cy="3477875"/>
              </a:xfrm>
              <a:prstGeom prst="rect">
                <a:avLst/>
              </a:prstGeom>
              <a:blipFill>
                <a:blip r:embed="rId2"/>
                <a:stretch>
                  <a:fillRect l="-897" t="-1930" b="-3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352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2BFE0D-D8CE-4F2D-90C2-FC411DF773A2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Explanation of the algorithm with a flow chart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C97ED40-20AC-4735-B054-6FD4BE3A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923" y="0"/>
            <a:ext cx="6463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07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0149A457-6AE3-49BA-B4CD-BF8168531CBC}"/>
              </a:ext>
            </a:extLst>
          </p:cNvPr>
          <p:cNvSpPr/>
          <p:nvPr/>
        </p:nvSpPr>
        <p:spPr>
          <a:xfrm>
            <a:off x="0" y="365125"/>
            <a:ext cx="12192000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D35BAE-B66E-49AE-9FD7-F6ABE97B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Label-setting algorithm with </a:t>
            </a:r>
            <a:r>
              <a:rPr lang="it-IT" dirty="0" err="1">
                <a:solidFill>
                  <a:schemeClr val="bg1"/>
                </a:solidFill>
              </a:rPr>
              <a:t>lower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bound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improvement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D694F8-21B2-4973-ACB2-62107E39C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0591" y="1875396"/>
            <a:ext cx="8970818" cy="1045730"/>
          </a:xfrm>
        </p:spPr>
        <p:txBody>
          <a:bodyPr/>
          <a:lstStyle/>
          <a:p>
            <a:pPr marL="0" indent="0" algn="ctr">
              <a:buNone/>
            </a:pPr>
            <a:r>
              <a:rPr lang="it-IT" i="1" dirty="0" err="1"/>
              <a:t>It’s</a:t>
            </a:r>
            <a:r>
              <a:rPr lang="it-IT" i="1" dirty="0"/>
              <a:t> an extension of the label-setting algorithm.</a:t>
            </a:r>
            <a:endParaRPr lang="en-GB" i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293748-38A1-40B9-8207-862E6EAC63E5}"/>
              </a:ext>
            </a:extLst>
          </p:cNvPr>
          <p:cNvSpPr txBox="1"/>
          <p:nvPr/>
        </p:nvSpPr>
        <p:spPr>
          <a:xfrm>
            <a:off x="2728546" y="2413336"/>
            <a:ext cx="67349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Consists</a:t>
            </a:r>
            <a:r>
              <a:rPr lang="it-IT" sz="2800" dirty="0"/>
              <a:t> in </a:t>
            </a:r>
            <a:r>
              <a:rPr lang="it-IT" sz="2800" dirty="0" err="1"/>
              <a:t>calling</a:t>
            </a:r>
            <a:r>
              <a:rPr lang="it-IT" sz="2800" dirty="0"/>
              <a:t> Dijkstra </a:t>
            </a:r>
            <a:r>
              <a:rPr lang="it-IT" sz="2800" dirty="0" err="1"/>
              <a:t>bicriteria</a:t>
            </a:r>
            <a:r>
              <a:rPr lang="it-IT" sz="2800" dirty="0"/>
              <a:t> </a:t>
            </a:r>
            <a:r>
              <a:rPr lang="it-IT" sz="2800" dirty="0" err="1"/>
              <a:t>algoritm</a:t>
            </a:r>
            <a:r>
              <a:rPr lang="it-IT" sz="2800" dirty="0"/>
              <a:t> in with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α </a:t>
            </a:r>
            <a:r>
              <a:rPr lang="it-IT" sz="2800" dirty="0"/>
              <a:t>= 0 and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α </a:t>
            </a:r>
            <a:r>
              <a:rPr lang="it-IT" sz="2800" dirty="0"/>
              <a:t>= 1, </a:t>
            </a:r>
            <a:r>
              <a:rPr lang="it-IT" sz="2800" dirty="0" err="1"/>
              <a:t>finding</a:t>
            </a:r>
            <a:r>
              <a:rPr lang="it-IT" sz="2800" dirty="0"/>
              <a:t> the </a:t>
            </a:r>
            <a:r>
              <a:rPr lang="it-IT" sz="2800" dirty="0" err="1"/>
              <a:t>shortest</a:t>
            </a:r>
            <a:r>
              <a:rPr lang="it-IT" sz="2800" dirty="0"/>
              <a:t> and the </a:t>
            </a:r>
            <a:r>
              <a:rPr lang="it-IT" sz="2800" dirty="0" err="1"/>
              <a:t>safest</a:t>
            </a:r>
            <a:r>
              <a:rPr lang="it-IT" sz="2800" dirty="0"/>
              <a:t> </a:t>
            </a:r>
            <a:r>
              <a:rPr lang="it-IT" sz="2800" dirty="0" err="1"/>
              <a:t>path</a:t>
            </a:r>
            <a:r>
              <a:rPr lang="it-IT" sz="2800" dirty="0"/>
              <a:t>, </a:t>
            </a:r>
            <a:r>
              <a:rPr lang="it-IT" sz="2800" dirty="0" err="1"/>
              <a:t>before</a:t>
            </a:r>
            <a:r>
              <a:rPr lang="it-IT" sz="2800" dirty="0"/>
              <a:t> </a:t>
            </a:r>
            <a:r>
              <a:rPr lang="it-IT" sz="2800" dirty="0" err="1"/>
              <a:t>run</a:t>
            </a:r>
            <a:r>
              <a:rPr lang="it-IT" sz="2800" dirty="0"/>
              <a:t> the label-setting algorithm.</a:t>
            </a:r>
          </a:p>
          <a:p>
            <a:pPr algn="ctr"/>
            <a:endParaRPr lang="it-IT" sz="2800" dirty="0"/>
          </a:p>
          <a:p>
            <a:pPr algn="ctr"/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possible</a:t>
            </a:r>
            <a:r>
              <a:rPr lang="it-IT" sz="2800" dirty="0"/>
              <a:t> to know the best </a:t>
            </a:r>
            <a:r>
              <a:rPr lang="it-IT" sz="2800" dirty="0" err="1"/>
              <a:t>values</a:t>
            </a:r>
            <a:r>
              <a:rPr lang="it-IT" sz="2800" dirty="0"/>
              <a:t> of some </a:t>
            </a:r>
            <a:r>
              <a:rPr lang="it-IT" sz="2800" dirty="0" err="1"/>
              <a:t>visited</a:t>
            </a:r>
            <a:r>
              <a:rPr lang="it-IT" sz="2800" dirty="0"/>
              <a:t> </a:t>
            </a:r>
            <a:r>
              <a:rPr lang="it-IT" sz="2800" dirty="0" err="1"/>
              <a:t>nodes</a:t>
            </a:r>
            <a:r>
              <a:rPr lang="it-IT" sz="2800" dirty="0"/>
              <a:t> and in </a:t>
            </a:r>
            <a:r>
              <a:rPr lang="it-IT" sz="2800" dirty="0" err="1"/>
              <a:t>this</a:t>
            </a:r>
            <a:r>
              <a:rPr lang="it-IT" sz="2800" dirty="0"/>
              <a:t> way can </a:t>
            </a:r>
            <a:r>
              <a:rPr lang="it-IT" sz="2800" dirty="0" err="1"/>
              <a:t>calculate</a:t>
            </a:r>
            <a:r>
              <a:rPr lang="it-IT" sz="2800" dirty="0"/>
              <a:t> </a:t>
            </a:r>
            <a:r>
              <a:rPr lang="it-IT" sz="2800" dirty="0" err="1"/>
              <a:t>before</a:t>
            </a:r>
            <a:r>
              <a:rPr lang="it-IT" sz="2800" dirty="0"/>
              <a:t> </a:t>
            </a:r>
            <a:r>
              <a:rPr lang="it-IT" sz="2800" dirty="0" err="1"/>
              <a:t>if</a:t>
            </a:r>
            <a:r>
              <a:rPr lang="it-IT" sz="2800" dirty="0"/>
              <a:t> a new label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dominated</a:t>
            </a:r>
            <a:r>
              <a:rPr lang="it-IT" sz="2800" dirty="0"/>
              <a:t> or </a:t>
            </a:r>
            <a:r>
              <a:rPr lang="it-IT" sz="2800" dirty="0" err="1"/>
              <a:t>less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894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00610DF-2BB9-4CBF-8C26-768AC3C51E2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 complexity of label-setting algorithm</a:t>
            </a:r>
          </a:p>
        </p:txBody>
      </p:sp>
      <p:pic>
        <p:nvPicPr>
          <p:cNvPr id="6" name="Immagine 5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E3CD7ABE-2010-4ECA-8809-4467F868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61" l="173" r="99655">
                        <a14:foregroundMark x1="2936" y1="49107" x2="7945" y2="48661"/>
                        <a14:foregroundMark x1="8117" y1="47768" x2="8117" y2="62054"/>
                        <a14:foregroundMark x1="8117" y1="62054" x2="4145" y2="75446"/>
                        <a14:foregroundMark x1="4145" y1="75446" x2="9845" y2="63839"/>
                        <a14:foregroundMark x1="9845" y1="63839" x2="3972" y2="75446"/>
                        <a14:foregroundMark x1="3972" y1="75446" x2="18826" y2="56696"/>
                        <a14:foregroundMark x1="18826" y1="56696" x2="12435" y2="77679"/>
                        <a14:foregroundMark x1="12435" y1="77679" x2="24870" y2="54911"/>
                        <a14:foregroundMark x1="24870" y1="54911" x2="17617" y2="85714"/>
                        <a14:foregroundMark x1="17617" y1="85714" x2="34024" y2="56250"/>
                        <a14:foregroundMark x1="34024" y1="56250" x2="35060" y2="70089"/>
                        <a14:foregroundMark x1="35060" y1="70089" x2="35406" y2="37500"/>
                        <a14:foregroundMark x1="35406" y1="37500" x2="34197" y2="50893"/>
                        <a14:foregroundMark x1="34197" y1="50893" x2="39551" y2="45089"/>
                        <a14:foregroundMark x1="39551" y1="45089" x2="35060" y2="42857"/>
                        <a14:foregroundMark x1="5354" y1="53125" x2="12090" y2="47768"/>
                        <a14:foregroundMark x1="12090" y1="47768" x2="864" y2="68750"/>
                        <a14:foregroundMark x1="864" y1="68750" x2="2073" y2="77232"/>
                        <a14:foregroundMark x1="3627" y1="84821" x2="22107" y2="89286"/>
                        <a14:foregroundMark x1="22107" y1="89286" x2="15371" y2="92411"/>
                        <a14:foregroundMark x1="15371" y1="92411" x2="25907" y2="91964"/>
                        <a14:foregroundMark x1="25907" y1="91964" x2="26598" y2="93304"/>
                        <a14:foregroundMark x1="44732" y1="91071" x2="52159" y2="93304"/>
                        <a14:foregroundMark x1="52159" y1="93304" x2="46632" y2="93750"/>
                        <a14:foregroundMark x1="46632" y1="93750" x2="51986" y2="93304"/>
                        <a14:foregroundMark x1="51986" y1="93304" x2="58204" y2="94643"/>
                        <a14:foregroundMark x1="58204" y1="94643" x2="88601" y2="90625"/>
                        <a14:foregroundMark x1="88601" y1="90625" x2="91883" y2="76339"/>
                        <a14:foregroundMark x1="91883" y1="76339" x2="65285" y2="83929"/>
                        <a14:foregroundMark x1="65285" y1="83929" x2="67876" y2="68304"/>
                        <a14:foregroundMark x1="67876" y1="68304" x2="62176" y2="55804"/>
                        <a14:foregroundMark x1="62176" y1="55804" x2="50777" y2="47768"/>
                        <a14:foregroundMark x1="50777" y1="47768" x2="50259" y2="67857"/>
                        <a14:foregroundMark x1="50259" y1="67857" x2="58031" y2="61607"/>
                        <a14:foregroundMark x1="58031" y1="61607" x2="66494" y2="67857"/>
                        <a14:foregroundMark x1="66494" y1="67857" x2="65976" y2="54018"/>
                        <a14:foregroundMark x1="65976" y1="54018" x2="62522" y2="36161"/>
                        <a14:foregroundMark x1="62522" y1="36161" x2="63212" y2="21429"/>
                        <a14:foregroundMark x1="63212" y1="21429" x2="69948" y2="28125"/>
                        <a14:foregroundMark x1="69948" y1="28125" x2="65976" y2="62946"/>
                        <a14:foregroundMark x1="91537" y1="25000" x2="90501" y2="10714"/>
                        <a14:foregroundMark x1="90501" y1="10714" x2="96891" y2="19643"/>
                        <a14:foregroundMark x1="96891" y1="19643" x2="97582" y2="32143"/>
                        <a14:foregroundMark x1="95855" y1="61161" x2="92401" y2="70089"/>
                        <a14:foregroundMark x1="97582" y1="59375" x2="98273" y2="77232"/>
                        <a14:foregroundMark x1="98273" y1="77232" x2="98273" y2="77232"/>
                        <a14:foregroundMark x1="92573" y1="25000" x2="92919" y2="51339"/>
                        <a14:foregroundMark x1="84283" y1="4018" x2="85147" y2="36607"/>
                        <a14:foregroundMark x1="84974" y1="45089" x2="88428" y2="32589"/>
                        <a14:foregroundMark x1="89983" y1="40625" x2="92746" y2="41964"/>
                        <a14:foregroundMark x1="91019" y1="35714" x2="90846" y2="20089"/>
                        <a14:foregroundMark x1="90846" y1="20089" x2="90846" y2="20089"/>
                        <a14:foregroundMark x1="92228" y1="31250" x2="91364" y2="1786"/>
                        <a14:foregroundMark x1="89983" y1="6250" x2="96718" y2="5357"/>
                        <a14:foregroundMark x1="96718" y1="5357" x2="96718" y2="5357"/>
                        <a14:foregroundMark x1="96718" y1="8929" x2="97755" y2="3571"/>
                        <a14:foregroundMark x1="96891" y1="8929" x2="97927" y2="0"/>
                        <a14:foregroundMark x1="96373" y1="8482" x2="98964" y2="2679"/>
                        <a14:foregroundMark x1="97237" y1="7589" x2="99136" y2="13393"/>
                        <a14:foregroundMark x1="97237" y1="13839" x2="99482" y2="26339"/>
                        <a14:foregroundMark x1="96891" y1="20982" x2="98273" y2="37946"/>
                        <a14:foregroundMark x1="95337" y1="17857" x2="97237" y2="41071"/>
                        <a14:foregroundMark x1="94819" y1="19196" x2="98446" y2="50893"/>
                        <a14:foregroundMark x1="98446" y1="50893" x2="98446" y2="51339"/>
                        <a14:foregroundMark x1="95509" y1="37946" x2="96028" y2="57589"/>
                        <a14:foregroundMark x1="93610" y1="41964" x2="90846" y2="54464"/>
                        <a14:foregroundMark x1="90846" y1="54464" x2="90846" y2="54464"/>
                        <a14:foregroundMark x1="92573" y1="33036" x2="88601" y2="51786"/>
                        <a14:foregroundMark x1="91192" y1="44643" x2="79102" y2="63839"/>
                        <a14:foregroundMark x1="86356" y1="50000" x2="76166" y2="65625"/>
                        <a14:foregroundMark x1="88083" y1="50893" x2="71330" y2="51786"/>
                        <a14:foregroundMark x1="86356" y1="50446" x2="60276" y2="50893"/>
                        <a14:foregroundMark x1="88946" y1="50893" x2="55786" y2="48214"/>
                        <a14:foregroundMark x1="88774" y1="42411" x2="49914" y2="42411"/>
                        <a14:foregroundMark x1="49914" y1="42411" x2="49914" y2="42411"/>
                        <a14:foregroundMark x1="90501" y1="19196" x2="60104" y2="20089"/>
                        <a14:foregroundMark x1="60104" y1="20089" x2="57340" y2="32589"/>
                        <a14:foregroundMark x1="77029" y1="27232" x2="72193" y2="12946"/>
                        <a14:foregroundMark x1="72193" y1="12946" x2="64767" y2="16964"/>
                        <a14:foregroundMark x1="64767" y1="16964" x2="62522" y2="28571"/>
                        <a14:foregroundMark x1="73748" y1="94643" x2="89983" y2="92857"/>
                        <a14:foregroundMark x1="89983" y1="92857" x2="89983" y2="92857"/>
                        <a14:foregroundMark x1="84974" y1="81250" x2="95509" y2="92857"/>
                        <a14:foregroundMark x1="98273" y1="58036" x2="98791" y2="61607"/>
                        <a14:foregroundMark x1="98273" y1="52679" x2="97582" y2="81696"/>
                        <a14:foregroundMark x1="99136" y1="57143" x2="99655" y2="82143"/>
                        <a14:foregroundMark x1="98791" y1="58482" x2="98100" y2="99107"/>
                        <a14:foregroundMark x1="98100" y1="99107" x2="97582" y2="95536"/>
                        <a14:foregroundMark x1="77720" y1="95536" x2="76339" y2="51786"/>
                        <a14:foregroundMark x1="76339" y1="51786" x2="76339" y2="51786"/>
                        <a14:foregroundMark x1="73057" y1="33929" x2="63212" y2="23661"/>
                        <a14:foregroundMark x1="63212" y1="23661" x2="63212" y2="23661"/>
                        <a14:foregroundMark x1="68048" y1="28571" x2="79620" y2="18750"/>
                        <a14:foregroundMark x1="91537" y1="8482" x2="66839" y2="5804"/>
                        <a14:foregroundMark x1="66839" y1="5804" x2="60794" y2="8929"/>
                        <a14:foregroundMark x1="60276" y1="26786" x2="61140" y2="7143"/>
                        <a14:foregroundMark x1="60449" y1="20982" x2="60276" y2="7589"/>
                        <a14:foregroundMark x1="56131" y1="55804" x2="55959" y2="82143"/>
                        <a14:foregroundMark x1="59067" y1="54464" x2="59240" y2="82143"/>
                        <a14:foregroundMark x1="61140" y1="58036" x2="65285" y2="84375"/>
                        <a14:foregroundMark x1="61831" y1="56250" x2="68912" y2="80357"/>
                        <a14:foregroundMark x1="64767" y1="57143" x2="66321" y2="79911"/>
                        <a14:foregroundMark x1="65803" y1="58929" x2="65630" y2="80357"/>
                        <a14:foregroundMark x1="65630" y1="58929" x2="63903" y2="89732"/>
                        <a14:foregroundMark x1="61313" y1="90179" x2="46459" y2="91964"/>
                        <a14:foregroundMark x1="56304" y1="93304" x2="35060" y2="93304"/>
                        <a14:foregroundMark x1="48014" y1="91518" x2="21071" y2="89732"/>
                        <a14:foregroundMark x1="44560" y1="91964" x2="17789" y2="87946"/>
                        <a14:foregroundMark x1="17789" y1="87946" x2="17789" y2="87946"/>
                        <a14:foregroundMark x1="27634" y1="94643" x2="12781" y2="92411"/>
                        <a14:foregroundMark x1="30225" y1="92411" x2="173" y2="90179"/>
                        <a14:foregroundMark x1="16235" y1="90179" x2="5354" y2="88839"/>
                        <a14:foregroundMark x1="2763" y1="91071" x2="691" y2="52232"/>
                        <a14:foregroundMark x1="8808" y1="55357" x2="15026" y2="55804"/>
                        <a14:foregroundMark x1="15026" y1="55804" x2="18480" y2="55357"/>
                        <a14:foregroundMark x1="13472" y1="57143" x2="26943" y2="57589"/>
                        <a14:foregroundMark x1="9499" y1="57589" x2="30570" y2="52232"/>
                        <a14:foregroundMark x1="30570" y1="52232" x2="31261" y2="53125"/>
                        <a14:foregroundMark x1="7599" y1="55357" x2="27634" y2="48214"/>
                        <a14:foregroundMark x1="27634" y1="48214" x2="27634" y2="48214"/>
                        <a14:foregroundMark x1="27634" y1="53571" x2="34542" y2="38393"/>
                        <a14:foregroundMark x1="33161" y1="43304" x2="32124" y2="34375"/>
                        <a14:foregroundMark x1="31434" y1="50446" x2="31779" y2="34375"/>
                        <a14:foregroundMark x1="31088" y1="45982" x2="36788" y2="32589"/>
                        <a14:foregroundMark x1="33679" y1="41964" x2="44732" y2="40179"/>
                        <a14:foregroundMark x1="34197" y1="41518" x2="47668" y2="37054"/>
                        <a14:foregroundMark x1="32124" y1="39732" x2="34197" y2="36161"/>
                        <a14:foregroundMark x1="34197" y1="38839" x2="34024" y2="32589"/>
                        <a14:foregroundMark x1="34370" y1="41518" x2="32988" y2="34375"/>
                        <a14:foregroundMark x1="33679" y1="47768" x2="38515" y2="57589"/>
                        <a14:foregroundMark x1="33161" y1="45982" x2="37306" y2="76786"/>
                        <a14:foregroundMark x1="34370" y1="55804" x2="36615" y2="77679"/>
                        <a14:foregroundMark x1="33161" y1="49554" x2="37133" y2="87946"/>
                        <a14:foregroundMark x1="35924" y1="56250" x2="40760" y2="84821"/>
                        <a14:foregroundMark x1="37306" y1="53571" x2="44041" y2="95536"/>
                        <a14:foregroundMark x1="44041" y1="95536" x2="43869" y2="94643"/>
                        <a14:foregroundMark x1="35579" y1="53125" x2="43178" y2="87946"/>
                        <a14:foregroundMark x1="43178" y1="87946" x2="43523" y2="88839"/>
                        <a14:foregroundMark x1="33851" y1="49554" x2="47150" y2="78125"/>
                        <a14:foregroundMark x1="47150" y1="78125" x2="47150" y2="78125"/>
                        <a14:foregroundMark x1="33161" y1="45089" x2="49568" y2="98661"/>
                        <a14:foregroundMark x1="49568" y1="98661" x2="49568" y2="97768"/>
                        <a14:foregroundMark x1="33679" y1="48214" x2="50432" y2="79018"/>
                        <a14:foregroundMark x1="38515" y1="54018" x2="47841" y2="66964"/>
                        <a14:foregroundMark x1="37997" y1="53125" x2="49914" y2="66964"/>
                        <a14:foregroundMark x1="34370" y1="39286" x2="40933" y2="35268"/>
                        <a14:backgroundMark x1="6390" y1="9375" x2="5009" y2="16964"/>
                        <a14:backgroundMark x1="7254" y1="14286" x2="7254" y2="14286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59470"/>
            <a:ext cx="8936631" cy="3462944"/>
          </a:xfrm>
          <a:prstGeom prst="rect">
            <a:avLst/>
          </a:prstGeom>
        </p:spPr>
      </p:pic>
      <p:pic>
        <p:nvPicPr>
          <p:cNvPr id="9" name="Elemento grafico 8" descr="Freccia: curva oraria">
            <a:extLst>
              <a:ext uri="{FF2B5EF4-FFF2-40B4-BE49-F238E27FC236}">
                <a16:creationId xmlns:a16="http://schemas.microsoft.com/office/drawing/2014/main" id="{35FD0AFE-5656-4DA8-B3B3-30FCBF31D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V="1">
            <a:off x="8032054" y="5051856"/>
            <a:ext cx="1377486" cy="17186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5B68276-A106-48F4-85DD-7FFB38A91A6A}"/>
                  </a:ext>
                </a:extLst>
              </p:cNvPr>
              <p:cNvSpPr txBox="1"/>
              <p:nvPr/>
            </p:nvSpPr>
            <p:spPr>
              <a:xfrm>
                <a:off x="9512772" y="5222414"/>
                <a:ext cx="225468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0" b="0" dirty="0" err="1">
                    <a:latin typeface="Cambria Math" panose="02040503050406030204" pitchFamily="18" charset="0"/>
                  </a:rPr>
                  <a:t>Worst</a:t>
                </a:r>
                <a:r>
                  <a:rPr lang="it-IT" sz="3200" dirty="0">
                    <a:latin typeface="Cambria Math" panose="02040503050406030204" pitchFamily="18" charset="0"/>
                  </a:rPr>
                  <a:t>-case:</a:t>
                </a:r>
                <a:endParaRPr lang="it-IT" sz="32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5B68276-A106-48F4-85DD-7FFB38A91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772" y="5222414"/>
                <a:ext cx="2254685" cy="1077218"/>
              </a:xfrm>
              <a:prstGeom prst="rect">
                <a:avLst/>
              </a:prstGeom>
              <a:blipFill>
                <a:blip r:embed="rId6"/>
                <a:stretch>
                  <a:fillRect l="-6757" t="-7386" r="-64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47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C145636-6DBF-4EE2-BF98-4442C0ABCCBE}"/>
              </a:ext>
            </a:extLst>
          </p:cNvPr>
          <p:cNvSpPr/>
          <p:nvPr/>
        </p:nvSpPr>
        <p:spPr>
          <a:xfrm>
            <a:off x="0" y="212942"/>
            <a:ext cx="12192000" cy="713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77F3F4CA-C945-4218-B6B8-36FFF8B52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934831"/>
              </p:ext>
            </p:extLst>
          </p:nvPr>
        </p:nvGraphicFramePr>
        <p:xfrm>
          <a:off x="0" y="1096927"/>
          <a:ext cx="12192000" cy="576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Worksheet" r:id="rId3" imgW="8953268" imgH="4143404" progId="Excel.Sheet.12">
                  <p:embed/>
                </p:oleObj>
              </mc:Choice>
              <mc:Fallback>
                <p:oleObj name="Worksheet" r:id="rId3" imgW="8953268" imgH="4143404" progId="Excel.Sheet.12">
                  <p:embed/>
                  <p:pic>
                    <p:nvPicPr>
                      <p:cNvPr id="5" name="Oggetto 4">
                        <a:extLst>
                          <a:ext uri="{FF2B5EF4-FFF2-40B4-BE49-F238E27FC236}">
                            <a16:creationId xmlns:a16="http://schemas.microsoft.com/office/drawing/2014/main" id="{77F3F4CA-C945-4218-B6B8-36FFF8B522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096927"/>
                        <a:ext cx="12192000" cy="5761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928F48-6B1C-4F0C-A0A3-B7DA22DFB69F}"/>
              </a:ext>
            </a:extLst>
          </p:cNvPr>
          <p:cNvSpPr txBox="1"/>
          <p:nvPr/>
        </p:nvSpPr>
        <p:spPr>
          <a:xfrm>
            <a:off x="3997890" y="277546"/>
            <a:ext cx="419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</a:rPr>
              <a:t>Some </a:t>
            </a:r>
            <a:r>
              <a:rPr lang="it-IT" sz="3200" b="1" dirty="0" err="1">
                <a:solidFill>
                  <a:schemeClr val="bg1"/>
                </a:solidFill>
              </a:rPr>
              <a:t>results</a:t>
            </a:r>
            <a:endParaRPr lang="en-GB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38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77539A5-16C0-4142-B4D8-8A310DC3B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6"/>
          <a:stretch/>
        </p:blipFill>
        <p:spPr>
          <a:xfrm>
            <a:off x="1" y="3306535"/>
            <a:ext cx="6225435" cy="3582824"/>
          </a:xfrm>
          <a:prstGeom prst="rect">
            <a:avLst/>
          </a:prstGeom>
        </p:spPr>
      </p:pic>
      <p:pic>
        <p:nvPicPr>
          <p:cNvPr id="7" name="Immagine 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5A2847A5-49DE-4A73-85B9-D55B3FC003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0" b="3182"/>
          <a:stretch/>
        </p:blipFill>
        <p:spPr>
          <a:xfrm>
            <a:off x="-1" y="1"/>
            <a:ext cx="6329973" cy="3244240"/>
          </a:xfrm>
          <a:prstGeom prst="rect">
            <a:avLst/>
          </a:prstGeom>
        </p:spPr>
      </p:pic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487C538-34E8-4751-A1FA-F334DE5CE4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" t="3990" b="6489"/>
          <a:stretch/>
        </p:blipFill>
        <p:spPr>
          <a:xfrm>
            <a:off x="5661660" y="1998554"/>
            <a:ext cx="6395720" cy="3271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3504AF9-5936-409F-807A-D985D242E6E3}"/>
              </a:ext>
            </a:extLst>
          </p:cNvPr>
          <p:cNvSpPr txBox="1"/>
          <p:nvPr/>
        </p:nvSpPr>
        <p:spPr>
          <a:xfrm>
            <a:off x="371027" y="1"/>
            <a:ext cx="2486473" cy="3077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/>
                </a:solidFill>
              </a:rPr>
              <a:t>Source: 2070 → Target: 15426</a:t>
            </a:r>
            <a:endParaRPr lang="en-GB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6B867D8-25EE-49A9-85F0-F70CEBB2FBA3}"/>
              </a:ext>
            </a:extLst>
          </p:cNvPr>
          <p:cNvSpPr txBox="1"/>
          <p:nvPr/>
        </p:nvSpPr>
        <p:spPr>
          <a:xfrm>
            <a:off x="426589" y="3400425"/>
            <a:ext cx="2486473" cy="3077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/>
                </a:solidFill>
              </a:rPr>
              <a:t>Source: 2000 → Target: 2689</a:t>
            </a:r>
            <a:endParaRPr lang="en-GB" sz="14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3500C7-3E57-4B33-A869-DEBAFEF6B25F}"/>
              </a:ext>
            </a:extLst>
          </p:cNvPr>
          <p:cNvSpPr txBox="1"/>
          <p:nvPr/>
        </p:nvSpPr>
        <p:spPr>
          <a:xfrm>
            <a:off x="5970774" y="4823508"/>
            <a:ext cx="4628011" cy="3077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/>
                </a:solidFill>
              </a:rPr>
              <a:t>Source: 1000 → Target: 1510 | </a:t>
            </a:r>
            <a:r>
              <a:rPr lang="it-IT" sz="1400" dirty="0" err="1">
                <a:solidFill>
                  <a:schemeClr val="tx1"/>
                </a:solidFill>
              </a:rPr>
              <a:t>Map</a:t>
            </a:r>
            <a:r>
              <a:rPr lang="it-IT" sz="1400" dirty="0">
                <a:solidFill>
                  <a:schemeClr val="tx1"/>
                </a:solidFill>
              </a:rPr>
              <a:t>: </a:t>
            </a:r>
            <a:r>
              <a:rPr lang="it-IT" sz="1400" dirty="0" err="1">
                <a:solidFill>
                  <a:schemeClr val="tx1"/>
                </a:solidFill>
              </a:rPr>
              <a:t>Berlin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1529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3FE224-F6E8-4260-BA03-F6722B03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 err="1">
                <a:solidFill>
                  <a:schemeClr val="bg1"/>
                </a:solidFill>
              </a:rPr>
              <a:t>Implemetation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choices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3074" name="Picture 2" descr="Risultati immagini per python logo">
            <a:extLst>
              <a:ext uri="{FF2B5EF4-FFF2-40B4-BE49-F238E27FC236}">
                <a16:creationId xmlns:a16="http://schemas.microsoft.com/office/drawing/2014/main" id="{ABAFD2E4-1D37-49A5-89A9-C2ABBD73A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467" y="1708108"/>
            <a:ext cx="5833533" cy="17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5A9E36-C2CC-432D-9C47-1060F7FEEAF6}"/>
              </a:ext>
            </a:extLst>
          </p:cNvPr>
          <p:cNvSpPr txBox="1"/>
          <p:nvPr/>
        </p:nvSpPr>
        <p:spPr>
          <a:xfrm>
            <a:off x="6161994" y="2245388"/>
            <a:ext cx="6053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/>
              <a:t>Graph’s</a:t>
            </a:r>
            <a:r>
              <a:rPr lang="it-IT" sz="3600" dirty="0"/>
              <a:t> </a:t>
            </a:r>
            <a:r>
              <a:rPr lang="it-IT" sz="3600" dirty="0" err="1"/>
              <a:t>nodes</a:t>
            </a:r>
            <a:r>
              <a:rPr lang="it-IT" sz="3600" dirty="0"/>
              <a:t> </a:t>
            </a:r>
            <a:r>
              <a:rPr lang="it-IT" sz="3600" dirty="0" err="1"/>
              <a:t>as</a:t>
            </a:r>
            <a:r>
              <a:rPr lang="it-IT" sz="3600" dirty="0"/>
              <a:t> </a:t>
            </a:r>
            <a:r>
              <a:rPr lang="it-IT" sz="3600" b="1" dirty="0"/>
              <a:t>OBJECTS</a:t>
            </a:r>
          </a:p>
          <a:p>
            <a:endParaRPr lang="en-GB" sz="36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2400C6-0AD7-44E5-BFA5-950218D963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62" r="49831"/>
          <a:stretch/>
        </p:blipFill>
        <p:spPr>
          <a:xfrm>
            <a:off x="48984" y="3505688"/>
            <a:ext cx="6047016" cy="138500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98FFDA6-ABFD-4FF2-B152-33D5227F9D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1" t="67219"/>
          <a:stretch/>
        </p:blipFill>
        <p:spPr>
          <a:xfrm>
            <a:off x="262467" y="5252320"/>
            <a:ext cx="6614583" cy="148904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5BBFEC-C94B-4A46-8115-94E0EE32E616}"/>
              </a:ext>
            </a:extLst>
          </p:cNvPr>
          <p:cNvSpPr txBox="1"/>
          <p:nvPr/>
        </p:nvSpPr>
        <p:spPr>
          <a:xfrm>
            <a:off x="6937525" y="2950979"/>
            <a:ext cx="4502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Binary</a:t>
            </a:r>
            <a:r>
              <a:rPr lang="it-IT" sz="2800" b="1" dirty="0"/>
              <a:t> </a:t>
            </a:r>
            <a:r>
              <a:rPr lang="it-IT" sz="2800" b="1" dirty="0" err="1"/>
              <a:t>queue</a:t>
            </a:r>
            <a:r>
              <a:rPr lang="it-IT" sz="2800" b="1" dirty="0"/>
              <a:t> </a:t>
            </a:r>
            <a:r>
              <a:rPr lang="it-IT" sz="2800" dirty="0" err="1"/>
              <a:t>instead</a:t>
            </a:r>
            <a:r>
              <a:rPr lang="it-IT" sz="2800" dirty="0"/>
              <a:t> of a </a:t>
            </a:r>
            <a:r>
              <a:rPr lang="it-IT" sz="2800" b="1" dirty="0"/>
              <a:t>Fibonacci heap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60675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2C1902-99A9-4DF7-BE21-43D34C25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does it mean «Bicriteria»?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510A63-7D14-4B21-AA37-516256DF8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4" y="1619114"/>
            <a:ext cx="7554938" cy="439419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B11F4F-D0C6-4EA7-B4B5-EC0665F991D7}"/>
              </a:ext>
            </a:extLst>
          </p:cNvPr>
          <p:cNvSpPr txBox="1"/>
          <p:nvPr/>
        </p:nvSpPr>
        <p:spPr>
          <a:xfrm>
            <a:off x="7212361" y="2138298"/>
            <a:ext cx="284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Paths</a:t>
            </a:r>
            <a:r>
              <a:rPr lang="it-IT" dirty="0"/>
              <a:t>:</a:t>
            </a:r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0990D0-131B-40AE-BF75-B904298596A0}"/>
              </a:ext>
            </a:extLst>
          </p:cNvPr>
          <p:cNvSpPr txBox="1"/>
          <p:nvPr/>
        </p:nvSpPr>
        <p:spPr>
          <a:xfrm>
            <a:off x="7669532" y="2774494"/>
            <a:ext cx="1927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 → 2 → 4 → 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581A82-206D-4738-AB4D-22143DA043D7}"/>
              </a:ext>
            </a:extLst>
          </p:cNvPr>
          <p:cNvSpPr txBox="1"/>
          <p:nvPr/>
        </p:nvSpPr>
        <p:spPr>
          <a:xfrm>
            <a:off x="7669532" y="3303038"/>
            <a:ext cx="1927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 → 2 → 5 → 6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05A0DA2-9300-43D3-A85E-604BF796BB5B}"/>
              </a:ext>
            </a:extLst>
          </p:cNvPr>
          <p:cNvSpPr txBox="1"/>
          <p:nvPr/>
        </p:nvSpPr>
        <p:spPr>
          <a:xfrm>
            <a:off x="7669532" y="4360126"/>
            <a:ext cx="1927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 → 3 → 4 → 6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3A9F04A-B70B-4970-9648-01AB522A69D6}"/>
              </a:ext>
            </a:extLst>
          </p:cNvPr>
          <p:cNvSpPr txBox="1"/>
          <p:nvPr/>
        </p:nvSpPr>
        <p:spPr>
          <a:xfrm>
            <a:off x="7669532" y="3831582"/>
            <a:ext cx="1927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 → 3 → 5 → 6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3DD6DDAE-FB22-4D31-B832-CAB16B167871}"/>
              </a:ext>
            </a:extLst>
          </p:cNvPr>
          <p:cNvSpPr/>
          <p:nvPr/>
        </p:nvSpPr>
        <p:spPr>
          <a:xfrm>
            <a:off x="9596863" y="2843732"/>
            <a:ext cx="521236" cy="292410"/>
          </a:xfrm>
          <a:prstGeom prst="rightArrow">
            <a:avLst>
              <a:gd name="adj1" fmla="val 38021"/>
              <a:gd name="adj2" fmla="val 7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7A8468BD-A173-4F21-8F54-338A5669A343}"/>
              </a:ext>
            </a:extLst>
          </p:cNvPr>
          <p:cNvSpPr/>
          <p:nvPr/>
        </p:nvSpPr>
        <p:spPr>
          <a:xfrm>
            <a:off x="9596863" y="3372276"/>
            <a:ext cx="521236" cy="292410"/>
          </a:xfrm>
          <a:prstGeom prst="rightArrow">
            <a:avLst>
              <a:gd name="adj1" fmla="val 38021"/>
              <a:gd name="adj2" fmla="val 7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54599A17-197A-4B26-9320-1092A8BA9E56}"/>
              </a:ext>
            </a:extLst>
          </p:cNvPr>
          <p:cNvSpPr/>
          <p:nvPr/>
        </p:nvSpPr>
        <p:spPr>
          <a:xfrm>
            <a:off x="9596863" y="3900820"/>
            <a:ext cx="521236" cy="292410"/>
          </a:xfrm>
          <a:prstGeom prst="rightArrow">
            <a:avLst>
              <a:gd name="adj1" fmla="val 38021"/>
              <a:gd name="adj2" fmla="val 7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5344FC2D-35AC-45FB-9437-BAA74CEB8ED3}"/>
              </a:ext>
            </a:extLst>
          </p:cNvPr>
          <p:cNvSpPr/>
          <p:nvPr/>
        </p:nvSpPr>
        <p:spPr>
          <a:xfrm>
            <a:off x="9596863" y="4429364"/>
            <a:ext cx="521236" cy="292410"/>
          </a:xfrm>
          <a:prstGeom prst="rightArrow">
            <a:avLst>
              <a:gd name="adj1" fmla="val 38021"/>
              <a:gd name="adj2" fmla="val 7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2A08B4E-9212-4B49-AC74-EC98545061D9}"/>
              </a:ext>
            </a:extLst>
          </p:cNvPr>
          <p:cNvSpPr txBox="1"/>
          <p:nvPr/>
        </p:nvSpPr>
        <p:spPr>
          <a:xfrm>
            <a:off x="10118099" y="2741736"/>
            <a:ext cx="978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(11, 25)</a:t>
            </a:r>
            <a:endParaRPr lang="en-GB" sz="22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395670B-7E94-4B37-969E-8526F4CEBB5C}"/>
              </a:ext>
            </a:extLst>
          </p:cNvPr>
          <p:cNvSpPr txBox="1"/>
          <p:nvPr/>
        </p:nvSpPr>
        <p:spPr>
          <a:xfrm>
            <a:off x="10118098" y="3286605"/>
            <a:ext cx="933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(13, 11)</a:t>
            </a:r>
            <a:endParaRPr lang="en-GB" sz="22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8D34C9A-0DAE-42BD-BAA4-4584185E29B4}"/>
              </a:ext>
            </a:extLst>
          </p:cNvPr>
          <p:cNvSpPr txBox="1"/>
          <p:nvPr/>
        </p:nvSpPr>
        <p:spPr>
          <a:xfrm>
            <a:off x="10168592" y="3831474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(21, 6)</a:t>
            </a:r>
            <a:endParaRPr lang="en-GB" sz="22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0F7846E-BD98-45C8-9B5F-88D1B5C04D5C}"/>
              </a:ext>
            </a:extLst>
          </p:cNvPr>
          <p:cNvSpPr txBox="1"/>
          <p:nvPr/>
        </p:nvSpPr>
        <p:spPr>
          <a:xfrm>
            <a:off x="10118098" y="4360125"/>
            <a:ext cx="978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(13, 18)</a:t>
            </a:r>
            <a:endParaRPr lang="en-GB" sz="2200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E8DA3348-7EA4-425D-A904-A36F98510BC3}"/>
              </a:ext>
            </a:extLst>
          </p:cNvPr>
          <p:cNvSpPr/>
          <p:nvPr/>
        </p:nvSpPr>
        <p:spPr>
          <a:xfrm>
            <a:off x="10118226" y="2583531"/>
            <a:ext cx="978025" cy="69098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69FBE9C9-DC93-4318-ACCC-3E01D4836B58}"/>
              </a:ext>
            </a:extLst>
          </p:cNvPr>
          <p:cNvSpPr/>
          <p:nvPr/>
        </p:nvSpPr>
        <p:spPr>
          <a:xfrm>
            <a:off x="10150321" y="3713467"/>
            <a:ext cx="978025" cy="6909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Elemento grafico 7" descr="Chiudi">
            <a:extLst>
              <a:ext uri="{FF2B5EF4-FFF2-40B4-BE49-F238E27FC236}">
                <a16:creationId xmlns:a16="http://schemas.microsoft.com/office/drawing/2014/main" id="{B32E83EF-5AA9-4977-BB2C-554E5E29D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5755" y="4355899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0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88C6CC-7A22-416A-BBE2-528B2816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dirty="0"/>
              <a:t>(short) </a:t>
            </a:r>
            <a:r>
              <a:rPr lang="it-IT" b="1" dirty="0"/>
              <a:t>Mathematical </a:t>
            </a:r>
            <a:r>
              <a:rPr lang="it-IT" b="1" dirty="0" err="1"/>
              <a:t>formulation</a:t>
            </a:r>
            <a:endParaRPr lang="en-GB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773397-E012-43DD-A935-D74600B7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38" y="2057400"/>
            <a:ext cx="10515600" cy="1788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 err="1"/>
              <a:t>Graph</a:t>
            </a:r>
            <a:r>
              <a:rPr lang="it-IT" sz="2400" dirty="0"/>
              <a:t>: </a:t>
            </a:r>
            <a:r>
              <a:rPr lang="it-IT" sz="2400" b="1" i="1" dirty="0"/>
              <a:t>G(N, A)</a:t>
            </a:r>
            <a:r>
              <a:rPr lang="it-IT" sz="2400" i="1" dirty="0"/>
              <a:t> </a:t>
            </a:r>
            <a:r>
              <a:rPr lang="it-IT" sz="2400" dirty="0" err="1"/>
              <a:t>where</a:t>
            </a:r>
            <a:r>
              <a:rPr lang="it-IT" sz="2400" dirty="0"/>
              <a:t>:</a:t>
            </a:r>
          </a:p>
          <a:p>
            <a:pPr lvl="1"/>
            <a:r>
              <a:rPr lang="it-IT" b="1" i="1" dirty="0"/>
              <a:t>N</a:t>
            </a:r>
            <a:r>
              <a:rPr lang="it-IT" dirty="0"/>
              <a:t> </a:t>
            </a:r>
            <a:r>
              <a:rPr lang="it-IT" i="1" dirty="0" err="1"/>
              <a:t>is</a:t>
            </a:r>
            <a:r>
              <a:rPr lang="it-IT" i="1" dirty="0"/>
              <a:t> a finite set of </a:t>
            </a:r>
            <a:r>
              <a:rPr lang="it-IT" b="1" i="1" dirty="0"/>
              <a:t>{0, 1, …, n} → </a:t>
            </a:r>
            <a:r>
              <a:rPr lang="it-IT" b="1" i="1" dirty="0" err="1"/>
              <a:t>nodes</a:t>
            </a:r>
            <a:endParaRPr lang="it-IT" b="1" i="1" dirty="0"/>
          </a:p>
          <a:p>
            <a:pPr lvl="1"/>
            <a:r>
              <a:rPr lang="en-GB" b="1" i="1" dirty="0"/>
              <a:t>A</a:t>
            </a:r>
            <a:r>
              <a:rPr lang="en-GB" i="1" dirty="0"/>
              <a:t> is a finite set where </a:t>
            </a:r>
            <a:r>
              <a:rPr lang="en-GB" b="1" i="1" dirty="0"/>
              <a:t>A </a:t>
            </a:r>
            <a:r>
              <a:rPr lang="en-GB" b="1" dirty="0"/>
              <a:t>⊆ </a:t>
            </a:r>
            <a:r>
              <a:rPr lang="en-GB" b="1" i="1" dirty="0"/>
              <a:t>N × N</a:t>
            </a:r>
            <a:r>
              <a:rPr lang="en-GB" i="1" dirty="0"/>
              <a:t> </a:t>
            </a:r>
            <a:r>
              <a:rPr lang="it-IT" b="1" i="1" dirty="0"/>
              <a:t>→ </a:t>
            </a:r>
            <a:r>
              <a:rPr lang="it-IT" b="1" i="1" dirty="0" err="1"/>
              <a:t>arcs</a:t>
            </a:r>
            <a:endParaRPr lang="it-IT" b="1" i="1" dirty="0"/>
          </a:p>
          <a:p>
            <a:pPr lvl="2"/>
            <a:r>
              <a:rPr lang="it-IT" sz="2400" b="1" i="1" dirty="0"/>
              <a:t>(i, j) </a:t>
            </a:r>
            <a:r>
              <a:rPr lang="it-IT" sz="2400" b="1" dirty="0"/>
              <a:t>single </a:t>
            </a:r>
            <a:r>
              <a:rPr lang="it-IT" sz="2400" b="1" dirty="0" err="1"/>
              <a:t>arc</a:t>
            </a:r>
            <a:r>
              <a:rPr lang="it-IT" sz="2400" b="1" dirty="0"/>
              <a:t> </a:t>
            </a:r>
            <a:r>
              <a:rPr lang="it-IT" sz="2400" dirty="0" err="1"/>
              <a:t>where</a:t>
            </a:r>
            <a:r>
              <a:rPr lang="it-IT" sz="2400" dirty="0"/>
              <a:t> </a:t>
            </a:r>
            <a:r>
              <a:rPr lang="it-IT" sz="2400" b="1" i="1" dirty="0"/>
              <a:t>i </a:t>
            </a:r>
            <a:r>
              <a:rPr lang="it-IT" sz="2400" b="1" dirty="0"/>
              <a:t>∈</a:t>
            </a:r>
            <a:r>
              <a:rPr lang="it-IT" sz="2400" b="1" i="1" dirty="0"/>
              <a:t> N </a:t>
            </a:r>
            <a:r>
              <a:rPr lang="it-IT" sz="2400" b="1" dirty="0"/>
              <a:t>ꓥ</a:t>
            </a:r>
            <a:r>
              <a:rPr lang="it-IT" sz="2400" b="1" i="1" dirty="0"/>
              <a:t> j </a:t>
            </a:r>
            <a:r>
              <a:rPr lang="it-IT" sz="2400" b="1" dirty="0"/>
              <a:t>∈</a:t>
            </a:r>
            <a:r>
              <a:rPr lang="it-IT" sz="2400" b="1" i="1" dirty="0"/>
              <a:t> N </a:t>
            </a:r>
            <a:r>
              <a:rPr lang="it-IT" sz="2400" b="1" dirty="0"/>
              <a:t>ꓥ </a:t>
            </a:r>
            <a:r>
              <a:rPr lang="it-IT" sz="2400" b="1" i="1" dirty="0"/>
              <a:t>i </a:t>
            </a:r>
            <a:r>
              <a:rPr lang="it-IT" sz="2400" b="1" dirty="0"/>
              <a:t>≠ </a:t>
            </a:r>
            <a:r>
              <a:rPr lang="it-IT" sz="2400" b="1" i="1" dirty="0"/>
              <a:t>j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07B69B75-878D-4C50-A13B-48B4CE421122}"/>
              </a:ext>
            </a:extLst>
          </p:cNvPr>
          <p:cNvSpPr/>
          <p:nvPr/>
        </p:nvSpPr>
        <p:spPr>
          <a:xfrm>
            <a:off x="7188888" y="2643188"/>
            <a:ext cx="939111" cy="448355"/>
          </a:xfrm>
          <a:prstGeom prst="rightArrow">
            <a:avLst>
              <a:gd name="adj1" fmla="val 50000"/>
              <a:gd name="adj2" fmla="val 79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106AF5A-706D-47DD-AC2D-2211A860BA77}"/>
                  </a:ext>
                </a:extLst>
              </p:cNvPr>
              <p:cNvSpPr txBox="1"/>
              <p:nvPr/>
            </p:nvSpPr>
            <p:spPr>
              <a:xfrm>
                <a:off x="8322817" y="2111805"/>
                <a:ext cx="2873829" cy="151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Let</a:t>
                </a:r>
                <a:r>
                  <a:rPr lang="it-IT" dirty="0"/>
                  <a:t> </a:t>
                </a:r>
                <a:r>
                  <a:rPr lang="it-IT" dirty="0" err="1"/>
                  <a:t>define</a:t>
                </a:r>
                <a:endParaRPr lang="it-IT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it-IT" sz="3200" dirty="0"/>
                  <a:t> 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: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it-IT" b="1" dirty="0"/>
                  <a:t>(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it-IT" b="1" dirty="0"/>
                  <a:t>) ∈ </a:t>
                </a:r>
                <a:r>
                  <a:rPr lang="it-IT" b="1" i="1" dirty="0"/>
                  <a:t>A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it-IT" b="1" dirty="0"/>
                  <a:t>1 ≤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it-IT" b="1" dirty="0"/>
                  <a:t> ≤ 2 </a:t>
                </a:r>
                <a:endParaRPr lang="en-GB" b="1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106AF5A-706D-47DD-AC2D-2211A860B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817" y="2111805"/>
                <a:ext cx="2873829" cy="1511119"/>
              </a:xfrm>
              <a:prstGeom prst="rect">
                <a:avLst/>
              </a:prstGeom>
              <a:blipFill>
                <a:blip r:embed="rId2"/>
                <a:stretch>
                  <a:fillRect l="-1695" t="-1613" b="-60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DF5465-026C-49DE-AAF1-4EE5CB22608E}"/>
                  </a:ext>
                </a:extLst>
              </p:cNvPr>
              <p:cNvSpPr txBox="1"/>
              <p:nvPr/>
            </p:nvSpPr>
            <p:spPr>
              <a:xfrm>
                <a:off x="838200" y="3846286"/>
                <a:ext cx="5040086" cy="1031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b="1" dirty="0"/>
                  <a:t>Path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it-I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. . . ,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it-IT" sz="24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b="1" i="1" dirty="0"/>
                  <a:t>s</a:t>
                </a:r>
                <a:r>
                  <a:rPr lang="en-GB" dirty="0"/>
                  <a:t> </a:t>
                </a:r>
                <a:r>
                  <a:rPr lang="it-IT" b="1" dirty="0"/>
                  <a:t>∈</a:t>
                </a:r>
                <a:r>
                  <a:rPr lang="it-IT" b="1" i="1" dirty="0"/>
                  <a:t> N </a:t>
                </a:r>
                <a:r>
                  <a:rPr lang="it-IT" dirty="0"/>
                  <a:t>= source </a:t>
                </a:r>
                <a:r>
                  <a:rPr lang="it-IT" dirty="0" err="1"/>
                  <a:t>node</a:t>
                </a:r>
                <a:endParaRPr lang="it-IT" b="1" i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b="1" i="1" dirty="0"/>
                  <a:t>t </a:t>
                </a:r>
                <a:r>
                  <a:rPr lang="it-IT" b="1" dirty="0"/>
                  <a:t>∈</a:t>
                </a:r>
                <a:r>
                  <a:rPr lang="it-IT" b="1" i="1" dirty="0"/>
                  <a:t> N </a:t>
                </a:r>
                <a:r>
                  <a:rPr lang="it-IT" dirty="0"/>
                  <a:t>= target </a:t>
                </a:r>
                <a:r>
                  <a:rPr lang="it-IT" dirty="0" err="1"/>
                  <a:t>node</a:t>
                </a:r>
                <a:endParaRPr lang="en-GB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DF5465-026C-49DE-AAF1-4EE5CB226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46286"/>
                <a:ext cx="5040086" cy="1031886"/>
              </a:xfrm>
              <a:prstGeom prst="rect">
                <a:avLst/>
              </a:prstGeom>
              <a:blipFill>
                <a:blip r:embed="rId3"/>
                <a:stretch>
                  <a:fillRect l="-1574" t="-1775" b="-88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Elemento grafico 15" descr="Freccia: curva oraria">
            <a:extLst>
              <a:ext uri="{FF2B5EF4-FFF2-40B4-BE49-F238E27FC236}">
                <a16:creationId xmlns:a16="http://schemas.microsoft.com/office/drawing/2014/main" id="{2FC3A7C0-2627-4A93-BEEB-31B198676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H="1">
            <a:off x="1672327" y="4829185"/>
            <a:ext cx="1167028" cy="1301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E66E9D0-C95D-4E0F-B52C-AB0AD4EC7AE3}"/>
                  </a:ext>
                </a:extLst>
              </p:cNvPr>
              <p:cNvSpPr txBox="1"/>
              <p:nvPr/>
            </p:nvSpPr>
            <p:spPr>
              <a:xfrm>
                <a:off x="2906485" y="5360662"/>
                <a:ext cx="2087110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E66E9D0-C95D-4E0F-B52C-AB0AD4EC7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85" y="5360662"/>
                <a:ext cx="2087110" cy="347403"/>
              </a:xfrm>
              <a:prstGeom prst="rect">
                <a:avLst/>
              </a:prstGeom>
              <a:blipFill>
                <a:blip r:embed="rId6"/>
                <a:stretch>
                  <a:fillRect l="-3801" r="-4094" b="-2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31427EB5-02F5-499A-B69F-F34B034E0009}"/>
              </a:ext>
            </a:extLst>
          </p:cNvPr>
          <p:cNvSpPr/>
          <p:nvPr/>
        </p:nvSpPr>
        <p:spPr>
          <a:xfrm>
            <a:off x="5355772" y="5310185"/>
            <a:ext cx="939111" cy="448355"/>
          </a:xfrm>
          <a:prstGeom prst="rightArrow">
            <a:avLst>
              <a:gd name="adj1" fmla="val 50000"/>
              <a:gd name="adj2" fmla="val 79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E0089BC-8175-427A-A6C4-9D6470DCB99C}"/>
                  </a:ext>
                </a:extLst>
              </p:cNvPr>
              <p:cNvSpPr txBox="1"/>
              <p:nvPr/>
            </p:nvSpPr>
            <p:spPr>
              <a:xfrm>
                <a:off x="6432677" y="5086726"/>
                <a:ext cx="3363779" cy="446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b="1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4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GB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nary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E0089BC-8175-427A-A6C4-9D6470DCB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77" y="5086726"/>
                <a:ext cx="3363779" cy="446917"/>
              </a:xfrm>
              <a:prstGeom prst="rect">
                <a:avLst/>
              </a:prstGeom>
              <a:blipFill>
                <a:blip r:embed="rId7"/>
                <a:stretch>
                  <a:fillRect t="-14865" b="-283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AA55DCD-696F-46DD-A02B-83002EC17A5B}"/>
                  </a:ext>
                </a:extLst>
              </p:cNvPr>
              <p:cNvSpPr txBox="1"/>
              <p:nvPr/>
            </p:nvSpPr>
            <p:spPr>
              <a:xfrm>
                <a:off x="6432677" y="5616426"/>
                <a:ext cx="2852838" cy="446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b="1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4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GB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AA55DCD-696F-46DD-A02B-83002EC1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77" y="5616426"/>
                <a:ext cx="2852838" cy="446917"/>
              </a:xfrm>
              <a:prstGeom prst="rect">
                <a:avLst/>
              </a:prstGeom>
              <a:blipFill>
                <a:blip r:embed="rId8"/>
                <a:stretch>
                  <a:fillRect t="-14865" b="-283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D2BB55C-2AC9-4871-B8EB-A6C458DDAFD0}"/>
              </a:ext>
            </a:extLst>
          </p:cNvPr>
          <p:cNvSpPr txBox="1"/>
          <p:nvPr/>
        </p:nvSpPr>
        <p:spPr>
          <a:xfrm>
            <a:off x="9253268" y="5126966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 err="1"/>
              <a:t>Distance</a:t>
            </a:r>
            <a:endParaRPr lang="it-IT" sz="2000" dirty="0" err="1">
              <a:cs typeface="Segoe UI Light"/>
            </a:endParaRPr>
          </a:p>
          <a:p>
            <a:endParaRPr lang="it-IT" sz="2000" dirty="0">
              <a:cs typeface="Segoe UI Light"/>
            </a:endParaRPr>
          </a:p>
          <a:p>
            <a:r>
              <a:rPr lang="it-IT" sz="2000" dirty="0" err="1">
                <a:cs typeface="Segoe UI Light"/>
              </a:rPr>
              <a:t>Danger</a:t>
            </a:r>
          </a:p>
        </p:txBody>
      </p:sp>
    </p:spTree>
    <p:extLst>
      <p:ext uri="{BB962C8B-B14F-4D97-AF65-F5344CB8AC3E}">
        <p14:creationId xmlns:p14="http://schemas.microsoft.com/office/powerpoint/2010/main" val="29748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8" grpId="0"/>
      <p:bldP spid="20" grpId="0" animBg="1"/>
      <p:bldP spid="21" grpId="0"/>
      <p:bldP spid="2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2EFEA5-C9DF-483E-8D60-5F2F96FE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50" y="963877"/>
            <a:ext cx="3816095" cy="4930246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</a:rPr>
              <a:t>Mono-</a:t>
            </a:r>
            <a:r>
              <a:rPr lang="it-IT" dirty="0" err="1">
                <a:solidFill>
                  <a:schemeClr val="accent1"/>
                </a:solidFill>
              </a:rPr>
              <a:t>criteria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algorithms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767381-6607-4B19-8601-1B965814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it-IT" sz="2400" dirty="0"/>
              <a:t>Dijkstra </a:t>
            </a:r>
            <a:r>
              <a:rPr lang="it-IT" sz="2400" i="1" dirty="0"/>
              <a:t>one to </a:t>
            </a:r>
            <a:r>
              <a:rPr lang="it-IT" sz="2400" i="1" dirty="0" err="1"/>
              <a:t>all</a:t>
            </a:r>
            <a:endParaRPr lang="it-IT" sz="2400" i="1" dirty="0"/>
          </a:p>
          <a:p>
            <a:r>
              <a:rPr lang="it-IT" sz="2400" dirty="0"/>
              <a:t>Dijkstra </a:t>
            </a:r>
            <a:r>
              <a:rPr lang="it-IT" sz="2400" i="1" dirty="0"/>
              <a:t>one to one </a:t>
            </a:r>
          </a:p>
          <a:p>
            <a:r>
              <a:rPr lang="it-IT" sz="2400" dirty="0"/>
              <a:t>Dijkstra </a:t>
            </a:r>
            <a:r>
              <a:rPr lang="it-IT" sz="2400" i="1" dirty="0"/>
              <a:t>list of candidate</a:t>
            </a:r>
          </a:p>
          <a:p>
            <a:r>
              <a:rPr lang="it-IT" sz="2400" dirty="0"/>
              <a:t>A* algorithm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53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31240B-9A9B-4DB9-AFFC-339D6986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Dijkstra </a:t>
            </a:r>
            <a:r>
              <a:rPr lang="en-US" sz="32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one to all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322D70C-A716-4528-9658-D7A7C0838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5637"/>
            <a:ext cx="7337323" cy="317339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727F5DE-397C-473B-9B89-B95F4FB37453}"/>
              </a:ext>
            </a:extLst>
          </p:cNvPr>
          <p:cNvSpPr txBox="1"/>
          <p:nvPr/>
        </p:nvSpPr>
        <p:spPr>
          <a:xfrm>
            <a:off x="8179936" y="1473972"/>
            <a:ext cx="3587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Greedy</a:t>
            </a:r>
            <a:r>
              <a:rPr lang="it-IT" dirty="0"/>
              <a:t>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Work with non-negative weights</a:t>
            </a:r>
          </a:p>
          <a:p>
            <a:endParaRPr lang="en-GB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F273DE-DA60-4684-9363-FA0D7B54C5E4}"/>
              </a:ext>
            </a:extLst>
          </p:cNvPr>
          <p:cNvSpPr txBox="1"/>
          <p:nvPr/>
        </p:nvSpPr>
        <p:spPr>
          <a:xfrm>
            <a:off x="5583841" y="1583601"/>
            <a:ext cx="259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Dijkstra’s</a:t>
            </a:r>
            <a:r>
              <a:rPr lang="it-IT" sz="2400" b="1" dirty="0"/>
              <a:t> algorithm</a:t>
            </a:r>
            <a:endParaRPr lang="en-GB" sz="2400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87B5709-8BF5-459D-86EA-738AFA439DD8}"/>
              </a:ext>
            </a:extLst>
          </p:cNvPr>
          <p:cNvSpPr txBox="1"/>
          <p:nvPr/>
        </p:nvSpPr>
        <p:spPr>
          <a:xfrm>
            <a:off x="7692571" y="2888343"/>
            <a:ext cx="358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implements</a:t>
            </a:r>
            <a:r>
              <a:rPr lang="it-IT" dirty="0"/>
              <a:t> a </a:t>
            </a:r>
            <a:r>
              <a:rPr lang="it-IT" dirty="0" err="1"/>
              <a:t>pryority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Allows to find the </a:t>
            </a:r>
            <a:r>
              <a:rPr lang="en-GB" b="1" dirty="0"/>
              <a:t>shortest path tree</a:t>
            </a:r>
            <a:r>
              <a:rPr lang="en-GB" dirty="0"/>
              <a:t> (the shortest path between the source and any other vertex)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28F3DD8-D02F-462D-AD8A-D417199B1E18}"/>
              </a:ext>
            </a:extLst>
          </p:cNvPr>
          <p:cNvSpPr txBox="1"/>
          <p:nvPr/>
        </p:nvSpPr>
        <p:spPr>
          <a:xfrm>
            <a:off x="7692571" y="4256547"/>
            <a:ext cx="358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IT DOESEN’T STOP UNTIL THE GRAPH IS TOTALLY EXPLORED</a:t>
            </a:r>
            <a:endParaRPr lang="en-GB" dirty="0"/>
          </a:p>
        </p:txBody>
      </p:sp>
      <p:pic>
        <p:nvPicPr>
          <p:cNvPr id="18" name="Elemento grafico 17" descr="Freccia: curva oraria">
            <a:extLst>
              <a:ext uri="{FF2B5EF4-FFF2-40B4-BE49-F238E27FC236}">
                <a16:creationId xmlns:a16="http://schemas.microsoft.com/office/drawing/2014/main" id="{4594E331-8026-4425-9299-32C57F216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342309" y="4769375"/>
            <a:ext cx="1290347" cy="1615094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C2D55E6-44AA-4E46-A48E-E14667B655F7}"/>
              </a:ext>
            </a:extLst>
          </p:cNvPr>
          <p:cNvSpPr txBox="1"/>
          <p:nvPr/>
        </p:nvSpPr>
        <p:spPr>
          <a:xfrm>
            <a:off x="3487253" y="5427160"/>
            <a:ext cx="6994009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400" dirty="0" err="1"/>
              <a:t>Complexity</a:t>
            </a:r>
            <a:r>
              <a:rPr lang="it-IT" sz="2400" dirty="0"/>
              <a:t>: </a:t>
            </a:r>
            <a:r>
              <a:rPr lang="it-IT" sz="2400" b="1" i="1" dirty="0"/>
              <a:t>O</a:t>
            </a:r>
            <a:r>
              <a:rPr lang="it-IT" sz="2400" b="1" dirty="0"/>
              <a:t>((</a:t>
            </a:r>
            <a:r>
              <a:rPr lang="it-IT" sz="2400" b="1" i="1" dirty="0"/>
              <a:t>|</a:t>
            </a:r>
            <a:r>
              <a:rPr lang="it-IT" sz="2400" b="1" dirty="0">
                <a:ea typeface="+mn-lt"/>
                <a:cs typeface="+mn-lt"/>
              </a:rPr>
              <a:t>N</a:t>
            </a:r>
            <a:r>
              <a:rPr lang="it-IT" sz="2400" b="1" i="1" dirty="0">
                <a:ea typeface="+mn-lt"/>
                <a:cs typeface="+mn-lt"/>
              </a:rPr>
              <a:t>| + |</a:t>
            </a:r>
            <a:r>
              <a:rPr lang="it-IT" sz="2400" b="1" dirty="0"/>
              <a:t>A</a:t>
            </a:r>
            <a:r>
              <a:rPr lang="it-IT" sz="2400" b="1" i="1" dirty="0"/>
              <a:t>|</a:t>
            </a:r>
            <a:r>
              <a:rPr lang="it-IT" sz="2400" b="1" dirty="0"/>
              <a:t>)</a:t>
            </a:r>
            <a:r>
              <a:rPr lang="it-IT" sz="2400" b="1" i="1" dirty="0"/>
              <a:t> </a:t>
            </a:r>
            <a:r>
              <a:rPr lang="it-IT" sz="2400" b="1" dirty="0"/>
              <a:t>∙</a:t>
            </a:r>
            <a:r>
              <a:rPr lang="it-IT" sz="2400" b="1" i="1" dirty="0"/>
              <a:t> log |</a:t>
            </a:r>
            <a:r>
              <a:rPr lang="it-IT" sz="2400" b="1" dirty="0"/>
              <a:t>N</a:t>
            </a:r>
            <a:r>
              <a:rPr lang="it-IT" sz="2400" b="1" i="1" dirty="0"/>
              <a:t>|</a:t>
            </a:r>
            <a:r>
              <a:rPr lang="it-IT" sz="2400" b="1" dirty="0"/>
              <a:t>)</a:t>
            </a:r>
            <a:endParaRPr lang="it-IT" sz="2000" dirty="0"/>
          </a:p>
          <a:p>
            <a:br>
              <a:rPr lang="it-IT" sz="2400" b="1" dirty="0">
                <a:cs typeface="Segoe UI Light"/>
              </a:rPr>
            </a:br>
            <a:r>
              <a:rPr lang="it-IT" sz="2000" dirty="0" err="1">
                <a:cs typeface="Segoe UI Light"/>
              </a:rPr>
              <a:t>When</a:t>
            </a:r>
            <a:r>
              <a:rPr lang="it-IT" sz="2000" dirty="0">
                <a:cs typeface="Segoe UI Light"/>
              </a:rPr>
              <a:t> A&gt;&gt;N</a:t>
            </a:r>
            <a:r>
              <a:rPr lang="it-IT" sz="2800" dirty="0">
                <a:cs typeface="Segoe UI Light"/>
              </a:rPr>
              <a:t>→</a:t>
            </a:r>
            <a:r>
              <a:rPr lang="it-IT" sz="2000" dirty="0">
                <a:cs typeface="Segoe UI Light"/>
              </a:rPr>
              <a:t>(</a:t>
            </a:r>
            <a:r>
              <a:rPr lang="it-IT" sz="2000" i="1" dirty="0">
                <a:ea typeface="+mn-lt"/>
                <a:cs typeface="+mn-lt"/>
              </a:rPr>
              <a:t>|</a:t>
            </a:r>
            <a:r>
              <a:rPr lang="it-IT" sz="2000" dirty="0">
                <a:ea typeface="+mn-lt"/>
                <a:cs typeface="+mn-lt"/>
              </a:rPr>
              <a:t>A</a:t>
            </a:r>
            <a:r>
              <a:rPr lang="it-IT" sz="2000" i="1" dirty="0">
                <a:ea typeface="+mn-lt"/>
                <a:cs typeface="+mn-lt"/>
              </a:rPr>
              <a:t>| </a:t>
            </a:r>
            <a:r>
              <a:rPr lang="it-IT" sz="2000" i="1" dirty="0" err="1">
                <a:ea typeface="+mn-lt"/>
                <a:cs typeface="+mn-lt"/>
              </a:rPr>
              <a:t>log|</a:t>
            </a:r>
            <a:r>
              <a:rPr lang="it-IT" sz="2000" dirty="0" err="1">
                <a:ea typeface="+mn-lt"/>
                <a:cs typeface="+mn-lt"/>
              </a:rPr>
              <a:t>N</a:t>
            </a:r>
            <a:r>
              <a:rPr lang="it-IT" sz="2000" i="1" dirty="0">
                <a:ea typeface="+mn-lt"/>
                <a:cs typeface="+mn-lt"/>
              </a:rPr>
              <a:t>|</a:t>
            </a:r>
            <a:r>
              <a:rPr lang="it-IT" sz="2000" dirty="0">
                <a:ea typeface="+mn-lt"/>
                <a:cs typeface="+mn-lt"/>
              </a:rPr>
              <a:t>)</a:t>
            </a:r>
            <a:endParaRPr lang="it-IT" sz="2000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912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5AB8F1D7-9DB1-4E12-9B07-E9B88B51CF69}"/>
              </a:ext>
            </a:extLst>
          </p:cNvPr>
          <p:cNvSpPr/>
          <p:nvPr/>
        </p:nvSpPr>
        <p:spPr>
          <a:xfrm>
            <a:off x="0" y="681037"/>
            <a:ext cx="12192000" cy="8175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56FF5E49-3DBE-4ACA-ACF0-E586E576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464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One to one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1A61B3-5D6A-4138-A96B-1F7738265A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priority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iterates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over the </a:t>
            </a:r>
            <a:r>
              <a:rPr lang="it-IT" dirty="0" err="1"/>
              <a:t>graph</a:t>
            </a:r>
            <a:r>
              <a:rPr lang="it-IT" dirty="0"/>
              <a:t> in </a:t>
            </a:r>
            <a:r>
              <a:rPr lang="it-IT" dirty="0" err="1"/>
              <a:t>search</a:t>
            </a:r>
            <a:r>
              <a:rPr lang="it-IT" dirty="0"/>
              <a:t> of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(the one with the </a:t>
            </a:r>
            <a:r>
              <a:rPr lang="it-IT" dirty="0" err="1"/>
              <a:t>value</a:t>
            </a:r>
            <a:r>
              <a:rPr lang="it-IT" dirty="0"/>
              <a:t> «</a:t>
            </a:r>
            <a:r>
              <a:rPr lang="it-IT" dirty="0" err="1"/>
              <a:t>distance</a:t>
            </a:r>
            <a:r>
              <a:rPr lang="it-IT" dirty="0"/>
              <a:t>» </a:t>
            </a:r>
            <a:r>
              <a:rPr lang="it-IT" dirty="0" err="1"/>
              <a:t>lower</a:t>
            </a:r>
            <a:r>
              <a:rPr lang="it-IT" dirty="0"/>
              <a:t>)</a:t>
            </a:r>
            <a:endParaRPr lang="en-GB" dirty="0"/>
          </a:p>
          <a:p>
            <a:endParaRPr lang="en-GB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C5B040-60DE-4C8A-AFCD-D8C6DD5BB1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implements</a:t>
            </a:r>
            <a:r>
              <a:rPr lang="it-IT" dirty="0"/>
              <a:t> a </a:t>
            </a:r>
            <a:r>
              <a:rPr lang="it-IT" dirty="0" err="1"/>
              <a:t>priority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dirty="0"/>
              <a:t>At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updates the </a:t>
            </a:r>
            <a:r>
              <a:rPr lang="it-IT" dirty="0" err="1"/>
              <a:t>pryority</a:t>
            </a:r>
            <a:r>
              <a:rPr lang="it-IT" dirty="0"/>
              <a:t> </a:t>
            </a:r>
            <a:r>
              <a:rPr lang="it-IT" dirty="0" err="1"/>
              <a:t>queue</a:t>
            </a:r>
            <a:r>
              <a:rPr lang="it-IT" dirty="0"/>
              <a:t> with the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the </a:t>
            </a:r>
            <a:r>
              <a:rPr lang="it-IT" dirty="0" err="1"/>
              <a:t>border</a:t>
            </a:r>
            <a:endParaRPr lang="en-GB" dirty="0"/>
          </a:p>
          <a:p>
            <a:endParaRPr lang="en-GB" dirty="0"/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BD4F3820-1DDB-4BED-B659-909EF552CF74}"/>
              </a:ext>
            </a:extLst>
          </p:cNvPr>
          <p:cNvSpPr txBox="1">
            <a:spLocks/>
          </p:cNvSpPr>
          <p:nvPr/>
        </p:nvSpPr>
        <p:spPr>
          <a:xfrm>
            <a:off x="6354318" y="44132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List of </a:t>
            </a:r>
            <a:r>
              <a:rPr lang="it-IT" dirty="0" err="1">
                <a:solidFill>
                  <a:schemeClr val="bg1"/>
                </a:solidFill>
              </a:rPr>
              <a:t>Candidates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EFEBF83-7439-44C1-9DE8-7D366C839440}"/>
                  </a:ext>
                </a:extLst>
              </p:cNvPr>
              <p:cNvSpPr txBox="1"/>
              <p:nvPr/>
            </p:nvSpPr>
            <p:spPr>
              <a:xfrm>
                <a:off x="2382239" y="4744083"/>
                <a:ext cx="2093522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3200" b="0" dirty="0" err="1">
                    <a:latin typeface="Cambria Math" panose="02040503050406030204" pitchFamily="18" charset="0"/>
                  </a:rPr>
                  <a:t>Complexity</a:t>
                </a:r>
                <a:r>
                  <a:rPr lang="it-IT" sz="3200" b="0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(|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EFEBF83-7439-44C1-9DE8-7D366C839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239" y="4744083"/>
                <a:ext cx="2093522" cy="984885"/>
              </a:xfrm>
              <a:prstGeom prst="rect">
                <a:avLst/>
              </a:prstGeom>
              <a:blipFill>
                <a:blip r:embed="rId3"/>
                <a:stretch>
                  <a:fillRect l="-11953" t="-12346" r="-116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07E76C4-E131-4DD4-A500-FE5CB7A3E86C}"/>
                  </a:ext>
                </a:extLst>
              </p:cNvPr>
              <p:cNvSpPr txBox="1"/>
              <p:nvPr/>
            </p:nvSpPr>
            <p:spPr>
              <a:xfrm>
                <a:off x="6792073" y="4744082"/>
                <a:ext cx="4382290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it-IT" sz="3200" b="0" dirty="0">
                    <a:latin typeface="Cambria Math" panose="02040503050406030204" pitchFamily="18" charset="0"/>
                  </a:rPr>
                  <a:t>Complexity: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|)</m:t>
                          </m:r>
                        </m:e>
                      </m:fun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07E76C4-E131-4DD4-A500-FE5CB7A3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073" y="4744082"/>
                <a:ext cx="4382290" cy="984885"/>
              </a:xfrm>
              <a:prstGeom prst="rect">
                <a:avLst/>
              </a:prstGeom>
              <a:blipFill>
                <a:blip r:embed="rId4"/>
                <a:stretch>
                  <a:fillRect t="-12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97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3EE09FD-7FF8-4E4D-9C4A-FAE2C0FAE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" r="474" b="632"/>
          <a:stretch/>
        </p:blipFill>
        <p:spPr>
          <a:xfrm>
            <a:off x="0" y="-1"/>
            <a:ext cx="12192000" cy="5617057"/>
          </a:xfrm>
          <a:prstGeom prst="rect">
            <a:avLst/>
          </a:prstGeom>
        </p:spPr>
      </p:pic>
      <p:pic>
        <p:nvPicPr>
          <p:cNvPr id="8" name="Elemento grafico 7" descr="Database">
            <a:extLst>
              <a:ext uri="{FF2B5EF4-FFF2-40B4-BE49-F238E27FC236}">
                <a16:creationId xmlns:a16="http://schemas.microsoft.com/office/drawing/2014/main" id="{7E9B18BE-7849-4BA0-B67E-E4080A8F5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271897" y="4491103"/>
            <a:ext cx="2098805" cy="2921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E57C68-620D-41BA-B531-55A7CC2AB5F7}"/>
              </a:ext>
            </a:extLst>
          </p:cNvPr>
          <p:cNvSpPr txBox="1"/>
          <p:nvPr/>
        </p:nvSpPr>
        <p:spPr>
          <a:xfrm>
            <a:off x="3443124" y="5441859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a</a:t>
            </a:r>
            <a:endParaRPr lang="en-GB" sz="44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0F04E4F-8369-4173-A7E5-88DC32995FB7}"/>
              </a:ext>
            </a:extLst>
          </p:cNvPr>
          <p:cNvSpPr txBox="1"/>
          <p:nvPr/>
        </p:nvSpPr>
        <p:spPr>
          <a:xfrm>
            <a:off x="8933684" y="5688080"/>
            <a:ext cx="308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List of </a:t>
            </a:r>
            <a:r>
              <a:rPr lang="it-IT" sz="2800" dirty="0" err="1"/>
              <a:t>candidates</a:t>
            </a:r>
            <a:endParaRPr lang="en-GB" sz="2800" dirty="0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AF389858-A235-412D-9324-DEDE1852146D}"/>
              </a:ext>
            </a:extLst>
          </p:cNvPr>
          <p:cNvSpPr/>
          <p:nvPr/>
        </p:nvSpPr>
        <p:spPr>
          <a:xfrm>
            <a:off x="8438471" y="5688080"/>
            <a:ext cx="495213" cy="585161"/>
          </a:xfrm>
          <a:prstGeom prst="leftArrow">
            <a:avLst>
              <a:gd name="adj1" fmla="val 50000"/>
              <a:gd name="adj2" fmla="val 163562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Elemento grafico 15" descr="Valigia">
            <a:extLst>
              <a:ext uri="{FF2B5EF4-FFF2-40B4-BE49-F238E27FC236}">
                <a16:creationId xmlns:a16="http://schemas.microsoft.com/office/drawing/2014/main" id="{717E23CE-A815-43C3-B3B2-9455E42F0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2455" y="5666935"/>
            <a:ext cx="401767" cy="401767"/>
          </a:xfrm>
          <a:prstGeom prst="rect">
            <a:avLst/>
          </a:prstGeom>
        </p:spPr>
      </p:pic>
      <p:pic>
        <p:nvPicPr>
          <p:cNvPr id="17" name="Elemento grafico 16" descr="Valigia">
            <a:extLst>
              <a:ext uri="{FF2B5EF4-FFF2-40B4-BE49-F238E27FC236}">
                <a16:creationId xmlns:a16="http://schemas.microsoft.com/office/drawing/2014/main" id="{5EC0AFBD-61A9-4C05-B3D3-CF76F8789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466" y="5702011"/>
            <a:ext cx="401767" cy="401767"/>
          </a:xfrm>
          <a:prstGeom prst="rect">
            <a:avLst/>
          </a:prstGeom>
        </p:spPr>
      </p:pic>
      <p:pic>
        <p:nvPicPr>
          <p:cNvPr id="18" name="Elemento grafico 17" descr="Valigia">
            <a:extLst>
              <a:ext uri="{FF2B5EF4-FFF2-40B4-BE49-F238E27FC236}">
                <a16:creationId xmlns:a16="http://schemas.microsoft.com/office/drawing/2014/main" id="{C9B06B16-1B2B-4362-9161-20AD80103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2038" y="5300243"/>
            <a:ext cx="401767" cy="401767"/>
          </a:xfrm>
          <a:prstGeom prst="rect">
            <a:avLst/>
          </a:prstGeom>
        </p:spPr>
      </p:pic>
      <p:pic>
        <p:nvPicPr>
          <p:cNvPr id="20" name="Elemento grafico 19" descr="Valigia">
            <a:extLst>
              <a:ext uri="{FF2B5EF4-FFF2-40B4-BE49-F238E27FC236}">
                <a16:creationId xmlns:a16="http://schemas.microsoft.com/office/drawing/2014/main" id="{22794FD3-A8EE-4796-8039-FE791C095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9248" y="5300244"/>
            <a:ext cx="401767" cy="401767"/>
          </a:xfrm>
          <a:prstGeom prst="rect">
            <a:avLst/>
          </a:prstGeom>
        </p:spPr>
      </p:pic>
      <p:pic>
        <p:nvPicPr>
          <p:cNvPr id="19" name="Elemento grafico 18" descr="Valigia">
            <a:extLst>
              <a:ext uri="{FF2B5EF4-FFF2-40B4-BE49-F238E27FC236}">
                <a16:creationId xmlns:a16="http://schemas.microsoft.com/office/drawing/2014/main" id="{EB703E6C-B2BF-47F1-ACB8-AEC6D6B29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2470" y="5350150"/>
            <a:ext cx="401767" cy="401767"/>
          </a:xfrm>
          <a:prstGeom prst="rect">
            <a:avLst/>
          </a:prstGeom>
        </p:spPr>
      </p:pic>
      <p:pic>
        <p:nvPicPr>
          <p:cNvPr id="9" name="Elemento grafico 8" descr="Database">
            <a:extLst>
              <a:ext uri="{FF2B5EF4-FFF2-40B4-BE49-F238E27FC236}">
                <a16:creationId xmlns:a16="http://schemas.microsoft.com/office/drawing/2014/main" id="{B192BE90-975B-4DDE-8FA3-DA2A8253E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125250" y="4480380"/>
            <a:ext cx="2046952" cy="2921000"/>
          </a:xfrm>
          <a:prstGeom prst="rect">
            <a:avLst/>
          </a:prstGeom>
        </p:spPr>
      </p:pic>
      <p:pic>
        <p:nvPicPr>
          <p:cNvPr id="21" name="Elemento grafico 20" descr="Valigia">
            <a:extLst>
              <a:ext uri="{FF2B5EF4-FFF2-40B4-BE49-F238E27FC236}">
                <a16:creationId xmlns:a16="http://schemas.microsoft.com/office/drawing/2014/main" id="{1471C9A6-2ED4-483B-96EE-D9CCC3E76C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5596" y="5351073"/>
            <a:ext cx="401767" cy="401767"/>
          </a:xfrm>
          <a:prstGeom prst="rect">
            <a:avLst/>
          </a:prstGeom>
        </p:spPr>
      </p:pic>
      <p:pic>
        <p:nvPicPr>
          <p:cNvPr id="22" name="Elemento grafico 21" descr="Valigia">
            <a:extLst>
              <a:ext uri="{FF2B5EF4-FFF2-40B4-BE49-F238E27FC236}">
                <a16:creationId xmlns:a16="http://schemas.microsoft.com/office/drawing/2014/main" id="{F3E555B8-4B9B-4E81-BD1F-214F9CE71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41498" y="5323112"/>
            <a:ext cx="401767" cy="40176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183EEFA-CD18-4157-A600-8B09DAA65CFA}"/>
              </a:ext>
            </a:extLst>
          </p:cNvPr>
          <p:cNvSpPr txBox="1"/>
          <p:nvPr/>
        </p:nvSpPr>
        <p:spPr>
          <a:xfrm>
            <a:off x="4724311" y="5232335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b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AF94DE-1616-4211-AA76-DE560E4447BD}"/>
              </a:ext>
            </a:extLst>
          </p:cNvPr>
          <p:cNvSpPr txBox="1"/>
          <p:nvPr/>
        </p:nvSpPr>
        <p:spPr>
          <a:xfrm>
            <a:off x="5316398" y="5232334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c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CE8985E-C275-45BD-945D-25B4CE7260B6}"/>
              </a:ext>
            </a:extLst>
          </p:cNvPr>
          <p:cNvSpPr txBox="1"/>
          <p:nvPr/>
        </p:nvSpPr>
        <p:spPr>
          <a:xfrm>
            <a:off x="4725740" y="5975771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10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9161260-CCFD-4559-8F05-80B6C81B9C2F}"/>
              </a:ext>
            </a:extLst>
          </p:cNvPr>
          <p:cNvSpPr txBox="1"/>
          <p:nvPr/>
        </p:nvSpPr>
        <p:spPr>
          <a:xfrm>
            <a:off x="5335310" y="5949690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12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5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ACD3C328-3A83-4BED-A836-B2B57E35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7" y="0"/>
            <a:ext cx="12197927" cy="5617029"/>
          </a:xfrm>
          <a:prstGeom prst="rect">
            <a:avLst/>
          </a:prstGeom>
        </p:spPr>
      </p:pic>
      <p:pic>
        <p:nvPicPr>
          <p:cNvPr id="25" name="Elemento grafico 24" descr="Database">
            <a:extLst>
              <a:ext uri="{FF2B5EF4-FFF2-40B4-BE49-F238E27FC236}">
                <a16:creationId xmlns:a16="http://schemas.microsoft.com/office/drawing/2014/main" id="{340B49FB-6DA2-4967-AE88-118D0AAE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271897" y="4491103"/>
            <a:ext cx="2098805" cy="292100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7B76B1E-0D12-4634-B5E8-9410FE5098B5}"/>
              </a:ext>
            </a:extLst>
          </p:cNvPr>
          <p:cNvSpPr txBox="1"/>
          <p:nvPr/>
        </p:nvSpPr>
        <p:spPr>
          <a:xfrm>
            <a:off x="3443124" y="5441859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b</a:t>
            </a:r>
            <a:endParaRPr lang="en-GB" sz="4400" b="1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4DD5D8B-7678-4395-95E8-64891A90A0F9}"/>
              </a:ext>
            </a:extLst>
          </p:cNvPr>
          <p:cNvSpPr txBox="1"/>
          <p:nvPr/>
        </p:nvSpPr>
        <p:spPr>
          <a:xfrm>
            <a:off x="8933684" y="5688080"/>
            <a:ext cx="308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List of </a:t>
            </a:r>
            <a:r>
              <a:rPr lang="it-IT" sz="2800" dirty="0" err="1"/>
              <a:t>candidates</a:t>
            </a:r>
            <a:endParaRPr lang="en-GB" sz="2800" dirty="0"/>
          </a:p>
        </p:txBody>
      </p:sp>
      <p:sp>
        <p:nvSpPr>
          <p:cNvPr id="28" name="Freccia a sinistra 27">
            <a:extLst>
              <a:ext uri="{FF2B5EF4-FFF2-40B4-BE49-F238E27FC236}">
                <a16:creationId xmlns:a16="http://schemas.microsoft.com/office/drawing/2014/main" id="{7D969957-7D7F-4D33-B579-F784762EE416}"/>
              </a:ext>
            </a:extLst>
          </p:cNvPr>
          <p:cNvSpPr/>
          <p:nvPr/>
        </p:nvSpPr>
        <p:spPr>
          <a:xfrm>
            <a:off x="8438471" y="5688080"/>
            <a:ext cx="495213" cy="585161"/>
          </a:xfrm>
          <a:prstGeom prst="leftArrow">
            <a:avLst>
              <a:gd name="adj1" fmla="val 50000"/>
              <a:gd name="adj2" fmla="val 163562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Elemento grafico 28" descr="Valigia">
            <a:extLst>
              <a:ext uri="{FF2B5EF4-FFF2-40B4-BE49-F238E27FC236}">
                <a16:creationId xmlns:a16="http://schemas.microsoft.com/office/drawing/2014/main" id="{E9F122C5-EAE5-40C6-9420-D53F136BC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2455" y="5666935"/>
            <a:ext cx="401767" cy="401767"/>
          </a:xfrm>
          <a:prstGeom prst="rect">
            <a:avLst/>
          </a:prstGeom>
        </p:spPr>
      </p:pic>
      <p:pic>
        <p:nvPicPr>
          <p:cNvPr id="30" name="Elemento grafico 29" descr="Valigia">
            <a:extLst>
              <a:ext uri="{FF2B5EF4-FFF2-40B4-BE49-F238E27FC236}">
                <a16:creationId xmlns:a16="http://schemas.microsoft.com/office/drawing/2014/main" id="{C47067D5-0ECD-4FB0-A4D1-321EEA6E9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466" y="5702011"/>
            <a:ext cx="401767" cy="401767"/>
          </a:xfrm>
          <a:prstGeom prst="rect">
            <a:avLst/>
          </a:prstGeom>
        </p:spPr>
      </p:pic>
      <p:pic>
        <p:nvPicPr>
          <p:cNvPr id="31" name="Elemento grafico 30" descr="Valigia">
            <a:extLst>
              <a:ext uri="{FF2B5EF4-FFF2-40B4-BE49-F238E27FC236}">
                <a16:creationId xmlns:a16="http://schemas.microsoft.com/office/drawing/2014/main" id="{394AAD0B-8B18-4988-A4E0-D8E4B38BF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2038" y="5300243"/>
            <a:ext cx="401767" cy="401767"/>
          </a:xfrm>
          <a:prstGeom prst="rect">
            <a:avLst/>
          </a:prstGeom>
        </p:spPr>
      </p:pic>
      <p:pic>
        <p:nvPicPr>
          <p:cNvPr id="32" name="Elemento grafico 31" descr="Valigia">
            <a:extLst>
              <a:ext uri="{FF2B5EF4-FFF2-40B4-BE49-F238E27FC236}">
                <a16:creationId xmlns:a16="http://schemas.microsoft.com/office/drawing/2014/main" id="{DB4E4D7D-BDB5-4C6E-BF66-53A63D848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9248" y="5300244"/>
            <a:ext cx="401767" cy="401767"/>
          </a:xfrm>
          <a:prstGeom prst="rect">
            <a:avLst/>
          </a:prstGeom>
        </p:spPr>
      </p:pic>
      <p:pic>
        <p:nvPicPr>
          <p:cNvPr id="33" name="Elemento grafico 32" descr="Valigia">
            <a:extLst>
              <a:ext uri="{FF2B5EF4-FFF2-40B4-BE49-F238E27FC236}">
                <a16:creationId xmlns:a16="http://schemas.microsoft.com/office/drawing/2014/main" id="{8EAA1B86-96D3-4A0D-A566-76B3000FE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2470" y="5350150"/>
            <a:ext cx="401767" cy="401767"/>
          </a:xfrm>
          <a:prstGeom prst="rect">
            <a:avLst/>
          </a:prstGeom>
        </p:spPr>
      </p:pic>
      <p:pic>
        <p:nvPicPr>
          <p:cNvPr id="34" name="Elemento grafico 33" descr="Database">
            <a:extLst>
              <a:ext uri="{FF2B5EF4-FFF2-40B4-BE49-F238E27FC236}">
                <a16:creationId xmlns:a16="http://schemas.microsoft.com/office/drawing/2014/main" id="{958C292F-7C23-4C03-A612-E833561A3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125250" y="4480380"/>
            <a:ext cx="2046952" cy="2921000"/>
          </a:xfrm>
          <a:prstGeom prst="rect">
            <a:avLst/>
          </a:prstGeom>
        </p:spPr>
      </p:pic>
      <p:pic>
        <p:nvPicPr>
          <p:cNvPr id="35" name="Elemento grafico 34" descr="Valigia">
            <a:extLst>
              <a:ext uri="{FF2B5EF4-FFF2-40B4-BE49-F238E27FC236}">
                <a16:creationId xmlns:a16="http://schemas.microsoft.com/office/drawing/2014/main" id="{BD1859F9-1F5B-4CF3-938B-DDE426439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5596" y="5351073"/>
            <a:ext cx="401767" cy="401767"/>
          </a:xfrm>
          <a:prstGeom prst="rect">
            <a:avLst/>
          </a:prstGeom>
        </p:spPr>
      </p:pic>
      <p:pic>
        <p:nvPicPr>
          <p:cNvPr id="36" name="Elemento grafico 35" descr="Valigia">
            <a:extLst>
              <a:ext uri="{FF2B5EF4-FFF2-40B4-BE49-F238E27FC236}">
                <a16:creationId xmlns:a16="http://schemas.microsoft.com/office/drawing/2014/main" id="{3F54823C-DDDE-4018-9F9F-33E13DD14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41498" y="5323112"/>
            <a:ext cx="401767" cy="401767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002B046-CFF4-4CCC-A576-5BC2D326A1A5}"/>
              </a:ext>
            </a:extLst>
          </p:cNvPr>
          <p:cNvSpPr txBox="1"/>
          <p:nvPr/>
        </p:nvSpPr>
        <p:spPr>
          <a:xfrm>
            <a:off x="4724311" y="5232335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c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DFFB841-F98F-4014-8F0F-A3838DAEF2BD}"/>
              </a:ext>
            </a:extLst>
          </p:cNvPr>
          <p:cNvSpPr txBox="1"/>
          <p:nvPr/>
        </p:nvSpPr>
        <p:spPr>
          <a:xfrm>
            <a:off x="5316398" y="5232334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d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49BF58B-9A01-4750-9F48-37038CEA08D1}"/>
              </a:ext>
            </a:extLst>
          </p:cNvPr>
          <p:cNvSpPr txBox="1"/>
          <p:nvPr/>
        </p:nvSpPr>
        <p:spPr>
          <a:xfrm>
            <a:off x="4725740" y="5975771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12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A1262CA-294E-44F9-BA7D-272DF1844E6B}"/>
              </a:ext>
            </a:extLst>
          </p:cNvPr>
          <p:cNvSpPr txBox="1"/>
          <p:nvPr/>
        </p:nvSpPr>
        <p:spPr>
          <a:xfrm>
            <a:off x="5335310" y="5949690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18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87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</Words>
  <Application>Microsoft Office PowerPoint</Application>
  <PresentationFormat>Widescreen</PresentationFormat>
  <Paragraphs>176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Tema di Office</vt:lpstr>
      <vt:lpstr>Bicriteria Paths Problem Andrea ROSSOLINI</vt:lpstr>
      <vt:lpstr>Index</vt:lpstr>
      <vt:lpstr>What does it mean «Bicriteria»?</vt:lpstr>
      <vt:lpstr>(short) Mathematical formulation</vt:lpstr>
      <vt:lpstr>Mono-criteria algorithms</vt:lpstr>
      <vt:lpstr>Dijkstra one to all</vt:lpstr>
      <vt:lpstr>One to one</vt:lpstr>
      <vt:lpstr>PowerPoint Presentation</vt:lpstr>
      <vt:lpstr>PowerPoint Presentation</vt:lpstr>
      <vt:lpstr>PowerPoint Presentation</vt:lpstr>
      <vt:lpstr>«A Star» algorithm</vt:lpstr>
      <vt:lpstr>PowerPoint Presentation</vt:lpstr>
      <vt:lpstr>PowerPoint Presentation</vt:lpstr>
      <vt:lpstr>PowerPoint Presentation</vt:lpstr>
      <vt:lpstr>PowerPoint Presentation</vt:lpstr>
      <vt:lpstr>Bicriteria algorithms</vt:lpstr>
      <vt:lpstr>Useful definitons</vt:lpstr>
      <vt:lpstr>Dijkstra bicirteria</vt:lpstr>
      <vt:lpstr>PowerPoint Presentation</vt:lpstr>
      <vt:lpstr>LabelSetting algorithm</vt:lpstr>
      <vt:lpstr>PowerPoint Presentation</vt:lpstr>
      <vt:lpstr>PowerPoint Presentation</vt:lpstr>
      <vt:lpstr>PowerPoint Presentation</vt:lpstr>
      <vt:lpstr>Label-setting algorithm with lower bound improvement</vt:lpstr>
      <vt:lpstr>PowerPoint Presentation</vt:lpstr>
      <vt:lpstr>PowerPoint Presentation</vt:lpstr>
      <vt:lpstr>PowerPoint Presentation</vt:lpstr>
      <vt:lpstr>Implemetation choices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Bicriteria Paths Problem Andrea ROSSOLINI</dc:title>
  <dc:creator/>
  <cp:lastModifiedBy/>
  <cp:revision>153</cp:revision>
  <dcterms:created xsi:type="dcterms:W3CDTF">2019-06-05T21:19:14Z</dcterms:created>
  <dcterms:modified xsi:type="dcterms:W3CDTF">2019-06-09T18:03:08Z</dcterms:modified>
</cp:coreProperties>
</file>