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verage" panose="020B0604020202020204" charset="0"/>
      <p:regular r:id="rId15"/>
    </p:embeddedFont>
    <p:embeddedFont>
      <p:font typeface="Oswald" panose="00000500000000000000" pitchFamily="2"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gUf2ZjNqfgUSnyABy/njEXY4P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035544f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035544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035544f4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035544f4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f828e0bc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0f828e0bc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11"/>
          <p:cNvGrpSpPr/>
          <p:nvPr/>
        </p:nvGrpSpPr>
        <p:grpSpPr>
          <a:xfrm>
            <a:off x="4350279" y="2855377"/>
            <a:ext cx="443589" cy="105632"/>
            <a:chOff x="4137525" y="2915950"/>
            <a:chExt cx="869100" cy="207000"/>
          </a:xfrm>
        </p:grpSpPr>
        <p:sp>
          <p:nvSpPr>
            <p:cNvPr id="11" name="Google Shape;11;p11"/>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1"/>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1"/>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11"/>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11"/>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20"/>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0"/>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sp>
        <p:nvSpPr>
          <p:cNvPr id="18" name="Google Shape;18;p12"/>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 name="Google Shape;19;p12"/>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0" name="Google Shape;20;p12"/>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1" name="Google Shape;21;p12"/>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2" name="Google Shape;22;p1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23" name="Google Shape;23;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0" name="Google Shape;30;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1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 name="Google Shape;38;p1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2" name="Google Shape;42;p1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3"/>
        <p:cNvGrpSpPr/>
        <p:nvPr/>
      </p:nvGrpSpPr>
      <p:grpSpPr>
        <a:xfrm>
          <a:off x="0" y="0"/>
          <a:ext cx="0" cy="0"/>
          <a:chOff x="0" y="0"/>
          <a:chExt cx="0" cy="0"/>
        </a:xfrm>
      </p:grpSpPr>
      <p:sp>
        <p:nvSpPr>
          <p:cNvPr id="44" name="Google Shape;44;p18"/>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45" name="Google Shape;45;p1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800"/>
              <a:buNone/>
            </a:pPr>
            <a:r>
              <a:rPr lang="en" dirty="0"/>
              <a:t>Avocado</a:t>
            </a:r>
            <a:endParaRPr dirty="0"/>
          </a:p>
        </p:txBody>
      </p:sp>
      <p:sp>
        <p:nvSpPr>
          <p:cNvPr id="60" name="Google Shape;60;p1"/>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n"/>
              <a:t>US centric study from 2015 to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1035544f46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DEEPER ANALYSIS</a:t>
            </a:r>
            <a:endParaRPr/>
          </a:p>
        </p:txBody>
      </p:sp>
      <p:sp>
        <p:nvSpPr>
          <p:cNvPr id="122" name="Google Shape;122;g11035544f46_0_0"/>
          <p:cNvSpPr txBox="1">
            <a:spLocks noGrp="1"/>
          </p:cNvSpPr>
          <p:nvPr>
            <p:ph type="body" idx="1"/>
          </p:nvPr>
        </p:nvSpPr>
        <p:spPr>
          <a:xfrm>
            <a:off x="5950100" y="1152475"/>
            <a:ext cx="2882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Los Angeles &amp; New York are the two majors contributors to the sales of avocados in the U.S followed by Phoenix, Houston and Dallas</a:t>
            </a:r>
            <a:endParaRPr/>
          </a:p>
        </p:txBody>
      </p:sp>
      <p:pic>
        <p:nvPicPr>
          <p:cNvPr id="123" name="Google Shape;123;g11035544f46_0_0"/>
          <p:cNvPicPr preferRelativeResize="0"/>
          <p:nvPr/>
        </p:nvPicPr>
        <p:blipFill>
          <a:blip r:embed="rId3">
            <a:alphaModFix/>
          </a:blip>
          <a:stretch>
            <a:fillRect/>
          </a:stretch>
        </p:blipFill>
        <p:spPr>
          <a:xfrm>
            <a:off x="221675" y="1017725"/>
            <a:ext cx="5619225" cy="347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1035544f46_0_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NEW METRIC: Purchasing power (Los Angeles)</a:t>
            </a:r>
            <a:endParaRPr/>
          </a:p>
        </p:txBody>
      </p:sp>
      <p:sp>
        <p:nvSpPr>
          <p:cNvPr id="129" name="Google Shape;129;g11035544f46_0_6"/>
          <p:cNvSpPr txBox="1">
            <a:spLocks noGrp="1"/>
          </p:cNvSpPr>
          <p:nvPr>
            <p:ph type="body" idx="1"/>
          </p:nvPr>
        </p:nvSpPr>
        <p:spPr>
          <a:xfrm>
            <a:off x="311700" y="3857625"/>
            <a:ext cx="8520600" cy="116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2018, the price per avocado dropped as well as the number of avocados per habitant, which corresponds with the drop of total volume that year.</a:t>
            </a:r>
            <a:endParaRPr/>
          </a:p>
          <a:p>
            <a:pPr marL="0" lvl="0" indent="0" algn="l" rtl="0">
              <a:spcBef>
                <a:spcPts val="0"/>
              </a:spcBef>
              <a:spcAft>
                <a:spcPts val="0"/>
              </a:spcAft>
              <a:buNone/>
            </a:pPr>
            <a:r>
              <a:rPr lang="en"/>
              <a:t>We also see that despite the price increase, the quantity bought doesn’t fluctuate much</a:t>
            </a:r>
            <a:endParaRPr/>
          </a:p>
        </p:txBody>
      </p:sp>
      <p:pic>
        <p:nvPicPr>
          <p:cNvPr id="130" name="Google Shape;130;g11035544f46_0_6"/>
          <p:cNvPicPr preferRelativeResize="0"/>
          <p:nvPr/>
        </p:nvPicPr>
        <p:blipFill>
          <a:blip r:embed="rId3">
            <a:alphaModFix/>
          </a:blip>
          <a:stretch>
            <a:fillRect/>
          </a:stretch>
        </p:blipFill>
        <p:spPr>
          <a:xfrm>
            <a:off x="4528391" y="1116875"/>
            <a:ext cx="4432485" cy="2740750"/>
          </a:xfrm>
          <a:prstGeom prst="rect">
            <a:avLst/>
          </a:prstGeom>
          <a:noFill/>
          <a:ln>
            <a:noFill/>
          </a:ln>
        </p:spPr>
      </p:pic>
      <p:pic>
        <p:nvPicPr>
          <p:cNvPr id="131" name="Google Shape;131;g11035544f46_0_6"/>
          <p:cNvPicPr preferRelativeResize="0"/>
          <p:nvPr/>
        </p:nvPicPr>
        <p:blipFill>
          <a:blip r:embed="rId4">
            <a:alphaModFix/>
          </a:blip>
          <a:stretch>
            <a:fillRect/>
          </a:stretch>
        </p:blipFill>
        <p:spPr>
          <a:xfrm>
            <a:off x="166675" y="1116875"/>
            <a:ext cx="4019750" cy="274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Final results</a:t>
            </a:r>
            <a:endParaRPr/>
          </a:p>
        </p:txBody>
      </p:sp>
      <p:sp>
        <p:nvSpPr>
          <p:cNvPr id="137" name="Google Shape;137;p9"/>
          <p:cNvSpPr txBox="1">
            <a:spLocks noGrp="1"/>
          </p:cNvSpPr>
          <p:nvPr>
            <p:ph type="body" idx="1"/>
          </p:nvPr>
        </p:nvSpPr>
        <p:spPr>
          <a:xfrm>
            <a:off x="311700" y="1017725"/>
            <a:ext cx="8520600" cy="3921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1200"/>
              </a:spcBef>
              <a:spcAft>
                <a:spcPts val="0"/>
              </a:spcAft>
              <a:buSzPct val="123076"/>
              <a:buNone/>
            </a:pPr>
            <a:r>
              <a:rPr lang="en" sz="4500" b="1">
                <a:solidFill>
                  <a:schemeClr val="lt2"/>
                </a:solidFill>
              </a:rPr>
              <a:t>1. Does the price have an influence on the volume?</a:t>
            </a:r>
            <a:endParaRPr sz="4500" b="1">
              <a:solidFill>
                <a:schemeClr val="lt2"/>
              </a:solidFill>
            </a:endParaRPr>
          </a:p>
          <a:p>
            <a:pPr marL="0" lvl="0" indent="0" algn="l" rtl="0">
              <a:lnSpc>
                <a:spcPct val="115000"/>
              </a:lnSpc>
              <a:spcBef>
                <a:spcPts val="1200"/>
              </a:spcBef>
              <a:spcAft>
                <a:spcPts val="0"/>
              </a:spcAft>
              <a:buSzPct val="123076"/>
              <a:buNone/>
            </a:pPr>
            <a:r>
              <a:rPr lang="en" sz="4500">
                <a:solidFill>
                  <a:schemeClr val="lt2"/>
                </a:solidFill>
              </a:rPr>
              <a:t>In a sense yes but it is not significant enough to have an influence, other variables come into place.</a:t>
            </a:r>
            <a:endParaRPr sz="4500">
              <a:solidFill>
                <a:schemeClr val="lt2"/>
              </a:solidFill>
            </a:endParaRPr>
          </a:p>
          <a:p>
            <a:pPr marL="0" lvl="0" indent="0" algn="l" rtl="0">
              <a:lnSpc>
                <a:spcPct val="115000"/>
              </a:lnSpc>
              <a:spcBef>
                <a:spcPts val="1200"/>
              </a:spcBef>
              <a:spcAft>
                <a:spcPts val="0"/>
              </a:spcAft>
              <a:buSzPct val="123076"/>
              <a:buNone/>
            </a:pPr>
            <a:r>
              <a:rPr lang="en" sz="4500" b="1">
                <a:solidFill>
                  <a:schemeClr val="lt2"/>
                </a:solidFill>
              </a:rPr>
              <a:t>2. Which areas consumed avocados the most from 2015 to 2021?</a:t>
            </a:r>
            <a:endParaRPr sz="4500" b="1">
              <a:solidFill>
                <a:schemeClr val="lt2"/>
              </a:solidFill>
            </a:endParaRPr>
          </a:p>
          <a:p>
            <a:pPr marL="0" lvl="0" indent="0" algn="l" rtl="0">
              <a:lnSpc>
                <a:spcPct val="115000"/>
              </a:lnSpc>
              <a:spcBef>
                <a:spcPts val="1200"/>
              </a:spcBef>
              <a:spcAft>
                <a:spcPts val="0"/>
              </a:spcAft>
              <a:buSzPct val="123076"/>
              <a:buNone/>
            </a:pPr>
            <a:r>
              <a:rPr lang="en" sz="4500">
                <a:solidFill>
                  <a:schemeClr val="lt2"/>
                </a:solidFill>
              </a:rPr>
              <a:t>West, California and South Central have consumed the most avocados from 2015 to 2021. Los Angeles is the city where the most avocados were sold during that period (1.05 billion avocados sold)</a:t>
            </a:r>
            <a:endParaRPr sz="4500">
              <a:solidFill>
                <a:schemeClr val="lt2"/>
              </a:solidFill>
            </a:endParaRPr>
          </a:p>
          <a:p>
            <a:pPr marL="0" lvl="0" indent="0" algn="l" rtl="0">
              <a:lnSpc>
                <a:spcPct val="115000"/>
              </a:lnSpc>
              <a:spcBef>
                <a:spcPts val="1200"/>
              </a:spcBef>
              <a:spcAft>
                <a:spcPts val="0"/>
              </a:spcAft>
              <a:buSzPct val="123076"/>
              <a:buNone/>
            </a:pPr>
            <a:r>
              <a:rPr lang="en" sz="4500" b="1">
                <a:solidFill>
                  <a:schemeClr val="lt2"/>
                </a:solidFill>
              </a:rPr>
              <a:t>3. The PLU4770 being the biggest Hass variety, is it also the one consumed the most?</a:t>
            </a:r>
            <a:endParaRPr sz="4500" b="1">
              <a:solidFill>
                <a:schemeClr val="lt2"/>
              </a:solidFill>
            </a:endParaRPr>
          </a:p>
          <a:p>
            <a:pPr marL="0" lvl="0" indent="0" algn="l" rtl="0">
              <a:lnSpc>
                <a:spcPct val="115000"/>
              </a:lnSpc>
              <a:spcBef>
                <a:spcPts val="1200"/>
              </a:spcBef>
              <a:spcAft>
                <a:spcPts val="0"/>
              </a:spcAft>
              <a:buSzPct val="123076"/>
              <a:buNone/>
            </a:pPr>
            <a:r>
              <a:rPr lang="en" sz="4500">
                <a:solidFill>
                  <a:schemeClr val="lt2"/>
                </a:solidFill>
              </a:rPr>
              <a:t>Quite the opposite, the PLU4770 is the least sold while the smaller one, the PLU 4046 is now the one sold the most. However it would be important to compare the production units to the units sold to see if the fact that the PLU4770 being sold the least is because it is also the least produced.</a:t>
            </a:r>
            <a:endParaRPr sz="4500">
              <a:solidFill>
                <a:schemeClr val="lt2"/>
              </a:solidFill>
            </a:endParaRPr>
          </a:p>
          <a:p>
            <a:pPr marL="0" lvl="0" indent="0" algn="l" rtl="0">
              <a:lnSpc>
                <a:spcPct val="115000"/>
              </a:lnSpc>
              <a:spcBef>
                <a:spcPts val="1200"/>
              </a:spcBef>
              <a:spcAft>
                <a:spcPts val="0"/>
              </a:spcAft>
              <a:buSzPct val="125873"/>
              <a:buNone/>
            </a:pPr>
            <a:r>
              <a:rPr lang="en" sz="4400" b="1">
                <a:solidFill>
                  <a:schemeClr val="lt2"/>
                </a:solidFill>
              </a:rPr>
              <a:t>4.  Is the trend in the most consuming city an image of the general trend in the U.S?</a:t>
            </a:r>
            <a:endParaRPr sz="4400" b="1">
              <a:solidFill>
                <a:schemeClr val="lt2"/>
              </a:solidFill>
            </a:endParaRPr>
          </a:p>
          <a:p>
            <a:pPr marL="0" lvl="0" indent="0" algn="l" rtl="0">
              <a:lnSpc>
                <a:spcPct val="115000"/>
              </a:lnSpc>
              <a:spcBef>
                <a:spcPts val="1200"/>
              </a:spcBef>
              <a:spcAft>
                <a:spcPts val="0"/>
              </a:spcAft>
              <a:buSzPct val="125872"/>
              <a:buNone/>
            </a:pPr>
            <a:r>
              <a:rPr lang="en" sz="4400">
                <a:solidFill>
                  <a:schemeClr val="lt2"/>
                </a:solidFill>
              </a:rPr>
              <a:t>No, the trend in Los Angeles tends to be stabilized around 150 million every year while the general trend in the U.S tends to increase over the years.</a:t>
            </a:r>
            <a:endParaRPr sz="4400">
              <a:solidFill>
                <a:schemeClr val="lt2"/>
              </a:solidFill>
            </a:endParaRPr>
          </a:p>
          <a:p>
            <a:pPr marL="0" lvl="0" indent="0" algn="l" rtl="0">
              <a:lnSpc>
                <a:spcPct val="115000"/>
              </a:lnSpc>
              <a:spcBef>
                <a:spcPts val="1200"/>
              </a:spcBef>
              <a:spcAft>
                <a:spcPts val="0"/>
              </a:spcAft>
              <a:buSzPct val="125872"/>
              <a:buNone/>
            </a:pPr>
            <a:r>
              <a:rPr lang="en" sz="4400">
                <a:solidFill>
                  <a:schemeClr val="lt2"/>
                </a:solidFill>
              </a:rPr>
              <a:t>5. Los Angeles and New York consume the most avocados, followed by Dallas, Houston, Phoenix, Chicago and San Francisco.</a:t>
            </a:r>
            <a:endParaRPr sz="4400">
              <a:solidFill>
                <a:schemeClr val="lt2"/>
              </a:solidFill>
            </a:endParaRPr>
          </a:p>
          <a:p>
            <a:pPr marL="0" lvl="0" indent="0" algn="l" rtl="0">
              <a:lnSpc>
                <a:spcPct val="115000"/>
              </a:lnSpc>
              <a:spcBef>
                <a:spcPts val="1200"/>
              </a:spcBef>
              <a:spcAft>
                <a:spcPts val="0"/>
              </a:spcAft>
              <a:buSzPct val="125873"/>
              <a:buNone/>
            </a:pPr>
            <a:r>
              <a:rPr lang="en" sz="4400">
                <a:solidFill>
                  <a:schemeClr val="lt2"/>
                </a:solidFill>
              </a:rPr>
              <a:t>6. Despite the price increase, the general cost of living increasing as well, the number of avocados bought per habitant doesn’t fluctuate significantly</a:t>
            </a:r>
            <a:endParaRPr sz="4400">
              <a:solidFill>
                <a:schemeClr val="lt2"/>
              </a:solidFill>
            </a:endParaRPr>
          </a:p>
          <a:p>
            <a:pPr marL="0" lvl="0" indent="0" algn="l" rtl="0">
              <a:lnSpc>
                <a:spcPct val="115000"/>
              </a:lnSpc>
              <a:spcBef>
                <a:spcPts val="1200"/>
              </a:spcBef>
              <a:spcAft>
                <a:spcPts val="1200"/>
              </a:spcAft>
              <a:buSzPct val="307692"/>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
              <a:t>Contents</a:t>
            </a:r>
            <a:endParaRPr/>
          </a:p>
        </p:txBody>
      </p:sp>
      <p:sp>
        <p:nvSpPr>
          <p:cNvPr id="66" name="Google Shape;66;p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p>
            <a:pPr marL="457200" lvl="0" indent="-342900" algn="l" rtl="0">
              <a:lnSpc>
                <a:spcPct val="115000"/>
              </a:lnSpc>
              <a:spcBef>
                <a:spcPts val="0"/>
              </a:spcBef>
              <a:spcAft>
                <a:spcPts val="0"/>
              </a:spcAft>
              <a:buSzPts val="1800"/>
              <a:buAutoNum type="arabicPeriod"/>
            </a:pPr>
            <a:r>
              <a:rPr lang="en"/>
              <a:t>Questions &amp; hypothesis</a:t>
            </a:r>
            <a:endParaRPr/>
          </a:p>
          <a:p>
            <a:pPr marL="457200" lvl="0" indent="-342900" algn="l" rtl="0">
              <a:lnSpc>
                <a:spcPct val="115000"/>
              </a:lnSpc>
              <a:spcBef>
                <a:spcPts val="0"/>
              </a:spcBef>
              <a:spcAft>
                <a:spcPts val="0"/>
              </a:spcAft>
              <a:buSzPts val="1800"/>
              <a:buAutoNum type="arabicPeriod"/>
            </a:pPr>
            <a:r>
              <a:rPr lang="en"/>
              <a:t>Approach and analysis</a:t>
            </a:r>
            <a:endParaRPr/>
          </a:p>
          <a:p>
            <a:pPr marL="457200" lvl="0" indent="-342900" algn="l" rtl="0">
              <a:lnSpc>
                <a:spcPct val="115000"/>
              </a:lnSpc>
              <a:spcBef>
                <a:spcPts val="0"/>
              </a:spcBef>
              <a:spcAft>
                <a:spcPts val="0"/>
              </a:spcAft>
              <a:buSzPts val="1800"/>
              <a:buAutoNum type="arabicPeriod"/>
            </a:pPr>
            <a:r>
              <a:rPr lang="en"/>
              <a:t>Technical challenges</a:t>
            </a:r>
            <a:endParaRPr/>
          </a:p>
          <a:p>
            <a:pPr marL="457200" lvl="0" indent="-342900" algn="l" rtl="0">
              <a:lnSpc>
                <a:spcPct val="115000"/>
              </a:lnSpc>
              <a:spcBef>
                <a:spcPts val="0"/>
              </a:spcBef>
              <a:spcAft>
                <a:spcPts val="0"/>
              </a:spcAft>
              <a:buSzPts val="1800"/>
              <a:buAutoNum type="arabicPeriod"/>
            </a:pPr>
            <a:r>
              <a:rPr lang="en"/>
              <a:t>Q1. price and volume</a:t>
            </a:r>
            <a:endParaRPr/>
          </a:p>
          <a:p>
            <a:pPr marL="457200" lvl="0" indent="-342900" algn="l" rtl="0">
              <a:lnSpc>
                <a:spcPct val="115000"/>
              </a:lnSpc>
              <a:spcBef>
                <a:spcPts val="0"/>
              </a:spcBef>
              <a:spcAft>
                <a:spcPts val="0"/>
              </a:spcAft>
              <a:buSzPts val="1800"/>
              <a:buAutoNum type="arabicPeriod"/>
            </a:pPr>
            <a:r>
              <a:rPr lang="en"/>
              <a:t>Q2. regions and sales</a:t>
            </a:r>
            <a:endParaRPr/>
          </a:p>
          <a:p>
            <a:pPr marL="457200" lvl="0" indent="-342900" algn="l" rtl="0">
              <a:lnSpc>
                <a:spcPct val="115000"/>
              </a:lnSpc>
              <a:spcBef>
                <a:spcPts val="0"/>
              </a:spcBef>
              <a:spcAft>
                <a:spcPts val="0"/>
              </a:spcAft>
              <a:buSzPts val="1800"/>
              <a:buAutoNum type="arabicPeriod"/>
            </a:pPr>
            <a:r>
              <a:rPr lang="en"/>
              <a:t>Q3. product preference</a:t>
            </a:r>
            <a:endParaRPr/>
          </a:p>
          <a:p>
            <a:pPr marL="457200" lvl="0" indent="-342900" algn="l" rtl="0">
              <a:lnSpc>
                <a:spcPct val="115000"/>
              </a:lnSpc>
              <a:spcBef>
                <a:spcPts val="0"/>
              </a:spcBef>
              <a:spcAft>
                <a:spcPts val="0"/>
              </a:spcAft>
              <a:buSzPts val="1800"/>
              <a:buAutoNum type="arabicPeriod"/>
            </a:pPr>
            <a:r>
              <a:rPr lang="en"/>
              <a:t>Q4. Mirror image?</a:t>
            </a:r>
            <a:endParaRPr/>
          </a:p>
          <a:p>
            <a:pPr marL="457200" lvl="0" indent="-342900" algn="l" rtl="0">
              <a:lnSpc>
                <a:spcPct val="115000"/>
              </a:lnSpc>
              <a:spcBef>
                <a:spcPts val="0"/>
              </a:spcBef>
              <a:spcAft>
                <a:spcPts val="0"/>
              </a:spcAft>
              <a:buSzPts val="1800"/>
              <a:buAutoNum type="arabicPeriod"/>
            </a:pPr>
            <a:r>
              <a:rPr lang="en"/>
              <a:t>Deeper analysis</a:t>
            </a:r>
            <a:endParaRPr/>
          </a:p>
          <a:p>
            <a:pPr marL="457200" lvl="0" indent="-342900" algn="l" rtl="0">
              <a:lnSpc>
                <a:spcPct val="115000"/>
              </a:lnSpc>
              <a:spcBef>
                <a:spcPts val="0"/>
              </a:spcBef>
              <a:spcAft>
                <a:spcPts val="0"/>
              </a:spcAft>
              <a:buSzPts val="1800"/>
              <a:buAutoNum type="arabicPeriod"/>
            </a:pPr>
            <a:r>
              <a:rPr lang="en"/>
              <a:t>New metric: Purchasing power</a:t>
            </a:r>
            <a:endParaRPr/>
          </a:p>
          <a:p>
            <a:pPr marL="457200" lvl="0" indent="-342900" algn="l" rtl="0">
              <a:lnSpc>
                <a:spcPct val="115000"/>
              </a:lnSpc>
              <a:spcBef>
                <a:spcPts val="0"/>
              </a:spcBef>
              <a:spcAft>
                <a:spcPts val="0"/>
              </a:spcAft>
              <a:buSzPts val="1800"/>
              <a:buAutoNum type="arabicPeriod"/>
            </a:pPr>
            <a:r>
              <a:rPr lang="en"/>
              <a:t>Results</a:t>
            </a:r>
            <a:endParaRPr/>
          </a:p>
        </p:txBody>
      </p:sp>
      <p:sp>
        <p:nvSpPr>
          <p:cNvPr id="67" name="Google Shape;67;p2"/>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Questions &amp; hypothesis</a:t>
            </a:r>
            <a:endParaRPr/>
          </a:p>
        </p:txBody>
      </p:sp>
      <p:sp>
        <p:nvSpPr>
          <p:cNvPr id="73" name="Google Shape;73;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20000"/>
          </a:bodyPr>
          <a:lstStyle/>
          <a:p>
            <a:pPr marL="457200" lvl="0" indent="-325755" algn="l" rtl="0">
              <a:lnSpc>
                <a:spcPct val="115000"/>
              </a:lnSpc>
              <a:spcBef>
                <a:spcPts val="0"/>
              </a:spcBef>
              <a:spcAft>
                <a:spcPts val="0"/>
              </a:spcAft>
              <a:buSzPct val="100000"/>
              <a:buAutoNum type="arabicPeriod"/>
            </a:pPr>
            <a:r>
              <a:rPr lang="en" b="1"/>
              <a:t>Does the price have an influence on the volume?</a:t>
            </a:r>
            <a:endParaRPr b="1"/>
          </a:p>
          <a:p>
            <a:pPr marL="457200" lvl="0" indent="0" algn="l" rtl="0">
              <a:lnSpc>
                <a:spcPct val="115000"/>
              </a:lnSpc>
              <a:spcBef>
                <a:spcPts val="1200"/>
              </a:spcBef>
              <a:spcAft>
                <a:spcPts val="0"/>
              </a:spcAft>
              <a:buSzPct val="100000"/>
              <a:buNone/>
            </a:pPr>
            <a:r>
              <a:rPr lang="en" i="1" u="sng"/>
              <a:t>Hypothesis:</a:t>
            </a:r>
            <a:r>
              <a:rPr lang="en" i="1"/>
              <a:t> yes, the price has an influence on the volume and vice versa</a:t>
            </a:r>
            <a:endParaRPr i="1"/>
          </a:p>
          <a:p>
            <a:pPr marL="457200" lvl="0" indent="-325755" algn="l" rtl="0">
              <a:lnSpc>
                <a:spcPct val="115000"/>
              </a:lnSpc>
              <a:spcBef>
                <a:spcPts val="1200"/>
              </a:spcBef>
              <a:spcAft>
                <a:spcPts val="0"/>
              </a:spcAft>
              <a:buSzPct val="100000"/>
              <a:buAutoNum type="arabicPeriod"/>
            </a:pPr>
            <a:r>
              <a:rPr lang="en" b="1"/>
              <a:t>Which areas consumed avocados the most from 2015 to 2021?</a:t>
            </a:r>
            <a:endParaRPr b="1"/>
          </a:p>
          <a:p>
            <a:pPr marL="457200" lvl="0" indent="0" algn="l" rtl="0">
              <a:lnSpc>
                <a:spcPct val="115000"/>
              </a:lnSpc>
              <a:spcBef>
                <a:spcPts val="1200"/>
              </a:spcBef>
              <a:spcAft>
                <a:spcPts val="0"/>
              </a:spcAft>
              <a:buSzPct val="100000"/>
              <a:buNone/>
            </a:pPr>
            <a:r>
              <a:rPr lang="en" i="1" u="sng"/>
              <a:t>Hypothesis:</a:t>
            </a:r>
            <a:r>
              <a:rPr lang="en" i="1"/>
              <a:t> mostly the highly developed areas because of the vegetarian and vegan trends</a:t>
            </a:r>
            <a:endParaRPr i="1"/>
          </a:p>
          <a:p>
            <a:pPr marL="457200" lvl="0" indent="-325755" algn="l" rtl="0">
              <a:lnSpc>
                <a:spcPct val="115000"/>
              </a:lnSpc>
              <a:spcBef>
                <a:spcPts val="1200"/>
              </a:spcBef>
              <a:spcAft>
                <a:spcPts val="0"/>
              </a:spcAft>
              <a:buSzPct val="100000"/>
              <a:buAutoNum type="arabicPeriod"/>
            </a:pPr>
            <a:r>
              <a:rPr lang="en" b="1"/>
              <a:t>The plu4770 being the biggest Hass variety, is it also the one consumed the most?</a:t>
            </a:r>
            <a:endParaRPr b="1"/>
          </a:p>
          <a:p>
            <a:pPr marL="457200" lvl="0" indent="0" algn="l" rtl="0">
              <a:lnSpc>
                <a:spcPct val="115000"/>
              </a:lnSpc>
              <a:spcBef>
                <a:spcPts val="1200"/>
              </a:spcBef>
              <a:spcAft>
                <a:spcPts val="0"/>
              </a:spcAft>
              <a:buSzPct val="100000"/>
              <a:buNone/>
            </a:pPr>
            <a:r>
              <a:rPr lang="en" i="1" u="sng"/>
              <a:t>Hypothesis: </a:t>
            </a:r>
            <a:r>
              <a:rPr lang="en" i="1"/>
              <a:t>yes because the consumer tends to go for the cleanest, the most beautiful, the biggest product</a:t>
            </a:r>
            <a:endParaRPr i="1"/>
          </a:p>
          <a:p>
            <a:pPr marL="457200" lvl="0" indent="-325755" algn="l" rtl="0">
              <a:lnSpc>
                <a:spcPct val="115000"/>
              </a:lnSpc>
              <a:spcBef>
                <a:spcPts val="1200"/>
              </a:spcBef>
              <a:spcAft>
                <a:spcPts val="0"/>
              </a:spcAft>
              <a:buSzPct val="100000"/>
              <a:buAutoNum type="arabicPeriod"/>
            </a:pPr>
            <a:r>
              <a:rPr lang="en" b="1"/>
              <a:t> Is the trend in the most consuming city an image of the general trend in the U.S?</a:t>
            </a:r>
            <a:endParaRPr b="1"/>
          </a:p>
          <a:p>
            <a:pPr marL="457200" lvl="0" indent="0" algn="l" rtl="0">
              <a:lnSpc>
                <a:spcPct val="115000"/>
              </a:lnSpc>
              <a:spcBef>
                <a:spcPts val="1200"/>
              </a:spcBef>
              <a:spcAft>
                <a:spcPts val="1200"/>
              </a:spcAft>
              <a:buSzPct val="117647"/>
              <a:buNone/>
            </a:pPr>
            <a:r>
              <a:rPr lang="en" i="1" u="sng"/>
              <a:t>Hypothesis:</a:t>
            </a:r>
            <a:r>
              <a:rPr lang="en" i="1"/>
              <a:t> yes</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Approach and Analysis</a:t>
            </a:r>
            <a:endParaRPr/>
          </a:p>
        </p:txBody>
      </p:sp>
      <p:sp>
        <p:nvSpPr>
          <p:cNvPr id="79" name="Google Shape;79;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Data tables downloaded from hassavocadoboard.com (primary source)</a:t>
            </a:r>
            <a:endParaRPr/>
          </a:p>
          <a:p>
            <a:pPr marL="457200" lvl="0" indent="-342900" algn="l" rtl="0">
              <a:lnSpc>
                <a:spcPct val="115000"/>
              </a:lnSpc>
              <a:spcBef>
                <a:spcPts val="0"/>
              </a:spcBef>
              <a:spcAft>
                <a:spcPts val="0"/>
              </a:spcAft>
              <a:buSzPts val="1800"/>
              <a:buAutoNum type="arabicPeriod"/>
            </a:pPr>
            <a:r>
              <a:rPr lang="en"/>
              <a:t>Formatted, compiled and cleaned in one single dataset</a:t>
            </a:r>
            <a:endParaRPr/>
          </a:p>
          <a:p>
            <a:pPr marL="457200" lvl="0" indent="-342900" algn="l" rtl="0">
              <a:lnSpc>
                <a:spcPct val="115000"/>
              </a:lnSpc>
              <a:spcBef>
                <a:spcPts val="0"/>
              </a:spcBef>
              <a:spcAft>
                <a:spcPts val="0"/>
              </a:spcAft>
              <a:buSzPts val="1800"/>
              <a:buAutoNum type="arabicPeriod"/>
            </a:pPr>
            <a:r>
              <a:rPr lang="en"/>
              <a:t>The columns AveragePrice, TotalVolume, Year, Region, the different plu codes will be considered to answer our questions</a:t>
            </a:r>
            <a:endParaRPr/>
          </a:p>
          <a:p>
            <a:pPr marL="457200" lvl="0" indent="-342900" algn="l" rtl="0">
              <a:lnSpc>
                <a:spcPct val="115000"/>
              </a:lnSpc>
              <a:spcBef>
                <a:spcPts val="0"/>
              </a:spcBef>
              <a:spcAft>
                <a:spcPts val="0"/>
              </a:spcAft>
              <a:buSzPts val="1800"/>
              <a:buAutoNum type="arabicPeriod"/>
            </a:pPr>
            <a:r>
              <a:rPr lang="en"/>
              <a:t>Statistical inference and graphical visualization will be employed</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Technical challenges</a:t>
            </a:r>
            <a:endParaRPr/>
          </a:p>
        </p:txBody>
      </p:sp>
      <p:sp>
        <p:nvSpPr>
          <p:cNvPr id="85" name="Google Shape;85;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The dataset being clean enough, we have missing values in the “bags” column so they won’t be considered</a:t>
            </a:r>
            <a:endParaRPr/>
          </a:p>
          <a:p>
            <a:pPr marL="457200" lvl="0" indent="-342900" algn="l" rtl="0">
              <a:lnSpc>
                <a:spcPct val="115000"/>
              </a:lnSpc>
              <a:spcBef>
                <a:spcPts val="0"/>
              </a:spcBef>
              <a:spcAft>
                <a:spcPts val="0"/>
              </a:spcAft>
              <a:buSzPts val="1800"/>
              <a:buAutoNum type="arabicPeriod"/>
            </a:pPr>
            <a:r>
              <a:rPr lang="en"/>
              <a:t>Problem with the ‘region’ field: there are not only cities but also whole region of the United States such as TotalUS, California, SouthCentral, NorthEast so they’ll have to be put separately</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Q1. Price and Value</a:t>
            </a:r>
            <a:endParaRPr/>
          </a:p>
        </p:txBody>
      </p:sp>
      <p:sp>
        <p:nvSpPr>
          <p:cNvPr id="91" name="Google Shape;91;p6"/>
          <p:cNvSpPr txBox="1">
            <a:spLocks noGrp="1"/>
          </p:cNvSpPr>
          <p:nvPr>
            <p:ph type="body" idx="1"/>
          </p:nvPr>
        </p:nvSpPr>
        <p:spPr>
          <a:xfrm>
            <a:off x="311700" y="3834250"/>
            <a:ext cx="8520600" cy="7347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1200"/>
              </a:spcAft>
              <a:buSzPct val="108107"/>
              <a:buNone/>
            </a:pPr>
            <a:r>
              <a:rPr lang="en"/>
              <a:t>Aside from the price decrease from $1.5 to $1.3 from 2019 and 2020 which also showed an increase of 1 billion in sales, there are not strong correlations between the price and volume</a:t>
            </a:r>
            <a:endParaRPr/>
          </a:p>
        </p:txBody>
      </p:sp>
      <p:pic>
        <p:nvPicPr>
          <p:cNvPr id="92" name="Google Shape;92;p6"/>
          <p:cNvPicPr preferRelativeResize="0"/>
          <p:nvPr/>
        </p:nvPicPr>
        <p:blipFill rotWithShape="1">
          <a:blip r:embed="rId3">
            <a:alphaModFix/>
          </a:blip>
          <a:srcRect/>
          <a:stretch/>
        </p:blipFill>
        <p:spPr>
          <a:xfrm>
            <a:off x="201300" y="1083250"/>
            <a:ext cx="3674725" cy="2505500"/>
          </a:xfrm>
          <a:prstGeom prst="rect">
            <a:avLst/>
          </a:prstGeom>
          <a:noFill/>
          <a:ln>
            <a:noFill/>
          </a:ln>
        </p:spPr>
      </p:pic>
      <p:pic>
        <p:nvPicPr>
          <p:cNvPr id="93" name="Google Shape;93;p6"/>
          <p:cNvPicPr preferRelativeResize="0"/>
          <p:nvPr/>
        </p:nvPicPr>
        <p:blipFill rotWithShape="1">
          <a:blip r:embed="rId4">
            <a:alphaModFix/>
          </a:blip>
          <a:srcRect/>
          <a:stretch/>
        </p:blipFill>
        <p:spPr>
          <a:xfrm>
            <a:off x="5162234" y="1049300"/>
            <a:ext cx="3774316" cy="257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Q2. Regions and sales</a:t>
            </a:r>
            <a:endParaRPr/>
          </a:p>
        </p:txBody>
      </p:sp>
      <p:sp>
        <p:nvSpPr>
          <p:cNvPr id="99" name="Google Shape;99;p7"/>
          <p:cNvSpPr txBox="1">
            <a:spLocks noGrp="1"/>
          </p:cNvSpPr>
          <p:nvPr>
            <p:ph type="body" idx="1"/>
          </p:nvPr>
        </p:nvSpPr>
        <p:spPr>
          <a:xfrm>
            <a:off x="311700" y="3857625"/>
            <a:ext cx="8520600" cy="7113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1200"/>
              </a:spcAft>
              <a:buSzPts val="1800"/>
              <a:buNone/>
            </a:pPr>
            <a:r>
              <a:rPr lang="en"/>
              <a:t>Looking at the cities, we see Los Angeles, New York, Houston, Denver, San Francisco, Chicago as the cities who consume the most.</a:t>
            </a:r>
            <a:endParaRPr/>
          </a:p>
        </p:txBody>
      </p:sp>
      <p:pic>
        <p:nvPicPr>
          <p:cNvPr id="100" name="Google Shape;100;p7"/>
          <p:cNvPicPr preferRelativeResize="0"/>
          <p:nvPr/>
        </p:nvPicPr>
        <p:blipFill rotWithShape="1">
          <a:blip r:embed="rId3">
            <a:alphaModFix/>
          </a:blip>
          <a:srcRect/>
          <a:stretch/>
        </p:blipFill>
        <p:spPr>
          <a:xfrm>
            <a:off x="311700" y="1025088"/>
            <a:ext cx="3995726" cy="2748584"/>
          </a:xfrm>
          <a:prstGeom prst="rect">
            <a:avLst/>
          </a:prstGeom>
          <a:noFill/>
          <a:ln>
            <a:noFill/>
          </a:ln>
        </p:spPr>
      </p:pic>
      <p:pic>
        <p:nvPicPr>
          <p:cNvPr id="101" name="Google Shape;101;p7"/>
          <p:cNvPicPr preferRelativeResize="0"/>
          <p:nvPr/>
        </p:nvPicPr>
        <p:blipFill rotWithShape="1">
          <a:blip r:embed="rId4">
            <a:alphaModFix/>
          </a:blip>
          <a:srcRect/>
          <a:stretch/>
        </p:blipFill>
        <p:spPr>
          <a:xfrm>
            <a:off x="4857900" y="1025100"/>
            <a:ext cx="3974400" cy="274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Q3. Product preference</a:t>
            </a:r>
            <a:endParaRPr/>
          </a:p>
        </p:txBody>
      </p:sp>
      <p:sp>
        <p:nvSpPr>
          <p:cNvPr id="107" name="Google Shape;107;p8"/>
          <p:cNvSpPr txBox="1">
            <a:spLocks noGrp="1"/>
          </p:cNvSpPr>
          <p:nvPr>
            <p:ph type="body" idx="1"/>
          </p:nvPr>
        </p:nvSpPr>
        <p:spPr>
          <a:xfrm>
            <a:off x="311700" y="1152475"/>
            <a:ext cx="3405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most popular avocado variety is the plu 4045, the small size avocado</a:t>
            </a:r>
            <a:endParaRPr/>
          </a:p>
        </p:txBody>
      </p:sp>
      <p:pic>
        <p:nvPicPr>
          <p:cNvPr id="108" name="Google Shape;108;p8"/>
          <p:cNvPicPr preferRelativeResize="0"/>
          <p:nvPr/>
        </p:nvPicPr>
        <p:blipFill rotWithShape="1">
          <a:blip r:embed="rId3">
            <a:alphaModFix/>
          </a:blip>
          <a:srcRect/>
          <a:stretch/>
        </p:blipFill>
        <p:spPr>
          <a:xfrm>
            <a:off x="3635900" y="825650"/>
            <a:ext cx="5321275" cy="362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0f828e0bcc_0_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Q4. Mirror image?</a:t>
            </a:r>
            <a:endParaRPr/>
          </a:p>
        </p:txBody>
      </p:sp>
      <p:sp>
        <p:nvSpPr>
          <p:cNvPr id="114" name="Google Shape;114;g10f828e0bcc_0_1"/>
          <p:cNvSpPr txBox="1">
            <a:spLocks noGrp="1"/>
          </p:cNvSpPr>
          <p:nvPr>
            <p:ph type="body" idx="1"/>
          </p:nvPr>
        </p:nvSpPr>
        <p:spPr>
          <a:xfrm>
            <a:off x="253250" y="935175"/>
            <a:ext cx="8520600" cy="337200"/>
          </a:xfrm>
          <a:prstGeom prst="rect">
            <a:avLst/>
          </a:prstGeom>
          <a:noFill/>
          <a:ln>
            <a:noFill/>
          </a:ln>
        </p:spPr>
        <p:txBody>
          <a:bodyPr spcFirstLastPara="1" wrap="square" lIns="91425" tIns="91425" rIns="91425" bIns="91425" anchor="t" anchorCtr="0">
            <a:normAutofit fontScale="55000"/>
          </a:bodyPr>
          <a:lstStyle/>
          <a:p>
            <a:pPr marL="0" lvl="0" indent="0" algn="l" rtl="0">
              <a:lnSpc>
                <a:spcPct val="115000"/>
              </a:lnSpc>
              <a:spcBef>
                <a:spcPts val="0"/>
              </a:spcBef>
              <a:spcAft>
                <a:spcPts val="0"/>
              </a:spcAft>
              <a:buSzPct val="181818"/>
              <a:buNone/>
            </a:pPr>
            <a:r>
              <a:rPr lang="en"/>
              <a:t>Volume in the U.S from 2015 to 2021							Volume in Los Angeles from 2015 to 2021</a:t>
            </a:r>
            <a:endParaRPr/>
          </a:p>
        </p:txBody>
      </p:sp>
      <p:pic>
        <p:nvPicPr>
          <p:cNvPr id="115" name="Google Shape;115;g10f828e0bcc_0_1"/>
          <p:cNvPicPr preferRelativeResize="0"/>
          <p:nvPr/>
        </p:nvPicPr>
        <p:blipFill rotWithShape="1">
          <a:blip r:embed="rId3">
            <a:alphaModFix/>
          </a:blip>
          <a:srcRect/>
          <a:stretch/>
        </p:blipFill>
        <p:spPr>
          <a:xfrm>
            <a:off x="166275" y="1208699"/>
            <a:ext cx="3998325" cy="2726102"/>
          </a:xfrm>
          <a:prstGeom prst="rect">
            <a:avLst/>
          </a:prstGeom>
          <a:noFill/>
          <a:ln>
            <a:noFill/>
          </a:ln>
        </p:spPr>
      </p:pic>
      <p:pic>
        <p:nvPicPr>
          <p:cNvPr id="116" name="Google Shape;116;g10f828e0bcc_0_1"/>
          <p:cNvPicPr preferRelativeResize="0"/>
          <p:nvPr/>
        </p:nvPicPr>
        <p:blipFill rotWithShape="1">
          <a:blip r:embed="rId4">
            <a:alphaModFix/>
          </a:blip>
          <a:srcRect/>
          <a:stretch/>
        </p:blipFill>
        <p:spPr>
          <a:xfrm>
            <a:off x="4956450" y="1208688"/>
            <a:ext cx="3998325" cy="27261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744</Words>
  <Application>Microsoft Office PowerPoint</Application>
  <PresentationFormat>On-screen Show (16:9)</PresentationFormat>
  <Paragraphs>54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Oswald</vt:lpstr>
      <vt:lpstr>Average</vt:lpstr>
      <vt:lpstr>Arial</vt:lpstr>
      <vt:lpstr>Slate</vt:lpstr>
      <vt:lpstr>Avocado</vt:lpstr>
      <vt:lpstr>Contents</vt:lpstr>
      <vt:lpstr>Questions &amp; hypothesis</vt:lpstr>
      <vt:lpstr>Approach and Analysis</vt:lpstr>
      <vt:lpstr>Technical challenges</vt:lpstr>
      <vt:lpstr>Q1. Price and Value</vt:lpstr>
      <vt:lpstr>Q2. Regions and sales</vt:lpstr>
      <vt:lpstr>Q3. Product preference</vt:lpstr>
      <vt:lpstr>Q4. Mirror image?</vt:lpstr>
      <vt:lpstr>DEEPER ANALYSIS</vt:lpstr>
      <vt:lpstr>NEW METRIC: Purchasing power (Los Angeles)</vt:lpstr>
      <vt:lpstr>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Avocado</dc:title>
  <cp:lastModifiedBy>andrea salusso</cp:lastModifiedBy>
  <cp:revision>1</cp:revision>
  <dcterms:modified xsi:type="dcterms:W3CDTF">2022-12-04T17:21:20Z</dcterms:modified>
</cp:coreProperties>
</file>