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0" r:id="rId6"/>
    <p:sldId id="270" r:id="rId7"/>
    <p:sldId id="267" r:id="rId8"/>
    <p:sldId id="259" r:id="rId9"/>
    <p:sldId id="263" r:id="rId10"/>
    <p:sldId id="269" r:id="rId11"/>
    <p:sldId id="271" r:id="rId12"/>
    <p:sldId id="262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23/04/16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-help@R-project.org" TargetMode="External"/><Relationship Id="rId4" Type="http://schemas.openxmlformats.org/officeDocument/2006/relationships/hyperlink" Target="mailto:r-ecologia@googlegroup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-help-request@R-project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www.r-project.org" TargetMode="External"/><Relationship Id="rId5" Type="http://schemas.openxmlformats.org/officeDocument/2006/relationships/hyperlink" Target="https://blog.rstudio.org" TargetMode="External"/><Relationship Id="rId6" Type="http://schemas.openxmlformats.org/officeDocument/2006/relationships/hyperlink" Target="http://www.r-blogger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an.r-project.org/web/packag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4061464"/>
            <a:ext cx="7677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Panorama geral sobre a Linguagem </a:t>
            </a:r>
            <a:r>
              <a:rPr lang="pt-B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endParaRPr lang="pt-B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69051" y="4939135"/>
            <a:ext cx="3339376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Camila dos Santos </a:t>
            </a:r>
            <a:r>
              <a:rPr lang="pt-B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de Barros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A. C. 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Marino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Vitor Borges J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r.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introducaoR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9" y="1558746"/>
            <a:ext cx="1499420" cy="11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a de Tela 2016-04-13 às 12.05.0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" b="5616"/>
          <a:stretch/>
        </p:blipFill>
        <p:spPr>
          <a:xfrm>
            <a:off x="4089123" y="3843851"/>
            <a:ext cx="4756612" cy="2732841"/>
          </a:xfrm>
          <a:prstGeom prst="rect">
            <a:avLst/>
          </a:prstGeom>
        </p:spPr>
      </p:pic>
      <p:sp>
        <p:nvSpPr>
          <p:cNvPr id="3" name="CaixaDeTexto 3"/>
          <p:cNvSpPr txBox="1"/>
          <p:nvPr/>
        </p:nvSpPr>
        <p:spPr>
          <a:xfrm>
            <a:off x="639004" y="530232"/>
            <a:ext cx="757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Interfaces gráficas para uso com 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Oferecem uma série de facilidades e comodidades ao usuário, além de facilitar a organização do trabalho – alguns deles podem ser pagos;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Importante: são ‘plataformas’ para utilizar a linguagem R; você não faz suas análises neles!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9" y="3858376"/>
            <a:ext cx="3547626" cy="2693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77" y="4339470"/>
            <a:ext cx="748101" cy="7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1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649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Buscando ajuda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2" y="1587612"/>
            <a:ext cx="8289717" cy="49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Nós podemos ajudar tirando algumas dúvidas, mas não todas!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Seus amigos também estão aprendendo e podem trocar experiências com você.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Listas de e-mail para o R:</a:t>
            </a: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x-none" sz="1600" dirty="0" smtClean="0">
                <a:latin typeface="Times New Roman"/>
                <a:cs typeface="Times New Roman"/>
              </a:rPr>
              <a:t> R-help (Eng): </a:t>
            </a:r>
            <a:r>
              <a:rPr lang="en-US" sz="1600" dirty="0">
                <a:latin typeface="Times New Roman"/>
                <a:cs typeface="Times New Roman"/>
                <a:hlinkClick r:id="rId2"/>
              </a:rPr>
              <a:t>r-help-request@R-</a:t>
            </a:r>
            <a:r>
              <a:rPr lang="en-US" sz="1600" dirty="0" smtClean="0">
                <a:latin typeface="Times New Roman"/>
                <a:cs typeface="Times New Roman"/>
                <a:hlinkClick r:id="rId2"/>
              </a:rPr>
              <a:t>project.org</a:t>
            </a:r>
            <a:r>
              <a:rPr lang="en-US" sz="1600" dirty="0" smtClean="0">
                <a:latin typeface="Times New Roman"/>
                <a:cs typeface="Times New Roman"/>
              </a:rPr>
              <a:t>; </a:t>
            </a:r>
            <a:r>
              <a:rPr lang="en-US" sz="1600" dirty="0">
                <a:latin typeface="Times New Roman"/>
                <a:cs typeface="Times New Roman"/>
                <a:hlinkClick r:id="rId3"/>
              </a:rPr>
              <a:t>r-help@R-project.org</a:t>
            </a:r>
            <a:endParaRPr lang="x-none" sz="1600" dirty="0" smtClean="0">
              <a:latin typeface="Times New Roman"/>
              <a:cs typeface="Times New Roman"/>
            </a:endParaRP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x-none" sz="1600" dirty="0" smtClean="0">
                <a:latin typeface="Times New Roman"/>
                <a:cs typeface="Times New Roman"/>
              </a:rPr>
              <a:t>R-sig-ecology (Eng): </a:t>
            </a:r>
            <a:r>
              <a:rPr lang="en-US" sz="1600" dirty="0">
                <a:latin typeface="Times New Roman"/>
                <a:cs typeface="Times New Roman"/>
              </a:rPr>
              <a:t>https://</a:t>
            </a:r>
            <a:r>
              <a:rPr lang="en-US" sz="1600" dirty="0" err="1">
                <a:latin typeface="Times New Roman"/>
                <a:cs typeface="Times New Roman"/>
              </a:rPr>
              <a:t>stat.ethz.ch</a:t>
            </a:r>
            <a:r>
              <a:rPr lang="en-US" sz="1600" dirty="0">
                <a:latin typeface="Times New Roman"/>
                <a:cs typeface="Times New Roman"/>
              </a:rPr>
              <a:t>/mailman/</a:t>
            </a:r>
            <a:r>
              <a:rPr lang="en-US" sz="1600" dirty="0" err="1">
                <a:latin typeface="Times New Roman"/>
                <a:cs typeface="Times New Roman"/>
              </a:rPr>
              <a:t>listinfo</a:t>
            </a:r>
            <a:r>
              <a:rPr lang="en-US" sz="1600" dirty="0">
                <a:latin typeface="Times New Roman"/>
                <a:cs typeface="Times New Roman"/>
              </a:rPr>
              <a:t>/r-sig-ecology</a:t>
            </a:r>
            <a:endParaRPr lang="x-none" sz="1600" dirty="0" smtClean="0">
              <a:latin typeface="Times New Roman"/>
              <a:cs typeface="Times New Roman"/>
            </a:endParaRP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x-none" sz="1600" dirty="0" smtClean="0">
                <a:latin typeface="Times New Roman"/>
                <a:cs typeface="Times New Roman"/>
              </a:rPr>
              <a:t>R-Ecologia (PT-BR): </a:t>
            </a:r>
            <a:r>
              <a:rPr lang="en-US" sz="1600" dirty="0">
                <a:latin typeface="Times New Roman"/>
                <a:cs typeface="Times New Roman"/>
                <a:hlinkClick r:id="rId4"/>
              </a:rPr>
              <a:t>r-ecologia@</a:t>
            </a:r>
            <a:r>
              <a:rPr lang="en-US" sz="1600" dirty="0" smtClean="0">
                <a:latin typeface="Times New Roman"/>
                <a:cs typeface="Times New Roman"/>
                <a:hlinkClick r:id="rId4"/>
              </a:rPr>
              <a:t>googlegroups.com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O Google vai ser </a:t>
            </a:r>
            <a:r>
              <a:rPr lang="x-none" sz="1600" b="1" i="1" u="sng" dirty="0" smtClean="0">
                <a:latin typeface="Times New Roman"/>
                <a:cs typeface="Times New Roman"/>
              </a:rPr>
              <a:t>sempre</a:t>
            </a:r>
            <a:r>
              <a:rPr lang="x-none" sz="1600" dirty="0" smtClean="0">
                <a:latin typeface="Times New Roman"/>
                <a:cs typeface="Times New Roman"/>
              </a:rPr>
              <a:t> a sua melhor fonte para sanar dúvidas e responder perguntas.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Use as palavras certas em sua busca;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Faça perguntas claras ao Google (ou às pessoas);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Seja educado ao perguntar;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Antes de perguntar, tente buscar informações na documentação do R, pacotes ou funções.</a:t>
            </a:r>
          </a:p>
        </p:txBody>
      </p:sp>
    </p:spTree>
    <p:extLst>
      <p:ext uri="{BB962C8B-B14F-4D97-AF65-F5344CB8AC3E}">
        <p14:creationId xmlns:p14="http://schemas.microsoft.com/office/powerpoint/2010/main" val="109560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72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Onde aprender mais sobre 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Existem diversos livros e apostilas disponíveis para download;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Cursos online – pagos (Bocaina) e não-pagos (Coursera);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Cursos em outras universidades (por exemplo, UFG);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O Google também pode ser uma fonte.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4" y="4319109"/>
            <a:ext cx="1539435" cy="2320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574" y="4342944"/>
            <a:ext cx="1799355" cy="2273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5" y="3985160"/>
            <a:ext cx="2245409" cy="1122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951" y="5287965"/>
            <a:ext cx="1656596" cy="11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Mantendo-se atualizado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2" y="1587612"/>
            <a:ext cx="8289717" cy="497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Atualize o R sempre que possível, bem como os pacotes que você usa e o próprio R</a:t>
            </a:r>
            <a:r>
              <a:rPr lang="en-US" sz="1600" dirty="0" smtClean="0">
                <a:latin typeface="Times New Roman"/>
                <a:cs typeface="Times New Roman"/>
              </a:rPr>
              <a:t>S</a:t>
            </a:r>
            <a:r>
              <a:rPr lang="x-none" sz="1600" dirty="0" smtClean="0">
                <a:latin typeface="Times New Roman"/>
                <a:cs typeface="Times New Roman"/>
              </a:rPr>
              <a:t>tudio.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Novos pacotes são lançados diariamente (contagem atual: 8250 pacotes no CRAN).</a:t>
            </a:r>
            <a:endParaRPr lang="x-none" sz="1600" dirty="0">
              <a:latin typeface="Times New Roman"/>
              <a:cs typeface="Times New Roman"/>
            </a:endParaRPr>
          </a:p>
          <a:p>
            <a:pPr marL="898525" indent="-350838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2"/>
              </a:rPr>
              <a:t>https://cran.r-project.org/web/packages</a:t>
            </a:r>
            <a:r>
              <a:rPr lang="en-US" sz="1600" dirty="0" smtClean="0">
                <a:latin typeface="Times New Roman"/>
                <a:cs typeface="Times New Roman"/>
                <a:hlinkClick r:id="rId2"/>
              </a:rPr>
              <a:t>/</a:t>
            </a:r>
            <a:endParaRPr lang="x-none" sz="1600" dirty="0">
              <a:latin typeface="Times New Roman"/>
              <a:cs typeface="Times New Roman"/>
            </a:endParaRPr>
          </a:p>
          <a:p>
            <a:pPr marL="263525" indent="-263525" algn="just">
              <a:lnSpc>
                <a:spcPct val="200000"/>
              </a:lnSpc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“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pacotes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preciso</a:t>
            </a:r>
            <a:r>
              <a:rPr lang="en-US" sz="1600" dirty="0" smtClean="0">
                <a:latin typeface="Times New Roman"/>
                <a:cs typeface="Times New Roman"/>
              </a:rPr>
              <a:t>?” – </a:t>
            </a:r>
            <a:r>
              <a:rPr lang="en-US" sz="1600" dirty="0" err="1" smtClean="0">
                <a:latin typeface="Times New Roman"/>
                <a:cs typeface="Times New Roman"/>
              </a:rPr>
              <a:t>descubra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mesmo</a:t>
            </a:r>
            <a:r>
              <a:rPr lang="en-US" sz="1600" dirty="0" smtClean="0">
                <a:latin typeface="Times New Roman"/>
                <a:cs typeface="Times New Roman"/>
              </a:rPr>
              <a:t>! O CRAN </a:t>
            </a:r>
            <a:r>
              <a:rPr lang="en-US" sz="1600" dirty="0" err="1" smtClean="0">
                <a:latin typeface="Times New Roman"/>
                <a:cs typeface="Times New Roman"/>
              </a:rPr>
              <a:t>possui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lista</a:t>
            </a:r>
            <a:r>
              <a:rPr lang="en-US" sz="1600" dirty="0" smtClean="0">
                <a:latin typeface="Times New Roman"/>
                <a:cs typeface="Times New Roman"/>
              </a:rPr>
              <a:t> de ‘</a:t>
            </a:r>
            <a:r>
              <a:rPr lang="en-US" sz="1600" dirty="0" err="1" smtClean="0">
                <a:latin typeface="Times New Roman"/>
                <a:cs typeface="Times New Roman"/>
              </a:rPr>
              <a:t>áreas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conhecimento</a:t>
            </a:r>
            <a:r>
              <a:rPr lang="en-US" sz="1600" dirty="0" smtClean="0">
                <a:latin typeface="Times New Roman"/>
                <a:cs typeface="Times New Roman"/>
              </a:rPr>
              <a:t>’ e </a:t>
            </a:r>
            <a:r>
              <a:rPr lang="en-US" sz="1600" dirty="0" err="1" smtClean="0">
                <a:latin typeface="Times New Roman"/>
                <a:cs typeface="Times New Roman"/>
              </a:rPr>
              <a:t>os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pacotes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mais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utilizados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aquela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área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determinado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objetivo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  <a:p>
            <a:pPr marL="901700" indent="-365125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3"/>
              </a:rPr>
              <a:t>https://cran.r-project.org/web/views</a:t>
            </a:r>
            <a:r>
              <a:rPr lang="en-US" sz="1600" dirty="0" smtClean="0">
                <a:latin typeface="Times New Roman"/>
                <a:cs typeface="Times New Roman"/>
                <a:hlinkClick r:id="rId3"/>
              </a:rPr>
              <a:t>/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63525" indent="-263525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também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pode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acompanhar</a:t>
            </a:r>
            <a:r>
              <a:rPr lang="en-US" sz="1600" dirty="0" smtClean="0">
                <a:latin typeface="Times New Roman"/>
                <a:cs typeface="Times New Roman"/>
              </a:rPr>
              <a:t> as </a:t>
            </a:r>
            <a:r>
              <a:rPr lang="en-US" sz="1600" dirty="0" err="1" smtClean="0">
                <a:latin typeface="Times New Roman"/>
                <a:cs typeface="Times New Roman"/>
              </a:rPr>
              <a:t>atualizações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diretamente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sites e blogs </a:t>
            </a:r>
            <a:r>
              <a:rPr lang="en-US" sz="1600" dirty="0" err="1" smtClean="0">
                <a:latin typeface="Times New Roman"/>
                <a:cs typeface="Times New Roman"/>
              </a:rPr>
              <a:t>especializados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  <a:p>
            <a:pPr marL="898525" indent="-361950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4"/>
              </a:rPr>
              <a:t>https://www.r-</a:t>
            </a:r>
            <a:r>
              <a:rPr lang="en-US" sz="1600" dirty="0" smtClean="0">
                <a:latin typeface="Times New Roman"/>
                <a:cs typeface="Times New Roman"/>
                <a:hlinkClick r:id="rId4"/>
              </a:rPr>
              <a:t>project.org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898525" indent="-361950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5"/>
              </a:rPr>
              <a:t>https://</a:t>
            </a:r>
            <a:r>
              <a:rPr lang="en-US" sz="1600" dirty="0" smtClean="0">
                <a:latin typeface="Times New Roman"/>
                <a:cs typeface="Times New Roman"/>
                <a:hlinkClick r:id="rId5"/>
              </a:rPr>
              <a:t>blog.rstudio.org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898525" indent="-361950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6"/>
              </a:rPr>
              <a:t>http://www.r-</a:t>
            </a:r>
            <a:r>
              <a:rPr lang="en-US" sz="1600" dirty="0" smtClean="0">
                <a:latin typeface="Times New Roman"/>
                <a:cs typeface="Times New Roman"/>
                <a:hlinkClick r:id="rId6"/>
              </a:rPr>
              <a:t>bloggers.com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0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9004" y="5302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que é o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004" y="1587612"/>
            <a:ext cx="7645078" cy="383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linguagem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programação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muitas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outras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existentes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Linguagem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empregada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cálculos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estatísticos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criação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gráfica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língua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695325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latin typeface="Times New Roman"/>
                <a:cs typeface="Times New Roman"/>
              </a:rPr>
              <a:t>possui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regras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próprias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leitura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interpretação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695325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latin typeface="Times New Roman"/>
                <a:cs typeface="Times New Roman"/>
              </a:rPr>
              <a:t>quanto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mais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usa</a:t>
            </a:r>
            <a:r>
              <a:rPr lang="en-US" dirty="0" smtClean="0">
                <a:latin typeface="Times New Roman"/>
                <a:cs typeface="Times New Roman"/>
              </a:rPr>
              <a:t>, mas </a:t>
            </a:r>
            <a:r>
              <a:rPr lang="en-US" dirty="0" err="1" smtClean="0">
                <a:latin typeface="Times New Roman"/>
                <a:cs typeface="Times New Roman"/>
              </a:rPr>
              <a:t>fluente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fica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Importante</a:t>
            </a:r>
            <a:r>
              <a:rPr lang="en-US" dirty="0" smtClean="0">
                <a:latin typeface="Times New Roman"/>
                <a:cs typeface="Times New Roman"/>
              </a:rPr>
              <a:t>: R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linguagem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não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programa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83" y="423363"/>
            <a:ext cx="1499420" cy="11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96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Como surgiu o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460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b="1" u="sng" dirty="0" smtClean="0">
                <a:latin typeface="Times New Roman"/>
                <a:cs typeface="Times New Roman"/>
              </a:rPr>
              <a:t>R</a:t>
            </a:r>
            <a:r>
              <a:rPr lang="en-US" sz="1600" dirty="0" smtClean="0">
                <a:latin typeface="Times New Roman"/>
                <a:cs typeface="Times New Roman"/>
              </a:rPr>
              <a:t>oss </a:t>
            </a:r>
            <a:r>
              <a:rPr lang="en-US" sz="1600" dirty="0" err="1" smtClean="0">
                <a:latin typeface="Times New Roman"/>
                <a:cs typeface="Times New Roman"/>
              </a:rPr>
              <a:t>Ihaka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b="1" u="sng" dirty="0" smtClean="0">
                <a:latin typeface="Times New Roman"/>
                <a:cs typeface="Times New Roman"/>
              </a:rPr>
              <a:t>R</a:t>
            </a:r>
            <a:r>
              <a:rPr lang="en-US" sz="1600" dirty="0" smtClean="0">
                <a:latin typeface="Times New Roman"/>
                <a:cs typeface="Times New Roman"/>
              </a:rPr>
              <a:t>obert Gentleman,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Universidade</a:t>
            </a:r>
            <a:r>
              <a:rPr lang="en-US" sz="1600" dirty="0" smtClean="0">
                <a:latin typeface="Times New Roman"/>
                <a:cs typeface="Times New Roman"/>
              </a:rPr>
              <a:t> de Auckland (Nova </a:t>
            </a:r>
            <a:r>
              <a:rPr lang="en-US" sz="1600" dirty="0" err="1" smtClean="0">
                <a:latin typeface="Times New Roman"/>
                <a:cs typeface="Times New Roman"/>
              </a:rPr>
              <a:t>Zelândia</a:t>
            </a:r>
            <a:r>
              <a:rPr lang="en-US" sz="1600" dirty="0" smtClean="0">
                <a:latin typeface="Times New Roman"/>
                <a:cs typeface="Times New Roman"/>
              </a:rPr>
              <a:t>), 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volta</a:t>
            </a:r>
            <a:r>
              <a:rPr lang="en-US" sz="1600" dirty="0" smtClean="0">
                <a:latin typeface="Times New Roman"/>
                <a:cs typeface="Times New Roman"/>
              </a:rPr>
              <a:t> de 1991;</a:t>
            </a:r>
          </a:p>
          <a:p>
            <a:pPr marL="285750" indent="-28575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Grande parte de </a:t>
            </a:r>
            <a:r>
              <a:rPr lang="en-US" sz="1600" dirty="0" err="1" smtClean="0">
                <a:latin typeface="Times New Roman"/>
                <a:cs typeface="Times New Roman"/>
              </a:rPr>
              <a:t>seu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funcionamento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baseado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programação</a:t>
            </a:r>
            <a:r>
              <a:rPr lang="en-US" sz="1600" dirty="0" smtClean="0">
                <a:latin typeface="Times New Roman"/>
                <a:cs typeface="Times New Roman"/>
              </a:rPr>
              <a:t> S (</a:t>
            </a:r>
            <a:r>
              <a:rPr lang="en-US" sz="1600" dirty="0" err="1" smtClean="0">
                <a:latin typeface="Times New Roman"/>
                <a:cs typeface="Times New Roman"/>
              </a:rPr>
              <a:t>atualmente</a:t>
            </a:r>
            <a:r>
              <a:rPr lang="en-US" sz="1600" dirty="0" smtClean="0">
                <a:latin typeface="Times New Roman"/>
                <a:cs typeface="Times New Roman"/>
              </a:rPr>
              <a:t> S-Plus), </a:t>
            </a:r>
            <a:r>
              <a:rPr lang="en-US" sz="1600" dirty="0" err="1" smtClean="0">
                <a:latin typeface="Times New Roman"/>
                <a:cs typeface="Times New Roman"/>
              </a:rPr>
              <a:t>criada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John Chambers (Bell Laboratories)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1976 – o R </a:t>
            </a:r>
            <a:r>
              <a:rPr lang="en-US" sz="1600" dirty="0" err="1" smtClean="0">
                <a:latin typeface="Times New Roman"/>
                <a:cs typeface="Times New Roman"/>
              </a:rPr>
              <a:t>seria</a:t>
            </a:r>
            <a:r>
              <a:rPr lang="en-US" sz="1600" dirty="0" smtClean="0">
                <a:latin typeface="Times New Roman"/>
                <a:cs typeface="Times New Roman"/>
              </a:rPr>
              <a:t> um “</a:t>
            </a:r>
            <a:r>
              <a:rPr lang="en-US" sz="1600" dirty="0" err="1" smtClean="0">
                <a:latin typeface="Times New Roman"/>
                <a:cs typeface="Times New Roman"/>
              </a:rPr>
              <a:t>dialeto</a:t>
            </a:r>
            <a:r>
              <a:rPr lang="en-US" sz="1600" dirty="0" smtClean="0">
                <a:latin typeface="Times New Roman"/>
                <a:cs typeface="Times New Roman"/>
              </a:rPr>
              <a:t>” da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S;</a:t>
            </a:r>
          </a:p>
          <a:p>
            <a:pPr marL="285750" indent="-28575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As </a:t>
            </a:r>
            <a:r>
              <a:rPr lang="en-US" sz="1600" dirty="0" err="1" smtClean="0">
                <a:latin typeface="Times New Roman"/>
                <a:cs typeface="Times New Roman"/>
              </a:rPr>
              <a:t>tarefas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são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executadas</a:t>
            </a:r>
            <a:r>
              <a:rPr lang="en-US" sz="1600" dirty="0" smtClean="0">
                <a:latin typeface="Times New Roman"/>
                <a:cs typeface="Times New Roman"/>
              </a:rPr>
              <a:t> com base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própria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R, mas </a:t>
            </a:r>
            <a:r>
              <a:rPr lang="en-US" sz="1600" dirty="0" err="1" smtClean="0">
                <a:latin typeface="Times New Roman"/>
                <a:cs typeface="Times New Roman"/>
              </a:rPr>
              <a:t>também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outras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linguagens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dentro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ambiente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exemplo</a:t>
            </a:r>
            <a:r>
              <a:rPr lang="en-US" sz="1600" dirty="0" smtClean="0">
                <a:latin typeface="Times New Roman"/>
                <a:cs typeface="Times New Roman"/>
              </a:rPr>
              <a:t>, C, C++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 Fortran): </a:t>
            </a:r>
            <a:r>
              <a:rPr lang="en-US" sz="1600" dirty="0" err="1" smtClean="0">
                <a:latin typeface="Times New Roman"/>
                <a:cs typeface="Times New Roman"/>
              </a:rPr>
              <a:t>maior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rapidez</a:t>
            </a:r>
            <a:r>
              <a:rPr lang="en-US" sz="1600" dirty="0" smtClean="0">
                <a:latin typeface="Times New Roman"/>
                <a:cs typeface="Times New Roman"/>
              </a:rPr>
              <a:t> no </a:t>
            </a:r>
            <a:r>
              <a:rPr lang="en-US" sz="1600" dirty="0" err="1" smtClean="0">
                <a:latin typeface="Times New Roman"/>
                <a:cs typeface="Times New Roman"/>
              </a:rPr>
              <a:t>processamento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0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004" y="1587612"/>
            <a:ext cx="764507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R </a:t>
            </a:r>
            <a:r>
              <a:rPr lang="en-US" sz="1600" dirty="0" err="1" smtClean="0">
                <a:latin typeface="Times New Roman"/>
                <a:cs typeface="Times New Roman"/>
              </a:rPr>
              <a:t>está</a:t>
            </a:r>
            <a:r>
              <a:rPr lang="en-US" sz="1600" dirty="0" smtClean="0">
                <a:latin typeface="Times New Roman"/>
                <a:cs typeface="Times New Roman"/>
              </a:rPr>
              <a:t> sob a GNU General Public License (GPL-2 e GPL-3):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Grátis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uso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estudar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aberto</a:t>
            </a:r>
            <a:r>
              <a:rPr lang="en-US" sz="1600" dirty="0" smtClean="0">
                <a:latin typeface="Times New Roman"/>
                <a:cs typeface="Times New Roman"/>
              </a:rPr>
              <a:t>);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compartilhar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modificar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indent="269875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Citando</a:t>
            </a:r>
            <a:r>
              <a:rPr lang="en-US" sz="1600" dirty="0" smtClean="0">
                <a:latin typeface="Times New Roman"/>
                <a:cs typeface="Times New Roman"/>
              </a:rPr>
              <a:t> o R: </a:t>
            </a:r>
            <a:r>
              <a:rPr lang="en-US" sz="1600" i="1" dirty="0" smtClean="0">
                <a:latin typeface="Times New Roman"/>
                <a:cs typeface="Times New Roman"/>
              </a:rPr>
              <a:t>citation()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05" y="2870772"/>
            <a:ext cx="2245387" cy="1116456"/>
          </a:xfrm>
          <a:prstGeom prst="rect">
            <a:avLst/>
          </a:prstGeom>
        </p:spPr>
      </p:pic>
      <p:sp>
        <p:nvSpPr>
          <p:cNvPr id="5" name="CaixaDeTexto 3"/>
          <p:cNvSpPr txBox="1"/>
          <p:nvPr/>
        </p:nvSpPr>
        <p:spPr>
          <a:xfrm>
            <a:off x="639004" y="530232"/>
            <a:ext cx="666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características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782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66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características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Atualizações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frequentes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fonte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dirty="0" err="1" smtClean="0">
                <a:latin typeface="Times New Roman"/>
                <a:cs typeface="Times New Roman"/>
              </a:rPr>
              <a:t>versões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(v 3.3.0, Supposedly Educational);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Roda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qualquer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sistema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operacional</a:t>
            </a:r>
            <a:r>
              <a:rPr lang="en-US" sz="1600" dirty="0" smtClean="0">
                <a:latin typeface="Times New Roman"/>
                <a:cs typeface="Times New Roman"/>
              </a:rPr>
              <a:t> (Mac OS, Windows, Linux,</a:t>
            </a:r>
            <a:r>
              <a:rPr lang="is-IS" sz="1600" dirty="0" smtClean="0">
                <a:latin typeface="Times New Roman"/>
                <a:cs typeface="Times New Roman"/>
              </a:rPr>
              <a:t>…);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Algumas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funções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básicas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incluídas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diretamente</a:t>
            </a:r>
            <a:r>
              <a:rPr lang="en-US" sz="1600" dirty="0" smtClean="0">
                <a:latin typeface="Times New Roman"/>
                <a:cs typeface="Times New Roman"/>
              </a:rPr>
              <a:t> no </a:t>
            </a:r>
            <a:r>
              <a:rPr lang="en-US" sz="1600" dirty="0" err="1" smtClean="0">
                <a:latin typeface="Times New Roman"/>
                <a:cs typeface="Times New Roman"/>
              </a:rPr>
              <a:t>ambiente</a:t>
            </a:r>
            <a:r>
              <a:rPr lang="en-US" sz="1600" dirty="0" smtClean="0">
                <a:latin typeface="Times New Roman"/>
                <a:cs typeface="Times New Roman"/>
              </a:rPr>
              <a:t>, e </a:t>
            </a:r>
            <a:r>
              <a:rPr lang="en-US" sz="1600" dirty="0" err="1" smtClean="0">
                <a:latin typeface="Times New Roman"/>
                <a:cs typeface="Times New Roman"/>
              </a:rPr>
              <a:t>muitas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outras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disponíveis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através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i="1" dirty="0" smtClean="0">
                <a:latin typeface="Times New Roman"/>
                <a:cs typeface="Times New Roman"/>
              </a:rPr>
              <a:t>download </a:t>
            </a:r>
            <a:r>
              <a:rPr lang="en-US" sz="1600" dirty="0" smtClean="0">
                <a:latin typeface="Times New Roman"/>
                <a:cs typeface="Times New Roman"/>
              </a:rPr>
              <a:t>de </a:t>
            </a:r>
            <a:r>
              <a:rPr lang="en-US" sz="1600" dirty="0" err="1" smtClean="0">
                <a:latin typeface="Times New Roman"/>
                <a:cs typeface="Times New Roman"/>
              </a:rPr>
              <a:t>pacotes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específicos</a:t>
            </a:r>
            <a:r>
              <a:rPr lang="en-US" sz="1600" dirty="0" smtClean="0">
                <a:latin typeface="Times New Roman"/>
                <a:cs typeface="Times New Roman"/>
              </a:rPr>
              <a:t>: CRAN, </a:t>
            </a:r>
            <a:r>
              <a:rPr lang="en-US" sz="1600" dirty="0" err="1" smtClean="0">
                <a:latin typeface="Times New Roman"/>
                <a:cs typeface="Times New Roman"/>
              </a:rPr>
              <a:t>Bioconductor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dirty="0" err="1" smtClean="0">
                <a:latin typeface="Times New Roman"/>
                <a:cs typeface="Times New Roman"/>
              </a:rPr>
              <a:t>GitHub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47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66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características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R </a:t>
            </a:r>
            <a:r>
              <a:rPr lang="en-US" sz="1600" dirty="0" err="1" smtClean="0">
                <a:latin typeface="Times New Roman"/>
                <a:cs typeface="Times New Roman"/>
              </a:rPr>
              <a:t>trabalha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associando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i="1" dirty="0" err="1" smtClean="0">
                <a:latin typeface="Times New Roman"/>
                <a:cs typeface="Times New Roman"/>
              </a:rPr>
              <a:t>nome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entidade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i="1" dirty="0" smtClean="0">
                <a:latin typeface="Times New Roman"/>
                <a:cs typeface="Times New Roman"/>
              </a:rPr>
              <a:t>scoping rules</a:t>
            </a:r>
            <a:r>
              <a:rPr lang="en-US" sz="1600" dirty="0" smtClean="0">
                <a:latin typeface="Times New Roman"/>
                <a:cs typeface="Times New Roman"/>
              </a:rPr>
              <a:t>);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i="1" dirty="0" smtClean="0">
                <a:latin typeface="Times New Roman"/>
                <a:cs typeface="Times New Roman"/>
              </a:rPr>
              <a:t>Lexical scoping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dirty="0" err="1" smtClean="0">
                <a:latin typeface="Times New Roman"/>
                <a:cs typeface="Times New Roman"/>
              </a:rPr>
              <a:t>ou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static scoping</a:t>
            </a:r>
            <a:r>
              <a:rPr lang="en-US" sz="1600" dirty="0" smtClean="0">
                <a:latin typeface="Times New Roman"/>
                <a:cs typeface="Times New Roman"/>
              </a:rPr>
              <a:t>): </a:t>
            </a:r>
            <a:r>
              <a:rPr lang="en-US" sz="1600" dirty="0" err="1" smtClean="0">
                <a:latin typeface="Times New Roman"/>
                <a:cs typeface="Times New Roman"/>
              </a:rPr>
              <a:t>ao</a:t>
            </a:r>
            <a:r>
              <a:rPr lang="en-US" sz="1600" dirty="0" smtClean="0">
                <a:latin typeface="Times New Roman"/>
                <a:cs typeface="Times New Roman"/>
              </a:rPr>
              <a:t> ‘</a:t>
            </a:r>
            <a:r>
              <a:rPr lang="en-US" sz="1600" dirty="0" err="1" smtClean="0">
                <a:latin typeface="Times New Roman"/>
                <a:cs typeface="Times New Roman"/>
              </a:rPr>
              <a:t>chamar</a:t>
            </a:r>
            <a:r>
              <a:rPr lang="en-US" sz="1600" dirty="0" smtClean="0">
                <a:latin typeface="Times New Roman"/>
                <a:cs typeface="Times New Roman"/>
              </a:rPr>
              <a:t>’ um </a:t>
            </a:r>
            <a:r>
              <a:rPr lang="en-US" sz="1600" dirty="0" err="1" smtClean="0">
                <a:latin typeface="Times New Roman"/>
                <a:cs typeface="Times New Roman"/>
              </a:rPr>
              <a:t>nome</a:t>
            </a:r>
            <a:r>
              <a:rPr lang="en-US" sz="1600" dirty="0" smtClean="0">
                <a:latin typeface="Times New Roman"/>
                <a:cs typeface="Times New Roman"/>
              </a:rPr>
              <a:t>, 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busca</a:t>
            </a:r>
            <a:r>
              <a:rPr lang="en-US" sz="1600" dirty="0" smtClean="0">
                <a:latin typeface="Times New Roman"/>
                <a:cs typeface="Times New Roman"/>
              </a:rPr>
              <a:t> a </a:t>
            </a:r>
            <a:r>
              <a:rPr lang="en-US" sz="1600" i="1" dirty="0" err="1" smtClean="0">
                <a:latin typeface="Times New Roman"/>
                <a:cs typeface="Times New Roman"/>
              </a:rPr>
              <a:t>entidade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dirty="0" err="1" smtClean="0">
                <a:latin typeface="Times New Roman"/>
                <a:cs typeface="Times New Roman"/>
              </a:rPr>
              <a:t>determinado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ambiente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5634" y="3725380"/>
            <a:ext cx="7392733" cy="615801"/>
            <a:chOff x="1010254" y="3648405"/>
            <a:chExt cx="7392733" cy="615801"/>
          </a:xfrm>
        </p:grpSpPr>
        <p:sp>
          <p:nvSpPr>
            <p:cNvPr id="2" name="Rectangle 1"/>
            <p:cNvSpPr/>
            <p:nvPr/>
          </p:nvSpPr>
          <p:spPr>
            <a:xfrm>
              <a:off x="1010254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Ambiente</a:t>
              </a:r>
              <a:r>
                <a:rPr lang="en-US" dirty="0" smtClean="0"/>
                <a:t> Global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97632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5010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B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2388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C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59767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651886" y="4522287"/>
            <a:ext cx="58402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0288" y="461850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/>
                <a:cs typeface="Times New Roman"/>
              </a:rPr>
              <a:t>Busca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082" y="5001832"/>
            <a:ext cx="762583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Consequências</a:t>
            </a:r>
            <a:r>
              <a:rPr lang="en-US" sz="1600" dirty="0" smtClean="0">
                <a:latin typeface="Times New Roman"/>
                <a:cs typeface="Times New Roman"/>
              </a:rPr>
              <a:t>:</a:t>
            </a: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só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precisa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definir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dirty="0" err="1" smtClean="0">
                <a:latin typeface="Times New Roman"/>
                <a:cs typeface="Times New Roman"/>
              </a:rPr>
              <a:t>nome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entidade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única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vez</a:t>
            </a:r>
            <a:r>
              <a:rPr lang="en-US" sz="1600" dirty="0" smtClean="0">
                <a:latin typeface="Times New Roman"/>
                <a:cs typeface="Times New Roman"/>
              </a:rPr>
              <a:t>; </a:t>
            </a: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en-US" sz="1600" dirty="0" smtClean="0">
                <a:latin typeface="Times New Roman"/>
                <a:cs typeface="Times New Roman"/>
              </a:rPr>
              <a:t>Toda </a:t>
            </a:r>
            <a:r>
              <a:rPr lang="en-US" sz="1600" dirty="0" err="1" smtClean="0">
                <a:latin typeface="Times New Roman"/>
                <a:cs typeface="Times New Roman"/>
              </a:rPr>
              <a:t>entidade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criada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salva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memória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46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17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desvantagens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memória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disponível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processamento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vai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diminuindo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conforme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mais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entidades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são</a:t>
            </a:r>
            <a:r>
              <a:rPr lang="en-US" sz="1600" dirty="0" smtClean="0">
                <a:latin typeface="Times New Roman"/>
                <a:cs typeface="Times New Roman"/>
              </a:rPr>
              <a:t> ‘</a:t>
            </a:r>
            <a:r>
              <a:rPr lang="en-US" sz="1600" dirty="0" err="1" smtClean="0">
                <a:latin typeface="Times New Roman"/>
                <a:cs typeface="Times New Roman"/>
              </a:rPr>
              <a:t>criadas</a:t>
            </a:r>
            <a:r>
              <a:rPr lang="en-US" sz="1600" dirty="0" smtClean="0">
                <a:latin typeface="Times New Roman"/>
                <a:cs typeface="Times New Roman"/>
              </a:rPr>
              <a:t>’ </a:t>
            </a:r>
            <a:r>
              <a:rPr lang="en-US" sz="1600" dirty="0" err="1" smtClean="0">
                <a:latin typeface="Times New Roman"/>
                <a:cs typeface="Times New Roman"/>
              </a:rPr>
              <a:t>durante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trabalho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precisa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aprender</a:t>
            </a:r>
            <a:r>
              <a:rPr lang="en-US" sz="1600" dirty="0" smtClean="0">
                <a:latin typeface="Times New Roman"/>
                <a:cs typeface="Times New Roman"/>
              </a:rPr>
              <a:t> a </a:t>
            </a:r>
            <a:r>
              <a:rPr lang="en-US" sz="1600" dirty="0" err="1" smtClean="0">
                <a:latin typeface="Times New Roman"/>
                <a:cs typeface="Times New Roman"/>
              </a:rPr>
              <a:t>ler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entender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o R </a:t>
            </a:r>
            <a:r>
              <a:rPr lang="en-US" sz="1600" dirty="0" err="1" smtClean="0">
                <a:latin typeface="Times New Roman"/>
                <a:cs typeface="Times New Roman"/>
              </a:rPr>
              <a:t>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diz</a:t>
            </a:r>
            <a:r>
              <a:rPr lang="en-US" sz="1600" dirty="0" smtClean="0">
                <a:latin typeface="Times New Roman"/>
                <a:cs typeface="Times New Roman"/>
              </a:rPr>
              <a:t>: </a:t>
            </a:r>
            <a:r>
              <a:rPr lang="en-US" sz="1600" dirty="0" err="1" smtClean="0">
                <a:latin typeface="Times New Roman"/>
                <a:cs typeface="Times New Roman"/>
              </a:rPr>
              <a:t>fato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especialmente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marcante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quando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recebe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mensagens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erro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maldição</a:t>
            </a:r>
            <a:r>
              <a:rPr lang="en-US" sz="1600" dirty="0" smtClean="0">
                <a:latin typeface="Times New Roman"/>
                <a:cs typeface="Times New Roman"/>
              </a:rPr>
              <a:t> da </a:t>
            </a:r>
            <a:r>
              <a:rPr lang="en-US" sz="1600" dirty="0" err="1" smtClean="0">
                <a:latin typeface="Times New Roman"/>
                <a:cs typeface="Times New Roman"/>
              </a:rPr>
              <a:t>tecnologia</a:t>
            </a:r>
            <a:r>
              <a:rPr lang="en-US" sz="1600" dirty="0" smtClean="0">
                <a:latin typeface="Times New Roman"/>
                <a:cs typeface="Times New Roman"/>
              </a:rPr>
              <a:t>: </a:t>
            </a:r>
            <a:r>
              <a:rPr lang="en-US" sz="1600" i="1" dirty="0" err="1" smtClean="0">
                <a:latin typeface="Times New Roman"/>
                <a:cs typeface="Times New Roman"/>
              </a:rPr>
              <a:t>automatizar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processos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é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importante</a:t>
            </a:r>
            <a:r>
              <a:rPr lang="en-US" sz="1600" i="1" dirty="0" smtClean="0">
                <a:latin typeface="Times New Roman"/>
                <a:cs typeface="Times New Roman"/>
              </a:rPr>
              <a:t>, mas </a:t>
            </a:r>
            <a:r>
              <a:rPr lang="en-US" sz="1600" i="1" dirty="0" err="1" smtClean="0">
                <a:latin typeface="Times New Roman"/>
                <a:cs typeface="Times New Roman"/>
              </a:rPr>
              <a:t>tão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importante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quanto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é</a:t>
            </a:r>
            <a:r>
              <a:rPr lang="en-US" sz="1600" i="1" dirty="0" smtClean="0">
                <a:latin typeface="Times New Roman"/>
                <a:cs typeface="Times New Roman"/>
              </a:rPr>
              <a:t> saber </a:t>
            </a:r>
            <a:r>
              <a:rPr lang="en-US" sz="1600" i="1" dirty="0" err="1" smtClean="0">
                <a:latin typeface="Times New Roman"/>
                <a:cs typeface="Times New Roman"/>
              </a:rPr>
              <a:t>valorizar</a:t>
            </a:r>
            <a:r>
              <a:rPr lang="en-US" sz="1600" i="1" dirty="0" smtClean="0">
                <a:latin typeface="Times New Roman"/>
                <a:cs typeface="Times New Roman"/>
              </a:rPr>
              <a:t> o </a:t>
            </a:r>
            <a:r>
              <a:rPr lang="en-US" sz="1600" i="1" dirty="0" err="1" smtClean="0">
                <a:latin typeface="Times New Roman"/>
                <a:cs typeface="Times New Roman"/>
              </a:rPr>
              <a:t>seu</a:t>
            </a:r>
            <a:r>
              <a:rPr lang="en-US" sz="1600" i="1" dirty="0" smtClean="0">
                <a:latin typeface="Times New Roman"/>
                <a:cs typeface="Times New Roman"/>
              </a:rPr>
              <a:t> tempo</a:t>
            </a:r>
            <a:r>
              <a:rPr lang="en-US" sz="1600" dirty="0">
                <a:latin typeface="Times New Roman"/>
                <a:cs typeface="Times New Roman"/>
              </a:rPr>
              <a:t>;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Curva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aprendizado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9949" y="6581001"/>
            <a:ext cx="632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Tempo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71813" y="5147709"/>
            <a:ext cx="3125675" cy="1414418"/>
            <a:chOff x="5071813" y="5147709"/>
            <a:chExt cx="3125675" cy="1414418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4691857" y="5716419"/>
              <a:ext cx="1036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latin typeface="Times New Roman"/>
                  <a:cs typeface="Times New Roman"/>
                </a:rPr>
                <a:t>Aprendizado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474614" y="5147709"/>
              <a:ext cx="2722874" cy="1414418"/>
              <a:chOff x="5474614" y="5147709"/>
              <a:chExt cx="2722874" cy="141441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474614" y="5147709"/>
                <a:ext cx="2722874" cy="1414418"/>
                <a:chOff x="5474614" y="5147709"/>
                <a:chExt cx="2722874" cy="1414418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5474614" y="5147709"/>
                  <a:ext cx="0" cy="141441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5474614" y="6562127"/>
                  <a:ext cx="272287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Freeform 19"/>
              <p:cNvSpPr/>
              <p:nvPr/>
            </p:nvSpPr>
            <p:spPr>
              <a:xfrm>
                <a:off x="5628557" y="5369013"/>
                <a:ext cx="2414988" cy="1125761"/>
              </a:xfrm>
              <a:custGeom>
                <a:avLst/>
                <a:gdLst>
                  <a:gd name="connsiteX0" fmla="*/ 0 w 1953158"/>
                  <a:gd name="connsiteY0" fmla="*/ 1000677 h 1000677"/>
                  <a:gd name="connsiteX1" fmla="*/ 586910 w 1953158"/>
                  <a:gd name="connsiteY1" fmla="*/ 923702 h 1000677"/>
                  <a:gd name="connsiteX2" fmla="*/ 885175 w 1953158"/>
                  <a:gd name="connsiteY2" fmla="*/ 663911 h 1000677"/>
                  <a:gd name="connsiteX3" fmla="*/ 1029497 w 1953158"/>
                  <a:gd name="connsiteY3" fmla="*/ 346388 h 1000677"/>
                  <a:gd name="connsiteX4" fmla="*/ 1144955 w 1953158"/>
                  <a:gd name="connsiteY4" fmla="*/ 163573 h 1000677"/>
                  <a:gd name="connsiteX5" fmla="*/ 1298898 w 1953158"/>
                  <a:gd name="connsiteY5" fmla="*/ 57732 h 1000677"/>
                  <a:gd name="connsiteX6" fmla="*/ 1529813 w 1953158"/>
                  <a:gd name="connsiteY6" fmla="*/ 9622 h 1000677"/>
                  <a:gd name="connsiteX7" fmla="*/ 1953158 w 1953158"/>
                  <a:gd name="connsiteY7" fmla="*/ 0 h 100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158" h="1000677">
                    <a:moveTo>
                      <a:pt x="0" y="1000677"/>
                    </a:moveTo>
                    <a:cubicBezTo>
                      <a:pt x="219690" y="990253"/>
                      <a:pt x="439381" y="979830"/>
                      <a:pt x="586910" y="923702"/>
                    </a:cubicBezTo>
                    <a:cubicBezTo>
                      <a:pt x="734439" y="867574"/>
                      <a:pt x="811411" y="760130"/>
                      <a:pt x="885175" y="663911"/>
                    </a:cubicBezTo>
                    <a:cubicBezTo>
                      <a:pt x="958939" y="567692"/>
                      <a:pt x="986200" y="429778"/>
                      <a:pt x="1029497" y="346388"/>
                    </a:cubicBezTo>
                    <a:cubicBezTo>
                      <a:pt x="1072794" y="262998"/>
                      <a:pt x="1100055" y="211682"/>
                      <a:pt x="1144955" y="163573"/>
                    </a:cubicBezTo>
                    <a:cubicBezTo>
                      <a:pt x="1189855" y="115464"/>
                      <a:pt x="1234755" y="83390"/>
                      <a:pt x="1298898" y="57732"/>
                    </a:cubicBezTo>
                    <a:cubicBezTo>
                      <a:pt x="1363041" y="32074"/>
                      <a:pt x="1420770" y="19244"/>
                      <a:pt x="1529813" y="9622"/>
                    </a:cubicBezTo>
                    <a:cubicBezTo>
                      <a:pt x="1638856" y="0"/>
                      <a:pt x="1953158" y="0"/>
                      <a:pt x="1953158" y="0"/>
                    </a:cubicBezTo>
                  </a:path>
                </a:pathLst>
              </a:cu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37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567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vantagens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Curva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aprendizado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– de </a:t>
            </a:r>
            <a:r>
              <a:rPr lang="en-US" sz="1600" dirty="0" err="1" smtClean="0">
                <a:latin typeface="Times New Roman"/>
                <a:cs typeface="Times New Roman"/>
              </a:rPr>
              <a:t>utilizador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à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programador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97564" y="2371297"/>
            <a:ext cx="3492558" cy="2149476"/>
            <a:chOff x="2175753" y="2331918"/>
            <a:chExt cx="3492558" cy="2149476"/>
          </a:xfrm>
        </p:grpSpPr>
        <p:sp>
          <p:nvSpPr>
            <p:cNvPr id="13" name="TextBox 12"/>
            <p:cNvSpPr txBox="1"/>
            <p:nvPr/>
          </p:nvSpPr>
          <p:spPr>
            <a:xfrm>
              <a:off x="3734087" y="4204395"/>
              <a:ext cx="632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Tempo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75753" y="2366984"/>
              <a:ext cx="3492558" cy="1818537"/>
              <a:chOff x="5062192" y="4743590"/>
              <a:chExt cx="3492558" cy="1818537"/>
            </a:xfrm>
          </p:grpSpPr>
          <p:sp>
            <p:nvSpPr>
              <p:cNvPr id="15" name="TextBox 14"/>
              <p:cNvSpPr txBox="1"/>
              <p:nvPr/>
            </p:nvSpPr>
            <p:spPr>
              <a:xfrm rot="16200000">
                <a:off x="4682236" y="5627728"/>
                <a:ext cx="10369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>
                    <a:latin typeface="Times New Roman"/>
                    <a:cs typeface="Times New Roman"/>
                  </a:rPr>
                  <a:t>Aprendizado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474614" y="4743590"/>
                <a:ext cx="3080136" cy="1818537"/>
                <a:chOff x="5474614" y="4743590"/>
                <a:chExt cx="3080136" cy="1818537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474614" y="4743590"/>
                  <a:ext cx="3080136" cy="1818537"/>
                  <a:chOff x="5474614" y="4743590"/>
                  <a:chExt cx="3080136" cy="1818537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474614" y="4743590"/>
                    <a:ext cx="0" cy="18185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5474614" y="6551614"/>
                    <a:ext cx="3080136" cy="1051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Freeform 17"/>
                <p:cNvSpPr/>
                <p:nvPr/>
              </p:nvSpPr>
              <p:spPr>
                <a:xfrm>
                  <a:off x="5888337" y="6138764"/>
                  <a:ext cx="529180" cy="356010"/>
                </a:xfrm>
                <a:custGeom>
                  <a:avLst/>
                  <a:gdLst>
                    <a:gd name="connsiteX0" fmla="*/ 0 w 1953158"/>
                    <a:gd name="connsiteY0" fmla="*/ 1000677 h 1000677"/>
                    <a:gd name="connsiteX1" fmla="*/ 586910 w 1953158"/>
                    <a:gd name="connsiteY1" fmla="*/ 923702 h 1000677"/>
                    <a:gd name="connsiteX2" fmla="*/ 885175 w 1953158"/>
                    <a:gd name="connsiteY2" fmla="*/ 663911 h 1000677"/>
                    <a:gd name="connsiteX3" fmla="*/ 1029497 w 1953158"/>
                    <a:gd name="connsiteY3" fmla="*/ 346388 h 1000677"/>
                    <a:gd name="connsiteX4" fmla="*/ 1144955 w 1953158"/>
                    <a:gd name="connsiteY4" fmla="*/ 163573 h 1000677"/>
                    <a:gd name="connsiteX5" fmla="*/ 1298898 w 1953158"/>
                    <a:gd name="connsiteY5" fmla="*/ 57732 h 1000677"/>
                    <a:gd name="connsiteX6" fmla="*/ 1529813 w 1953158"/>
                    <a:gd name="connsiteY6" fmla="*/ 9622 h 1000677"/>
                    <a:gd name="connsiteX7" fmla="*/ 1953158 w 1953158"/>
                    <a:gd name="connsiteY7" fmla="*/ 0 h 1000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3158" h="1000677">
                      <a:moveTo>
                        <a:pt x="0" y="1000677"/>
                      </a:moveTo>
                      <a:cubicBezTo>
                        <a:pt x="219690" y="990253"/>
                        <a:pt x="439381" y="979830"/>
                        <a:pt x="586910" y="923702"/>
                      </a:cubicBezTo>
                      <a:cubicBezTo>
                        <a:pt x="734439" y="867574"/>
                        <a:pt x="811411" y="760130"/>
                        <a:pt x="885175" y="663911"/>
                      </a:cubicBezTo>
                      <a:cubicBezTo>
                        <a:pt x="958939" y="567692"/>
                        <a:pt x="986200" y="429778"/>
                        <a:pt x="1029497" y="346388"/>
                      </a:cubicBezTo>
                      <a:cubicBezTo>
                        <a:pt x="1072794" y="262998"/>
                        <a:pt x="1100055" y="211682"/>
                        <a:pt x="1144955" y="163573"/>
                      </a:cubicBezTo>
                      <a:cubicBezTo>
                        <a:pt x="1189855" y="115464"/>
                        <a:pt x="1234755" y="83390"/>
                        <a:pt x="1298898" y="57732"/>
                      </a:cubicBezTo>
                      <a:cubicBezTo>
                        <a:pt x="1363041" y="32074"/>
                        <a:pt x="1420770" y="19244"/>
                        <a:pt x="1529813" y="9622"/>
                      </a:cubicBezTo>
                      <a:cubicBezTo>
                        <a:pt x="1638856" y="0"/>
                        <a:pt x="1953158" y="0"/>
                        <a:pt x="1953158" y="0"/>
                      </a:cubicBezTo>
                    </a:path>
                  </a:pathLst>
                </a:cu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Freeform 23"/>
            <p:cNvSpPr/>
            <p:nvPr/>
          </p:nvSpPr>
          <p:spPr>
            <a:xfrm>
              <a:off x="3529536" y="3404599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57173" y="3047038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575189" y="2689478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93206" y="2331918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93385" t="16226" r="-645" b="68425"/>
          <a:stretch/>
        </p:blipFill>
        <p:spPr>
          <a:xfrm>
            <a:off x="3748125" y="3355142"/>
            <a:ext cx="311824" cy="2982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85545" t="16226" r="7195" b="68425"/>
          <a:stretch/>
        </p:blipFill>
        <p:spPr>
          <a:xfrm>
            <a:off x="3212026" y="3904935"/>
            <a:ext cx="311824" cy="2982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93227" t="-1022" r="-843" b="85098"/>
          <a:stretch/>
        </p:blipFill>
        <p:spPr>
          <a:xfrm>
            <a:off x="4280656" y="2972502"/>
            <a:ext cx="327130" cy="30945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-572" t="-527" r="92956" b="84603"/>
          <a:stretch/>
        </p:blipFill>
        <p:spPr>
          <a:xfrm>
            <a:off x="4756543" y="2619085"/>
            <a:ext cx="327130" cy="30945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46390" t="50576" r="46275" b="33213"/>
          <a:stretch/>
        </p:blipFill>
        <p:spPr>
          <a:xfrm>
            <a:off x="5355947" y="2274105"/>
            <a:ext cx="315055" cy="31502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7459" y="4713175"/>
            <a:ext cx="762583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DRY (Don</a:t>
            </a:r>
            <a:r>
              <a:rPr lang="uk-UA" sz="1600" dirty="0" smtClean="0">
                <a:latin typeface="Times New Roman"/>
                <a:cs typeface="Times New Roman"/>
              </a:rPr>
              <a:t>’</a:t>
            </a:r>
            <a:r>
              <a:rPr lang="en-US" sz="1600" dirty="0" smtClean="0">
                <a:latin typeface="Times New Roman"/>
                <a:cs typeface="Times New Roman"/>
              </a:rPr>
              <a:t>t Repeat Yourself): </a:t>
            </a:r>
            <a:r>
              <a:rPr lang="en-US" sz="1600" dirty="0" err="1" smtClean="0">
                <a:latin typeface="Times New Roman"/>
                <a:cs typeface="Times New Roman"/>
              </a:rPr>
              <a:t>rapidez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repetir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tudo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já</a:t>
            </a:r>
            <a:r>
              <a:rPr lang="en-US" sz="1600" dirty="0" smtClean="0">
                <a:latin typeface="Times New Roman"/>
                <a:cs typeface="Times New Roman"/>
              </a:rPr>
              <a:t> fez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vez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Flexibilidade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criar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suas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próprias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formas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analisar</a:t>
            </a:r>
            <a:r>
              <a:rPr lang="en-US" sz="1600" dirty="0" smtClean="0">
                <a:latin typeface="Times New Roman"/>
                <a:cs typeface="Times New Roman"/>
              </a:rPr>
              <a:t> dados;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Flexibilidade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reproduzir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análise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acabou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ler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dirty="0" err="1" smtClean="0">
                <a:latin typeface="Times New Roman"/>
                <a:cs typeface="Times New Roman"/>
              </a:rPr>
              <a:t>trabalho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4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4496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que podemos fazer 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Calculadora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Análises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estatísticas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Criação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gráficos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dirty="0" err="1" smtClean="0">
                <a:latin typeface="Times New Roman"/>
                <a:cs typeface="Times New Roman"/>
              </a:rPr>
              <a:t>figuras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Criação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aplicativos</a:t>
            </a:r>
            <a:r>
              <a:rPr lang="en-US" sz="1600" dirty="0" smtClean="0">
                <a:latin typeface="Times New Roman"/>
                <a:cs typeface="Times New Roman"/>
              </a:rPr>
              <a:t> e sites;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i="1" dirty="0" smtClean="0">
                <a:latin typeface="Times New Roman"/>
                <a:cs typeface="Times New Roman"/>
              </a:rPr>
              <a:t>Web scrapping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Redação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textos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Criação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 </a:t>
            </a:r>
            <a:r>
              <a:rPr lang="en-US" sz="1600" dirty="0" err="1" smtClean="0">
                <a:latin typeface="Times New Roman"/>
                <a:cs typeface="Times New Roman"/>
              </a:rPr>
              <a:t>manutenção</a:t>
            </a:r>
            <a:r>
              <a:rPr lang="en-US" sz="1600" dirty="0" smtClean="0">
                <a:latin typeface="Times New Roman"/>
                <a:cs typeface="Times New Roman"/>
              </a:rPr>
              <a:t> de bases de dados;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e </a:t>
            </a:r>
            <a:r>
              <a:rPr lang="en-US" sz="1600" dirty="0" err="1" smtClean="0">
                <a:latin typeface="Times New Roman"/>
                <a:cs typeface="Times New Roman"/>
              </a:rPr>
              <a:t>muito</a:t>
            </a:r>
            <a:r>
              <a:rPr lang="en-US" sz="1600" dirty="0" smtClean="0">
                <a:latin typeface="Times New Roman"/>
                <a:cs typeface="Times New Roman"/>
              </a:rPr>
              <a:t>, </a:t>
            </a:r>
            <a:r>
              <a:rPr lang="en-US" sz="1600" dirty="0" err="1" smtClean="0">
                <a:latin typeface="Times New Roman"/>
                <a:cs typeface="Times New Roman"/>
              </a:rPr>
              <a:t>muito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mais</a:t>
            </a:r>
            <a:r>
              <a:rPr lang="is-IS" sz="1600" dirty="0" smtClean="0">
                <a:latin typeface="Times New Roman"/>
                <a:cs typeface="Times New Roman"/>
              </a:rPr>
              <a:t>…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943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30</cp:revision>
  <dcterms:created xsi:type="dcterms:W3CDTF">2016-04-12T13:23:44Z</dcterms:created>
  <dcterms:modified xsi:type="dcterms:W3CDTF">2016-04-24T00:59:35Z</dcterms:modified>
</cp:coreProperties>
</file>