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2" r:id="rId3"/>
    <p:sldId id="258" r:id="rId4"/>
    <p:sldId id="259" r:id="rId5"/>
    <p:sldId id="260" r:id="rId6"/>
    <p:sldId id="261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E9522-0F83-394F-8BE2-B5ABB5CAA4F8}" type="datetimeFigureOut">
              <a:rPr lang="en-US" smtClean="0"/>
              <a:t>17/04/16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55A4B-A5B0-5E4E-A121-29D244770FC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0469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E9522-0F83-394F-8BE2-B5ABB5CAA4F8}" type="datetimeFigureOut">
              <a:rPr lang="en-US" smtClean="0"/>
              <a:t>17/04/16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55A4B-A5B0-5E4E-A121-29D244770FC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6371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E9522-0F83-394F-8BE2-B5ABB5CAA4F8}" type="datetimeFigureOut">
              <a:rPr lang="en-US" smtClean="0"/>
              <a:t>17/04/16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55A4B-A5B0-5E4E-A121-29D244770FC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5749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E9522-0F83-394F-8BE2-B5ABB5CAA4F8}" type="datetimeFigureOut">
              <a:rPr lang="en-US" smtClean="0"/>
              <a:t>17/04/16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55A4B-A5B0-5E4E-A121-29D244770FC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4395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E9522-0F83-394F-8BE2-B5ABB5CAA4F8}" type="datetimeFigureOut">
              <a:rPr lang="en-US" smtClean="0"/>
              <a:t>17/04/16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55A4B-A5B0-5E4E-A121-29D244770FC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0434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E9522-0F83-394F-8BE2-B5ABB5CAA4F8}" type="datetimeFigureOut">
              <a:rPr lang="en-US" smtClean="0"/>
              <a:t>17/04/16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55A4B-A5B0-5E4E-A121-29D244770FC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4455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E9522-0F83-394F-8BE2-B5ABB5CAA4F8}" type="datetimeFigureOut">
              <a:rPr lang="en-US" smtClean="0"/>
              <a:t>17/04/16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55A4B-A5B0-5E4E-A121-29D244770FC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8224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E9522-0F83-394F-8BE2-B5ABB5CAA4F8}" type="datetimeFigureOut">
              <a:rPr lang="en-US" smtClean="0"/>
              <a:t>17/04/16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55A4B-A5B0-5E4E-A121-29D244770FC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3043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E9522-0F83-394F-8BE2-B5ABB5CAA4F8}" type="datetimeFigureOut">
              <a:rPr lang="en-US" smtClean="0"/>
              <a:t>17/04/16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55A4B-A5B0-5E4E-A121-29D244770FC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6604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E9522-0F83-394F-8BE2-B5ABB5CAA4F8}" type="datetimeFigureOut">
              <a:rPr lang="en-US" smtClean="0"/>
              <a:t>17/04/16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55A4B-A5B0-5E4E-A121-29D244770FC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6771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E9522-0F83-394F-8BE2-B5ABB5CAA4F8}" type="datetimeFigureOut">
              <a:rPr lang="en-US" smtClean="0"/>
              <a:t>17/04/16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55A4B-A5B0-5E4E-A121-29D244770FC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6469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E9522-0F83-394F-8BE2-B5ABB5CAA4F8}" type="datetimeFigureOut">
              <a:rPr lang="en-US" smtClean="0"/>
              <a:t>17/04/16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55A4B-A5B0-5E4E-A121-29D244770FC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878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86979"/>
            <a:ext cx="7772400" cy="1470025"/>
          </a:xfrm>
        </p:spPr>
        <p:txBody>
          <a:bodyPr/>
          <a:lstStyle/>
          <a:p>
            <a:r>
              <a:rPr lang="pt-BR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Instalação de Pacotes </a:t>
            </a:r>
            <a:br>
              <a:rPr lang="pt-BR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</a:br>
            <a:r>
              <a:rPr lang="pt-BR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Arquivos Help</a:t>
            </a:r>
            <a:endParaRPr lang="pt-BR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" name="Picture 3" descr="logo_rstudi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594" y="4299288"/>
            <a:ext cx="4330700" cy="1270000"/>
          </a:xfrm>
          <a:prstGeom prst="rect">
            <a:avLst/>
          </a:prstGeom>
        </p:spPr>
      </p:pic>
      <p:pic>
        <p:nvPicPr>
          <p:cNvPr id="5" name="Picture 4" descr="Rlogo-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17" y="245583"/>
            <a:ext cx="2386977" cy="1813312"/>
          </a:xfrm>
          <a:prstGeom prst="rect">
            <a:avLst/>
          </a:prstGeom>
        </p:spPr>
      </p:pic>
      <p:pic>
        <p:nvPicPr>
          <p:cNvPr id="6" name="Picture 5" descr="19955_useR-larg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001" y="6077279"/>
            <a:ext cx="1650999" cy="7923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35567" y="245583"/>
            <a:ext cx="620387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Introdução </a:t>
            </a:r>
            <a:r>
              <a:rPr lang="pt-BR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à</a:t>
            </a:r>
            <a:r>
              <a:rPr lang="pt-BR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pt-BR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linguagem </a:t>
            </a:r>
            <a:r>
              <a:rPr lang="pt-BR" sz="32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R</a:t>
            </a:r>
            <a:endParaRPr lang="pt-BR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-76201" y="6571734"/>
            <a:ext cx="27355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© Vitor Borges-Júnior</a:t>
            </a:r>
            <a:endParaRPr lang="pt-BR" sz="1500" dirty="0"/>
          </a:p>
        </p:txBody>
      </p:sp>
      <p:sp>
        <p:nvSpPr>
          <p:cNvPr id="3" name="TextBox 2"/>
          <p:cNvSpPr txBox="1"/>
          <p:nvPr/>
        </p:nvSpPr>
        <p:spPr>
          <a:xfrm>
            <a:off x="177617" y="5418663"/>
            <a:ext cx="3018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Camila dos Santos de Barros</a:t>
            </a:r>
          </a:p>
          <a:p>
            <a:r>
              <a:rPr lang="pt-BR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Nicholas A. C. Marino</a:t>
            </a:r>
          </a:p>
          <a:p>
            <a:r>
              <a:rPr lang="pt-BR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Vitor Borges Jr.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8545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88"/>
    </mc:Choice>
    <mc:Fallback>
      <p:transition xmlns:p14="http://schemas.microsoft.com/office/powerpoint/2010/main" spd="slow" advTm="368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9955_useR-la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001" y="6089979"/>
            <a:ext cx="1650999" cy="792340"/>
          </a:xfrm>
          <a:prstGeom prst="rect">
            <a:avLst/>
          </a:prstGeom>
        </p:spPr>
      </p:pic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439596"/>
            <a:ext cx="8229600" cy="568656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/>
                <a:cs typeface="Arial"/>
              </a:rPr>
              <a:t>1</a:t>
            </a:r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/>
                <a:cs typeface="Arial"/>
              </a:rPr>
              <a:t> – </a:t>
            </a:r>
            <a:r>
              <a:rPr lang="en-US" sz="2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/>
                <a:cs typeface="Arial"/>
              </a:rPr>
              <a:t>Instalando</a:t>
            </a:r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/>
                <a:cs typeface="Arial"/>
              </a:rPr>
              <a:t> </a:t>
            </a:r>
            <a:r>
              <a:rPr lang="en-US" sz="2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/>
                <a:cs typeface="Arial"/>
              </a:rPr>
              <a:t>pacotes</a:t>
            </a:r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/>
                <a:cs typeface="Arial"/>
              </a:rPr>
              <a:t> no </a:t>
            </a:r>
            <a:r>
              <a:rPr lang="en-US" sz="2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/>
                <a:cs typeface="Arial"/>
              </a:rPr>
              <a:t>Rstudio</a:t>
            </a:r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/>
                <a:cs typeface="Arial"/>
              </a:rPr>
              <a:t> – </a:t>
            </a:r>
            <a:r>
              <a:rPr lang="en-US" sz="2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/>
                <a:cs typeface="Arial"/>
              </a:rPr>
              <a:t>linha</a:t>
            </a:r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/>
                <a:cs typeface="Arial"/>
              </a:rPr>
              <a:t> de </a:t>
            </a:r>
            <a:r>
              <a:rPr lang="en-US" sz="2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/>
                <a:cs typeface="Arial"/>
              </a:rPr>
              <a:t>comando</a:t>
            </a:r>
            <a:endParaRPr lang="en-US" sz="24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/>
              <a:cs typeface="Arial"/>
            </a:endParaRPr>
          </a:p>
          <a:p>
            <a:pPr marL="0" indent="0">
              <a:buFont typeface="Arial"/>
              <a:buNone/>
            </a:pPr>
            <a:endParaRPr lang="en-US" sz="2400" b="1" dirty="0" smtClean="0">
              <a:solidFill>
                <a:schemeClr val="accent1"/>
              </a:solidFill>
              <a:latin typeface="Arial"/>
              <a:cs typeface="Arial"/>
            </a:endParaRPr>
          </a:p>
          <a:p>
            <a:pPr>
              <a:buFontTx/>
              <a:buChar char="-"/>
            </a:pPr>
            <a:r>
              <a:rPr lang="en-US" sz="2000" b="1" dirty="0" smtClean="0">
                <a:solidFill>
                  <a:srgbClr val="558ED5"/>
                </a:solidFill>
                <a:latin typeface="Arial"/>
                <a:cs typeface="Arial"/>
              </a:rPr>
              <a:t>U</a:t>
            </a:r>
            <a:r>
              <a:rPr lang="pt-BR" sz="2000" b="1" dirty="0" err="1" smtClean="0">
                <a:solidFill>
                  <a:srgbClr val="558ED5"/>
                </a:solidFill>
                <a:latin typeface="Arial"/>
                <a:cs typeface="Arial"/>
              </a:rPr>
              <a:t>tilizando</a:t>
            </a:r>
            <a:r>
              <a:rPr lang="pt-BR" sz="2000" b="1" dirty="0" smtClean="0">
                <a:solidFill>
                  <a:srgbClr val="558ED5"/>
                </a:solidFill>
                <a:latin typeface="Arial"/>
                <a:cs typeface="Arial"/>
              </a:rPr>
              <a:t> função </a:t>
            </a:r>
            <a:r>
              <a:rPr lang="pt-BR" sz="2000" b="1" dirty="0" err="1" smtClean="0">
                <a:solidFill>
                  <a:srgbClr val="558ED5"/>
                </a:solidFill>
                <a:latin typeface="Arial"/>
                <a:cs typeface="Arial"/>
              </a:rPr>
              <a:t>install.packages</a:t>
            </a:r>
            <a:r>
              <a:rPr lang="pt-BR" sz="2000" b="1" dirty="0" smtClean="0">
                <a:solidFill>
                  <a:srgbClr val="558ED5"/>
                </a:solidFill>
                <a:latin typeface="Arial"/>
                <a:cs typeface="Arial"/>
              </a:rPr>
              <a:t>(). </a:t>
            </a:r>
          </a:p>
          <a:p>
            <a:pPr>
              <a:buFontTx/>
              <a:buChar char="-"/>
            </a:pPr>
            <a:endParaRPr lang="pt-BR" sz="2000" dirty="0" smtClean="0">
              <a:solidFill>
                <a:srgbClr val="558ED5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pt-BR" sz="2000" dirty="0" smtClean="0">
                <a:solidFill>
                  <a:srgbClr val="558ED5"/>
                </a:solidFill>
                <a:latin typeface="Arial"/>
                <a:cs typeface="Arial"/>
              </a:rPr>
              <a:t>&gt; </a:t>
            </a:r>
            <a:r>
              <a:rPr lang="pt-BR" sz="2000" dirty="0" err="1" smtClean="0">
                <a:solidFill>
                  <a:srgbClr val="558ED5"/>
                </a:solidFill>
                <a:latin typeface="Arial"/>
                <a:cs typeface="Arial"/>
              </a:rPr>
              <a:t>install.packages</a:t>
            </a:r>
            <a:r>
              <a:rPr lang="pt-BR" sz="2000" dirty="0" smtClean="0">
                <a:solidFill>
                  <a:srgbClr val="558ED5"/>
                </a:solidFill>
                <a:latin typeface="Arial"/>
                <a:cs typeface="Arial"/>
              </a:rPr>
              <a:t>(“ggplot2”) # instala o pacote ggplot2</a:t>
            </a:r>
          </a:p>
          <a:p>
            <a:pPr marL="0" indent="0">
              <a:buNone/>
            </a:pPr>
            <a:endParaRPr lang="pt-BR" sz="2000" dirty="0" smtClean="0">
              <a:solidFill>
                <a:srgbClr val="558ED5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pt-BR" sz="2000" dirty="0" smtClean="0">
                <a:solidFill>
                  <a:srgbClr val="558ED5"/>
                </a:solidFill>
                <a:latin typeface="Arial"/>
                <a:cs typeface="Arial"/>
              </a:rPr>
              <a:t>&gt; </a:t>
            </a:r>
            <a:r>
              <a:rPr lang="pt-BR" sz="2000" dirty="0" err="1" smtClean="0">
                <a:solidFill>
                  <a:srgbClr val="558ED5"/>
                </a:solidFill>
                <a:latin typeface="Arial"/>
                <a:cs typeface="Arial"/>
              </a:rPr>
              <a:t>install.packages</a:t>
            </a:r>
            <a:r>
              <a:rPr lang="pt-BR" sz="2000" dirty="0">
                <a:solidFill>
                  <a:srgbClr val="558ED5"/>
                </a:solidFill>
                <a:latin typeface="Arial"/>
                <a:cs typeface="Arial"/>
              </a:rPr>
              <a:t>("</a:t>
            </a:r>
            <a:r>
              <a:rPr lang="pt-BR" sz="2000" dirty="0" err="1">
                <a:solidFill>
                  <a:srgbClr val="558ED5"/>
                </a:solidFill>
                <a:latin typeface="Arial"/>
                <a:cs typeface="Arial"/>
              </a:rPr>
              <a:t>https</a:t>
            </a:r>
            <a:r>
              <a:rPr lang="pt-BR" sz="2000" dirty="0">
                <a:solidFill>
                  <a:srgbClr val="558ED5"/>
                </a:solidFill>
                <a:latin typeface="Arial"/>
                <a:cs typeface="Arial"/>
              </a:rPr>
              <a:t>://</a:t>
            </a:r>
            <a:r>
              <a:rPr lang="pt-BR" sz="2000" dirty="0" err="1">
                <a:solidFill>
                  <a:srgbClr val="558ED5"/>
                </a:solidFill>
                <a:latin typeface="Arial"/>
                <a:cs typeface="Arial"/>
              </a:rPr>
              <a:t>cran.rstudio.com</a:t>
            </a:r>
            <a:r>
              <a:rPr lang="pt-BR" sz="2000" dirty="0">
                <a:solidFill>
                  <a:srgbClr val="558ED5"/>
                </a:solidFill>
                <a:latin typeface="Arial"/>
                <a:cs typeface="Arial"/>
              </a:rPr>
              <a:t>/bin/</a:t>
            </a:r>
            <a:r>
              <a:rPr lang="pt-BR" sz="2000" dirty="0" err="1">
                <a:solidFill>
                  <a:srgbClr val="558ED5"/>
                </a:solidFill>
                <a:latin typeface="Arial"/>
                <a:cs typeface="Arial"/>
              </a:rPr>
              <a:t>macosx</a:t>
            </a:r>
            <a:r>
              <a:rPr lang="pt-BR" sz="2000" dirty="0">
                <a:solidFill>
                  <a:srgbClr val="558ED5"/>
                </a:solidFill>
                <a:latin typeface="Arial"/>
                <a:cs typeface="Arial"/>
              </a:rPr>
              <a:t>/</a:t>
            </a:r>
            <a:r>
              <a:rPr lang="pt-BR" sz="2000" dirty="0" err="1">
                <a:solidFill>
                  <a:srgbClr val="558ED5"/>
                </a:solidFill>
                <a:latin typeface="Arial"/>
                <a:cs typeface="Arial"/>
              </a:rPr>
              <a:t>mavericks</a:t>
            </a:r>
            <a:r>
              <a:rPr lang="pt-BR" sz="2000" dirty="0">
                <a:solidFill>
                  <a:srgbClr val="558ED5"/>
                </a:solidFill>
                <a:latin typeface="Arial"/>
                <a:cs typeface="Arial"/>
              </a:rPr>
              <a:t>/</a:t>
            </a:r>
            <a:r>
              <a:rPr lang="pt-BR" sz="2000" dirty="0" err="1">
                <a:solidFill>
                  <a:srgbClr val="558ED5"/>
                </a:solidFill>
                <a:latin typeface="Arial"/>
                <a:cs typeface="Arial"/>
              </a:rPr>
              <a:t>contrib</a:t>
            </a:r>
            <a:r>
              <a:rPr lang="pt-BR" sz="2000" dirty="0">
                <a:solidFill>
                  <a:srgbClr val="558ED5"/>
                </a:solidFill>
                <a:latin typeface="Arial"/>
                <a:cs typeface="Arial"/>
              </a:rPr>
              <a:t>/3.2/ggplot2_2.1.0.tgz"</a:t>
            </a:r>
            <a:r>
              <a:rPr lang="pt-BR" sz="2000" dirty="0" smtClean="0">
                <a:solidFill>
                  <a:srgbClr val="558ED5"/>
                </a:solidFill>
                <a:latin typeface="Arial"/>
                <a:cs typeface="Arial"/>
              </a:rPr>
              <a:t>) </a:t>
            </a:r>
            <a:r>
              <a:rPr lang="pt-BR" sz="2000" dirty="0">
                <a:solidFill>
                  <a:srgbClr val="558ED5"/>
                </a:solidFill>
                <a:latin typeface="Arial"/>
                <a:cs typeface="Arial"/>
              </a:rPr>
              <a:t># instala o pacote </a:t>
            </a:r>
            <a:r>
              <a:rPr lang="pt-BR" sz="2000" dirty="0" smtClean="0">
                <a:solidFill>
                  <a:srgbClr val="558ED5"/>
                </a:solidFill>
                <a:latin typeface="Arial"/>
                <a:cs typeface="Arial"/>
              </a:rPr>
              <a:t>acessando o endere</a:t>
            </a:r>
            <a:r>
              <a:rPr lang="pt-BR" sz="2000" dirty="0" smtClean="0">
                <a:solidFill>
                  <a:srgbClr val="558ED5"/>
                </a:solidFill>
                <a:latin typeface="Arial"/>
                <a:cs typeface="Arial"/>
              </a:rPr>
              <a:t>ço online</a:t>
            </a:r>
            <a:endParaRPr lang="pt-BR" sz="2000" dirty="0">
              <a:solidFill>
                <a:srgbClr val="558ED5"/>
              </a:solidFill>
              <a:latin typeface="Arial"/>
              <a:cs typeface="Arial"/>
            </a:endParaRPr>
          </a:p>
          <a:p>
            <a:pPr marL="0" indent="0">
              <a:buNone/>
            </a:pPr>
            <a:endParaRPr lang="pt-BR" sz="2000" dirty="0" smtClean="0">
              <a:solidFill>
                <a:srgbClr val="558ED5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pt-BR" sz="2000" dirty="0" smtClean="0">
                <a:solidFill>
                  <a:srgbClr val="558ED5"/>
                </a:solidFill>
                <a:latin typeface="Arial"/>
                <a:cs typeface="Arial"/>
              </a:rPr>
              <a:t>&gt; </a:t>
            </a:r>
            <a:r>
              <a:rPr lang="pt-BR" sz="2000" dirty="0" err="1" smtClean="0">
                <a:solidFill>
                  <a:srgbClr val="558ED5"/>
                </a:solidFill>
                <a:latin typeface="Arial"/>
                <a:cs typeface="Arial"/>
              </a:rPr>
              <a:t>install.packages</a:t>
            </a:r>
            <a:r>
              <a:rPr lang="pt-BR" sz="2000" dirty="0" smtClean="0">
                <a:solidFill>
                  <a:srgbClr val="558ED5"/>
                </a:solidFill>
                <a:latin typeface="Arial"/>
                <a:cs typeface="Arial"/>
              </a:rPr>
              <a:t>(“</a:t>
            </a:r>
            <a:r>
              <a:rPr lang="pt-BR" sz="2000" dirty="0" err="1" smtClean="0">
                <a:solidFill>
                  <a:srgbClr val="558ED5"/>
                </a:solidFill>
                <a:latin typeface="Arial"/>
                <a:cs typeface="Arial"/>
              </a:rPr>
              <a:t>tidyr</a:t>
            </a:r>
            <a:r>
              <a:rPr lang="pt-BR" sz="2000" dirty="0" smtClean="0">
                <a:solidFill>
                  <a:srgbClr val="558ED5"/>
                </a:solidFill>
                <a:latin typeface="Arial"/>
                <a:cs typeface="Arial"/>
              </a:rPr>
              <a:t>”) </a:t>
            </a:r>
            <a:r>
              <a:rPr lang="pt-BR" sz="2000" dirty="0">
                <a:solidFill>
                  <a:srgbClr val="558ED5"/>
                </a:solidFill>
                <a:latin typeface="Arial"/>
                <a:cs typeface="Arial"/>
              </a:rPr>
              <a:t># instala o pacote </a:t>
            </a:r>
            <a:r>
              <a:rPr lang="pt-BR" sz="2000" dirty="0" err="1" smtClean="0">
                <a:solidFill>
                  <a:srgbClr val="558ED5"/>
                </a:solidFill>
                <a:latin typeface="Arial"/>
                <a:cs typeface="Arial"/>
              </a:rPr>
              <a:t>tidyr</a:t>
            </a:r>
            <a:endParaRPr lang="pt-BR" sz="2000" dirty="0" smtClean="0">
              <a:solidFill>
                <a:srgbClr val="558ED5"/>
              </a:solidFill>
              <a:latin typeface="Arial"/>
              <a:cs typeface="Arial"/>
            </a:endParaRPr>
          </a:p>
          <a:p>
            <a:pPr marL="0" indent="0">
              <a:buNone/>
            </a:pPr>
            <a:endParaRPr lang="pt-BR" sz="2000" dirty="0" smtClean="0">
              <a:solidFill>
                <a:srgbClr val="558ED5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pt-BR" sz="2000" dirty="0" smtClean="0">
                <a:solidFill>
                  <a:srgbClr val="558ED5"/>
                </a:solidFill>
                <a:latin typeface="Arial"/>
                <a:cs typeface="Arial"/>
              </a:rPr>
              <a:t>&gt; </a:t>
            </a:r>
            <a:r>
              <a:rPr lang="pt-BR" sz="2000" dirty="0" err="1" smtClean="0">
                <a:solidFill>
                  <a:srgbClr val="558ED5"/>
                </a:solidFill>
                <a:latin typeface="Arial"/>
                <a:cs typeface="Arial"/>
              </a:rPr>
              <a:t>require</a:t>
            </a:r>
            <a:r>
              <a:rPr lang="pt-BR" sz="2000" dirty="0" smtClean="0">
                <a:solidFill>
                  <a:srgbClr val="558ED5"/>
                </a:solidFill>
                <a:latin typeface="Arial"/>
                <a:cs typeface="Arial"/>
              </a:rPr>
              <a:t>(ggplot2) # equivalente a fun</a:t>
            </a:r>
            <a:r>
              <a:rPr lang="pt-BR" sz="2000" dirty="0" smtClean="0">
                <a:solidFill>
                  <a:srgbClr val="558ED5"/>
                </a:solidFill>
                <a:latin typeface="Arial"/>
                <a:cs typeface="Arial"/>
              </a:rPr>
              <a:t>ção </a:t>
            </a:r>
            <a:r>
              <a:rPr lang="pt-BR" sz="2000" dirty="0" err="1" smtClean="0">
                <a:solidFill>
                  <a:srgbClr val="558ED5"/>
                </a:solidFill>
                <a:latin typeface="Arial"/>
                <a:cs typeface="Arial"/>
              </a:rPr>
              <a:t>library</a:t>
            </a:r>
            <a:r>
              <a:rPr lang="pt-BR" sz="2000" dirty="0" smtClean="0">
                <a:solidFill>
                  <a:srgbClr val="558ED5"/>
                </a:solidFill>
                <a:latin typeface="Arial"/>
                <a:cs typeface="Arial"/>
              </a:rPr>
              <a:t>()</a:t>
            </a:r>
            <a:endParaRPr lang="pt-BR" sz="2000" dirty="0" smtClean="0">
              <a:solidFill>
                <a:srgbClr val="558ED5"/>
              </a:solidFill>
              <a:latin typeface="Arial"/>
              <a:cs typeface="Arial"/>
            </a:endParaRPr>
          </a:p>
          <a:p>
            <a:pPr marL="0" indent="0">
              <a:buNone/>
            </a:pPr>
            <a:endParaRPr lang="pt-BR" sz="2000" dirty="0" smtClean="0">
              <a:solidFill>
                <a:srgbClr val="558ED5"/>
              </a:solidFill>
              <a:latin typeface="Arial"/>
              <a:cs typeface="Arial"/>
            </a:endParaRPr>
          </a:p>
          <a:p>
            <a:pPr marL="0" indent="0">
              <a:buNone/>
            </a:pPr>
            <a:endParaRPr lang="pt-BR" sz="2000" dirty="0">
              <a:solidFill>
                <a:srgbClr val="558ED5"/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76201" y="6571734"/>
            <a:ext cx="27355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© Vitor Borges-Júnior</a:t>
            </a:r>
            <a:endParaRPr lang="pt-BR" sz="1500" dirty="0"/>
          </a:p>
        </p:txBody>
      </p:sp>
    </p:spTree>
    <p:extLst>
      <p:ext uri="{BB962C8B-B14F-4D97-AF65-F5344CB8AC3E}">
        <p14:creationId xmlns:p14="http://schemas.microsoft.com/office/powerpoint/2010/main" val="4082599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9955_useR-la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001" y="6077279"/>
            <a:ext cx="1650999" cy="792340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66902" y="1842739"/>
            <a:ext cx="6853477" cy="4283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39596"/>
            <a:ext cx="8229600" cy="568656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/>
                <a:cs typeface="Arial"/>
              </a:rPr>
              <a:t>1</a:t>
            </a:r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/>
                <a:cs typeface="Arial"/>
              </a:rPr>
              <a:t> </a:t>
            </a:r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/>
                <a:cs typeface="Arial"/>
              </a:rPr>
              <a:t>– </a:t>
            </a:r>
            <a:r>
              <a:rPr lang="en-US" sz="2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/>
                <a:cs typeface="Arial"/>
              </a:rPr>
              <a:t>Instalando</a:t>
            </a:r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/>
                <a:cs typeface="Arial"/>
              </a:rPr>
              <a:t> </a:t>
            </a:r>
            <a:r>
              <a:rPr lang="en-US" sz="2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/>
                <a:cs typeface="Arial"/>
              </a:rPr>
              <a:t>pacotes</a:t>
            </a:r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/>
                <a:cs typeface="Arial"/>
              </a:rPr>
              <a:t> no </a:t>
            </a:r>
            <a:r>
              <a:rPr lang="en-US" sz="2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/>
                <a:cs typeface="Arial"/>
              </a:rPr>
              <a:t>Rstudio</a:t>
            </a:r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/>
                <a:cs typeface="Arial"/>
              </a:rPr>
              <a:t> – interface </a:t>
            </a:r>
            <a:r>
              <a:rPr lang="en-US" sz="2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/>
                <a:cs typeface="Arial"/>
              </a:rPr>
              <a:t>RStudio</a:t>
            </a:r>
            <a:endParaRPr lang="en-US" sz="24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/>
              <a:cs typeface="Arial"/>
            </a:endParaRPr>
          </a:p>
          <a:p>
            <a:pPr marL="0" indent="0">
              <a:buFont typeface="Arial"/>
              <a:buNone/>
            </a:pPr>
            <a:endParaRPr lang="en-US" sz="2400" b="1" dirty="0" smtClean="0">
              <a:solidFill>
                <a:schemeClr val="accent1"/>
              </a:solidFill>
              <a:latin typeface="Arial"/>
              <a:cs typeface="Arial"/>
            </a:endParaRPr>
          </a:p>
          <a:p>
            <a:pPr>
              <a:buFontTx/>
              <a:buChar char="-"/>
            </a:pPr>
            <a:r>
              <a:rPr lang="pt-BR" sz="2000" dirty="0" smtClean="0">
                <a:solidFill>
                  <a:srgbClr val="558ED5"/>
                </a:solidFill>
                <a:latin typeface="Arial"/>
                <a:cs typeface="Arial"/>
              </a:rPr>
              <a:t>Clique em </a:t>
            </a:r>
            <a:r>
              <a:rPr lang="pt-BR" sz="2000" dirty="0" err="1" smtClean="0">
                <a:solidFill>
                  <a:srgbClr val="558ED5"/>
                </a:solidFill>
                <a:latin typeface="Arial"/>
                <a:cs typeface="Arial"/>
              </a:rPr>
              <a:t>Packages</a:t>
            </a:r>
            <a:r>
              <a:rPr lang="pt-BR" sz="2000" dirty="0" smtClean="0">
                <a:solidFill>
                  <a:srgbClr val="558ED5"/>
                </a:solidFill>
                <a:latin typeface="Arial"/>
                <a:cs typeface="Arial"/>
              </a:rPr>
              <a:t>.</a:t>
            </a:r>
          </a:p>
          <a:p>
            <a:pPr>
              <a:buFontTx/>
              <a:buChar char="-"/>
            </a:pPr>
            <a:endParaRPr lang="en-US" sz="2000" dirty="0" smtClean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6" name="Oval 5"/>
          <p:cNvSpPr/>
          <p:nvPr/>
        </p:nvSpPr>
        <p:spPr>
          <a:xfrm>
            <a:off x="5346700" y="3655571"/>
            <a:ext cx="444500" cy="256029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7"/>
          <p:cNvSpPr txBox="1"/>
          <p:nvPr/>
        </p:nvSpPr>
        <p:spPr>
          <a:xfrm>
            <a:off x="-76201" y="6571734"/>
            <a:ext cx="27355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© Vitor Borges-Júnior</a:t>
            </a:r>
            <a:endParaRPr lang="pt-BR" sz="1500" dirty="0"/>
          </a:p>
        </p:txBody>
      </p:sp>
    </p:spTree>
    <p:extLst>
      <p:ext uri="{BB962C8B-B14F-4D97-AF65-F5344CB8AC3E}">
        <p14:creationId xmlns:p14="http://schemas.microsoft.com/office/powerpoint/2010/main" val="1251042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9955_useR-la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001" y="6077279"/>
            <a:ext cx="1650999" cy="79234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0300" y="1806544"/>
            <a:ext cx="7048500" cy="440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439596"/>
            <a:ext cx="8229600" cy="568656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/>
                <a:cs typeface="Arial"/>
              </a:rPr>
              <a:t>1</a:t>
            </a:r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/>
                <a:cs typeface="Arial"/>
              </a:rPr>
              <a:t> </a:t>
            </a:r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/>
                <a:cs typeface="Arial"/>
              </a:rPr>
              <a:t>– </a:t>
            </a:r>
            <a:r>
              <a:rPr lang="en-US" sz="2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/>
                <a:cs typeface="Arial"/>
              </a:rPr>
              <a:t>Instalando</a:t>
            </a:r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/>
                <a:cs typeface="Arial"/>
              </a:rPr>
              <a:t> </a:t>
            </a:r>
            <a:r>
              <a:rPr lang="en-US" sz="2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/>
                <a:cs typeface="Arial"/>
              </a:rPr>
              <a:t>pacotes</a:t>
            </a:r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/>
                <a:cs typeface="Arial"/>
              </a:rPr>
              <a:t> no </a:t>
            </a:r>
            <a:r>
              <a:rPr lang="en-US" sz="2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/>
                <a:cs typeface="Arial"/>
              </a:rPr>
              <a:t>Rstudio</a:t>
            </a:r>
            <a:r>
              <a:rPr lang="en-US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/>
                <a:cs typeface="Arial"/>
              </a:rPr>
              <a:t> – </a:t>
            </a:r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/>
                <a:cs typeface="Arial"/>
              </a:rPr>
              <a:t>interface </a:t>
            </a:r>
            <a:r>
              <a:rPr lang="en-US" sz="2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/>
                <a:cs typeface="Arial"/>
              </a:rPr>
              <a:t>RStudio</a:t>
            </a:r>
            <a:endParaRPr lang="en-US" sz="24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/>
              <a:cs typeface="Arial"/>
            </a:endParaRPr>
          </a:p>
          <a:p>
            <a:pPr marL="0" indent="0">
              <a:buFont typeface="Arial"/>
              <a:buNone/>
            </a:pPr>
            <a:endParaRPr lang="en-US" sz="2400" b="1" dirty="0" smtClean="0">
              <a:solidFill>
                <a:schemeClr val="accent1"/>
              </a:solidFill>
              <a:latin typeface="Arial"/>
              <a:cs typeface="Arial"/>
            </a:endParaRPr>
          </a:p>
          <a:p>
            <a:pPr>
              <a:buFontTx/>
              <a:buChar char="-"/>
            </a:pPr>
            <a:r>
              <a:rPr lang="pt-BR" sz="2000" dirty="0" smtClean="0">
                <a:solidFill>
                  <a:srgbClr val="558ED5"/>
                </a:solidFill>
                <a:latin typeface="Arial"/>
                <a:cs typeface="Arial"/>
              </a:rPr>
              <a:t>Clique em </a:t>
            </a:r>
            <a:r>
              <a:rPr lang="pt-BR" sz="2000" dirty="0" err="1">
                <a:solidFill>
                  <a:srgbClr val="558ED5"/>
                </a:solidFill>
                <a:latin typeface="Arial"/>
                <a:cs typeface="Arial"/>
              </a:rPr>
              <a:t>I</a:t>
            </a:r>
            <a:r>
              <a:rPr lang="pt-BR" sz="2000" dirty="0" err="1" smtClean="0">
                <a:solidFill>
                  <a:srgbClr val="558ED5"/>
                </a:solidFill>
                <a:latin typeface="Arial"/>
                <a:cs typeface="Arial"/>
              </a:rPr>
              <a:t>nstall</a:t>
            </a:r>
            <a:r>
              <a:rPr lang="pt-BR" sz="2000" dirty="0" smtClean="0">
                <a:solidFill>
                  <a:srgbClr val="558ED5"/>
                </a:solidFill>
                <a:latin typeface="Arial"/>
                <a:cs typeface="Arial"/>
              </a:rPr>
              <a:t> </a:t>
            </a:r>
            <a:r>
              <a:rPr lang="pt-BR" sz="2000" dirty="0" err="1" smtClean="0">
                <a:solidFill>
                  <a:srgbClr val="558ED5"/>
                </a:solidFill>
                <a:latin typeface="Arial"/>
                <a:cs typeface="Arial"/>
              </a:rPr>
              <a:t>Packages</a:t>
            </a:r>
            <a:r>
              <a:rPr lang="pt-BR" sz="2000" dirty="0" smtClean="0">
                <a:solidFill>
                  <a:srgbClr val="558ED5"/>
                </a:solidFill>
                <a:latin typeface="Arial"/>
                <a:cs typeface="Arial"/>
              </a:rPr>
              <a:t>.</a:t>
            </a:r>
          </a:p>
          <a:p>
            <a:pPr>
              <a:buFontTx/>
              <a:buChar char="-"/>
            </a:pPr>
            <a:endParaRPr lang="en-US" sz="2000" dirty="0" smtClean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4" name="Oval 3"/>
          <p:cNvSpPr/>
          <p:nvPr/>
        </p:nvSpPr>
        <p:spPr>
          <a:xfrm>
            <a:off x="4876800" y="3820671"/>
            <a:ext cx="685800" cy="256029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/>
          <p:cNvSpPr txBox="1"/>
          <p:nvPr/>
        </p:nvSpPr>
        <p:spPr>
          <a:xfrm>
            <a:off x="-76201" y="6571734"/>
            <a:ext cx="27355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© Vitor Borges-Júnior</a:t>
            </a:r>
            <a:endParaRPr lang="pt-BR" sz="1500" dirty="0"/>
          </a:p>
        </p:txBody>
      </p:sp>
    </p:spTree>
    <p:extLst>
      <p:ext uri="{BB962C8B-B14F-4D97-AF65-F5344CB8AC3E}">
        <p14:creationId xmlns:p14="http://schemas.microsoft.com/office/powerpoint/2010/main" val="1837890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9955_useR-la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001" y="6089979"/>
            <a:ext cx="1650999" cy="79234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46200" y="1867962"/>
            <a:ext cx="6350000" cy="396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439596"/>
            <a:ext cx="8229600" cy="568656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/>
                <a:cs typeface="Arial"/>
              </a:rPr>
              <a:t>1</a:t>
            </a:r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/>
                <a:cs typeface="Arial"/>
              </a:rPr>
              <a:t> </a:t>
            </a:r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/>
                <a:cs typeface="Arial"/>
              </a:rPr>
              <a:t>– </a:t>
            </a:r>
            <a:r>
              <a:rPr lang="en-US" sz="2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/>
                <a:cs typeface="Arial"/>
              </a:rPr>
              <a:t>Instalando</a:t>
            </a:r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/>
                <a:cs typeface="Arial"/>
              </a:rPr>
              <a:t> </a:t>
            </a:r>
            <a:r>
              <a:rPr lang="en-US" sz="2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/>
                <a:cs typeface="Arial"/>
              </a:rPr>
              <a:t>pacotes</a:t>
            </a:r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/>
                <a:cs typeface="Arial"/>
              </a:rPr>
              <a:t> no </a:t>
            </a:r>
            <a:r>
              <a:rPr lang="en-US" sz="2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/>
                <a:cs typeface="Arial"/>
              </a:rPr>
              <a:t>Rstudio</a:t>
            </a:r>
            <a:r>
              <a:rPr lang="en-US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/>
                <a:cs typeface="Arial"/>
              </a:rPr>
              <a:t> – </a:t>
            </a:r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/>
                <a:cs typeface="Arial"/>
              </a:rPr>
              <a:t>interface </a:t>
            </a:r>
            <a:r>
              <a:rPr lang="en-US" sz="2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/>
                <a:cs typeface="Arial"/>
              </a:rPr>
              <a:t>RStudio</a:t>
            </a:r>
            <a:endParaRPr lang="en-US" sz="24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/>
              <a:cs typeface="Arial"/>
            </a:endParaRPr>
          </a:p>
          <a:p>
            <a:pPr marL="0" indent="0">
              <a:buFont typeface="Arial"/>
              <a:buNone/>
            </a:pPr>
            <a:endParaRPr lang="en-US" sz="2400" b="1" dirty="0" smtClean="0">
              <a:solidFill>
                <a:schemeClr val="accent1"/>
              </a:solidFill>
              <a:latin typeface="Arial"/>
              <a:cs typeface="Arial"/>
            </a:endParaRPr>
          </a:p>
          <a:p>
            <a:pPr>
              <a:buFontTx/>
              <a:buChar char="-"/>
            </a:pPr>
            <a:r>
              <a:rPr lang="pt-BR" sz="2000" dirty="0" smtClean="0">
                <a:solidFill>
                  <a:srgbClr val="558ED5"/>
                </a:solidFill>
                <a:latin typeface="Arial"/>
                <a:cs typeface="Arial"/>
              </a:rPr>
              <a:t>Digite o nome do </a:t>
            </a:r>
            <a:r>
              <a:rPr lang="pt-BR" sz="2000" dirty="0" smtClean="0">
                <a:solidFill>
                  <a:srgbClr val="558ED5"/>
                </a:solidFill>
                <a:latin typeface="Arial"/>
                <a:cs typeface="Arial"/>
              </a:rPr>
              <a:t>pacote e </a:t>
            </a:r>
            <a:r>
              <a:rPr lang="pt-BR" sz="2000" dirty="0" smtClean="0">
                <a:solidFill>
                  <a:srgbClr val="558ED5"/>
                </a:solidFill>
                <a:latin typeface="Arial"/>
                <a:cs typeface="Arial"/>
              </a:rPr>
              <a:t>em seguida clique em </a:t>
            </a:r>
            <a:r>
              <a:rPr lang="pt-BR" sz="2000" dirty="0" err="1" smtClean="0">
                <a:solidFill>
                  <a:srgbClr val="558ED5"/>
                </a:solidFill>
                <a:latin typeface="Arial"/>
                <a:cs typeface="Arial"/>
              </a:rPr>
              <a:t>Install</a:t>
            </a:r>
            <a:r>
              <a:rPr lang="pt-BR" sz="2000" dirty="0" smtClean="0">
                <a:solidFill>
                  <a:srgbClr val="558ED5"/>
                </a:solidFill>
                <a:latin typeface="Arial"/>
                <a:cs typeface="Arial"/>
              </a:rPr>
              <a:t>. </a:t>
            </a:r>
            <a:r>
              <a:rPr lang="pt-BR" sz="2000" dirty="0" err="1" smtClean="0">
                <a:solidFill>
                  <a:srgbClr val="558ED5"/>
                </a:solidFill>
                <a:latin typeface="Arial"/>
                <a:cs typeface="Arial"/>
              </a:rPr>
              <a:t>Ex</a:t>
            </a:r>
            <a:r>
              <a:rPr lang="pt-BR" sz="2000" dirty="0" smtClean="0">
                <a:solidFill>
                  <a:srgbClr val="558ED5"/>
                </a:solidFill>
                <a:latin typeface="Arial"/>
                <a:cs typeface="Arial"/>
              </a:rPr>
              <a:t>: </a:t>
            </a:r>
            <a:r>
              <a:rPr lang="pt-BR" sz="2000" dirty="0" err="1" smtClean="0">
                <a:solidFill>
                  <a:srgbClr val="558ED5"/>
                </a:solidFill>
                <a:latin typeface="Arial"/>
                <a:cs typeface="Arial"/>
              </a:rPr>
              <a:t>dplyr</a:t>
            </a:r>
            <a:endParaRPr lang="pt-BR" sz="2000" dirty="0" smtClean="0">
              <a:solidFill>
                <a:srgbClr val="558ED5"/>
              </a:solidFill>
              <a:latin typeface="Arial"/>
              <a:cs typeface="Arial"/>
            </a:endParaRPr>
          </a:p>
          <a:p>
            <a:pPr>
              <a:buFontTx/>
              <a:buChar char="-"/>
            </a:pPr>
            <a:endParaRPr lang="pt-BR" sz="2000" dirty="0">
              <a:solidFill>
                <a:srgbClr val="558ED5"/>
              </a:solidFill>
              <a:latin typeface="Arial"/>
              <a:cs typeface="Arial"/>
            </a:endParaRPr>
          </a:p>
          <a:p>
            <a:pPr>
              <a:buFontTx/>
              <a:buChar char="-"/>
            </a:pPr>
            <a:endParaRPr lang="pt-BR" sz="2000" dirty="0" smtClean="0">
              <a:solidFill>
                <a:srgbClr val="558ED5"/>
              </a:solidFill>
              <a:latin typeface="Arial"/>
              <a:cs typeface="Arial"/>
            </a:endParaRPr>
          </a:p>
          <a:p>
            <a:pPr>
              <a:buFontTx/>
              <a:buChar char="-"/>
            </a:pPr>
            <a:endParaRPr lang="pt-BR" sz="2000" dirty="0">
              <a:solidFill>
                <a:srgbClr val="558ED5"/>
              </a:solidFill>
              <a:latin typeface="Arial"/>
              <a:cs typeface="Arial"/>
            </a:endParaRPr>
          </a:p>
          <a:p>
            <a:pPr>
              <a:buFontTx/>
              <a:buChar char="-"/>
            </a:pPr>
            <a:endParaRPr lang="pt-BR" sz="2000" dirty="0" smtClean="0">
              <a:solidFill>
                <a:srgbClr val="558ED5"/>
              </a:solidFill>
              <a:latin typeface="Arial"/>
              <a:cs typeface="Arial"/>
            </a:endParaRPr>
          </a:p>
          <a:p>
            <a:pPr>
              <a:buFontTx/>
              <a:buChar char="-"/>
            </a:pPr>
            <a:endParaRPr lang="pt-BR" sz="2000" dirty="0">
              <a:solidFill>
                <a:srgbClr val="558ED5"/>
              </a:solidFill>
              <a:latin typeface="Arial"/>
              <a:cs typeface="Arial"/>
            </a:endParaRPr>
          </a:p>
          <a:p>
            <a:pPr>
              <a:buFontTx/>
              <a:buChar char="-"/>
            </a:pPr>
            <a:endParaRPr lang="pt-BR" sz="2000" dirty="0" smtClean="0">
              <a:solidFill>
                <a:srgbClr val="558ED5"/>
              </a:solidFill>
              <a:latin typeface="Arial"/>
              <a:cs typeface="Arial"/>
            </a:endParaRPr>
          </a:p>
          <a:p>
            <a:pPr>
              <a:buFontTx/>
              <a:buChar char="-"/>
            </a:pPr>
            <a:endParaRPr lang="pt-BR" sz="2000" dirty="0">
              <a:solidFill>
                <a:srgbClr val="558ED5"/>
              </a:solidFill>
              <a:latin typeface="Arial"/>
              <a:cs typeface="Arial"/>
            </a:endParaRPr>
          </a:p>
          <a:p>
            <a:pPr>
              <a:buFontTx/>
              <a:buChar char="-"/>
            </a:pPr>
            <a:endParaRPr lang="pt-BR" sz="2000" dirty="0" smtClean="0">
              <a:solidFill>
                <a:srgbClr val="558ED5"/>
              </a:solidFill>
              <a:latin typeface="Arial"/>
              <a:cs typeface="Arial"/>
            </a:endParaRPr>
          </a:p>
          <a:p>
            <a:pPr>
              <a:buFontTx/>
              <a:buChar char="-"/>
            </a:pPr>
            <a:endParaRPr lang="pt-BR" sz="2000" dirty="0">
              <a:solidFill>
                <a:srgbClr val="558ED5"/>
              </a:solidFill>
              <a:latin typeface="Arial"/>
              <a:cs typeface="Arial"/>
            </a:endParaRPr>
          </a:p>
          <a:p>
            <a:pPr>
              <a:buFontTx/>
              <a:buChar char="-"/>
            </a:pPr>
            <a:endParaRPr lang="pt-BR" sz="2000" dirty="0" smtClean="0">
              <a:solidFill>
                <a:srgbClr val="558ED5"/>
              </a:solidFill>
              <a:latin typeface="Arial"/>
              <a:cs typeface="Arial"/>
            </a:endParaRPr>
          </a:p>
          <a:p>
            <a:pPr>
              <a:buFontTx/>
              <a:buChar char="-"/>
            </a:pPr>
            <a:endParaRPr lang="pt-BR" sz="2000" dirty="0">
              <a:solidFill>
                <a:srgbClr val="558ED5"/>
              </a:solidFill>
              <a:latin typeface="Arial"/>
              <a:cs typeface="Arial"/>
            </a:endParaRPr>
          </a:p>
          <a:p>
            <a:pPr>
              <a:buFontTx/>
              <a:buChar char="-"/>
            </a:pPr>
            <a:endParaRPr lang="pt-BR" sz="2000" dirty="0" smtClean="0">
              <a:solidFill>
                <a:srgbClr val="558ED5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pt-BR" sz="2000" dirty="0">
                <a:solidFill>
                  <a:srgbClr val="558ED5"/>
                </a:solidFill>
                <a:latin typeface="Arial"/>
                <a:cs typeface="Arial"/>
              </a:rPr>
              <a:t>&gt; </a:t>
            </a:r>
            <a:r>
              <a:rPr lang="pt-BR" sz="2000" dirty="0" err="1">
                <a:solidFill>
                  <a:srgbClr val="558ED5"/>
                </a:solidFill>
                <a:latin typeface="Arial"/>
                <a:cs typeface="Arial"/>
              </a:rPr>
              <a:t>library</a:t>
            </a:r>
            <a:r>
              <a:rPr lang="pt-BR" sz="2000" dirty="0">
                <a:solidFill>
                  <a:srgbClr val="558ED5"/>
                </a:solidFill>
                <a:latin typeface="Arial"/>
                <a:cs typeface="Arial"/>
              </a:rPr>
              <a:t>(</a:t>
            </a:r>
            <a:r>
              <a:rPr lang="pt-BR" sz="2000" dirty="0" err="1">
                <a:solidFill>
                  <a:srgbClr val="558ED5"/>
                </a:solidFill>
                <a:latin typeface="Arial"/>
                <a:cs typeface="Arial"/>
              </a:rPr>
              <a:t>dplyr</a:t>
            </a:r>
            <a:r>
              <a:rPr lang="pt-BR" sz="2000" dirty="0">
                <a:solidFill>
                  <a:srgbClr val="558ED5"/>
                </a:solidFill>
                <a:latin typeface="Arial"/>
                <a:cs typeface="Arial"/>
              </a:rPr>
              <a:t>) # torna o pacote </a:t>
            </a:r>
            <a:r>
              <a:rPr lang="pt-BR" sz="2000" dirty="0" err="1">
                <a:solidFill>
                  <a:srgbClr val="558ED5"/>
                </a:solidFill>
                <a:latin typeface="Arial"/>
                <a:cs typeface="Arial"/>
              </a:rPr>
              <a:t>dplyr</a:t>
            </a:r>
            <a:r>
              <a:rPr lang="pt-BR" sz="2000" dirty="0">
                <a:solidFill>
                  <a:srgbClr val="558ED5"/>
                </a:solidFill>
                <a:latin typeface="Arial"/>
                <a:cs typeface="Arial"/>
              </a:rPr>
              <a:t> disponível para uso</a:t>
            </a:r>
          </a:p>
          <a:p>
            <a:pPr>
              <a:buFontTx/>
              <a:buChar char="-"/>
            </a:pPr>
            <a:endParaRPr lang="pt-BR" sz="2000" dirty="0" smtClean="0">
              <a:solidFill>
                <a:srgbClr val="558ED5"/>
              </a:solidFill>
              <a:latin typeface="Arial"/>
              <a:cs typeface="Arial"/>
            </a:endParaRPr>
          </a:p>
          <a:p>
            <a:pPr>
              <a:buFontTx/>
              <a:buChar char="-"/>
            </a:pPr>
            <a:endParaRPr lang="en-US" sz="2000" dirty="0" smtClean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4" name="Oval 3"/>
          <p:cNvSpPr/>
          <p:nvPr/>
        </p:nvSpPr>
        <p:spPr>
          <a:xfrm>
            <a:off x="4610102" y="4336034"/>
            <a:ext cx="444500" cy="256029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/>
          <p:cNvSpPr txBox="1"/>
          <p:nvPr/>
        </p:nvSpPr>
        <p:spPr>
          <a:xfrm>
            <a:off x="-76201" y="6571734"/>
            <a:ext cx="27355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© Vitor Borges-Júnior</a:t>
            </a:r>
            <a:endParaRPr lang="pt-BR" sz="1500" dirty="0"/>
          </a:p>
        </p:txBody>
      </p:sp>
    </p:spTree>
    <p:extLst>
      <p:ext uri="{BB962C8B-B14F-4D97-AF65-F5344CB8AC3E}">
        <p14:creationId xmlns:p14="http://schemas.microsoft.com/office/powerpoint/2010/main" val="1605778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9955_useR-la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001" y="6089979"/>
            <a:ext cx="1650999" cy="792340"/>
          </a:xfrm>
          <a:prstGeom prst="rect">
            <a:avLst/>
          </a:prstGeom>
        </p:spPr>
      </p:pic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439596"/>
            <a:ext cx="8229600" cy="568656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/>
                <a:cs typeface="Arial"/>
              </a:rPr>
              <a:t>2</a:t>
            </a:r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/>
                <a:cs typeface="Arial"/>
              </a:rPr>
              <a:t> </a:t>
            </a:r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/>
                <a:cs typeface="Arial"/>
              </a:rPr>
              <a:t>– </a:t>
            </a:r>
            <a:r>
              <a:rPr lang="en-US" sz="2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/>
                <a:cs typeface="Arial"/>
              </a:rPr>
              <a:t>Utilizando</a:t>
            </a:r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/>
                <a:cs typeface="Arial"/>
              </a:rPr>
              <a:t> um </a:t>
            </a:r>
            <a:r>
              <a:rPr lang="en-US" sz="2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/>
                <a:cs typeface="Arial"/>
              </a:rPr>
              <a:t>arquivo</a:t>
            </a:r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/>
                <a:cs typeface="Arial"/>
              </a:rPr>
              <a:t> help – </a:t>
            </a:r>
            <a:r>
              <a:rPr lang="en-US" sz="2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/>
                <a:cs typeface="Arial"/>
              </a:rPr>
              <a:t>linha</a:t>
            </a:r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/>
                <a:cs typeface="Arial"/>
              </a:rPr>
              <a:t> de </a:t>
            </a:r>
            <a:r>
              <a:rPr lang="en-US" sz="2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/>
                <a:cs typeface="Arial"/>
              </a:rPr>
              <a:t>comando</a:t>
            </a:r>
            <a:endParaRPr lang="en-US" sz="24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/>
              <a:cs typeface="Arial"/>
            </a:endParaRPr>
          </a:p>
          <a:p>
            <a:pPr marL="0" indent="0">
              <a:buFont typeface="Arial"/>
              <a:buNone/>
            </a:pPr>
            <a:endParaRPr 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/>
              <a:cs typeface="Arial"/>
            </a:endParaRPr>
          </a:p>
          <a:p>
            <a:pPr>
              <a:buFontTx/>
              <a:buChar char="-"/>
            </a:pPr>
            <a:r>
              <a:rPr lang="en-US" sz="2000" b="1" dirty="0" smtClean="0">
                <a:solidFill>
                  <a:srgbClr val="558ED5"/>
                </a:solidFill>
                <a:latin typeface="Arial"/>
                <a:cs typeface="Arial"/>
              </a:rPr>
              <a:t>U</a:t>
            </a:r>
            <a:r>
              <a:rPr lang="pt-BR" sz="2000" b="1" dirty="0" err="1" smtClean="0">
                <a:solidFill>
                  <a:srgbClr val="558ED5"/>
                </a:solidFill>
                <a:latin typeface="Arial"/>
                <a:cs typeface="Arial"/>
              </a:rPr>
              <a:t>tilizando</a:t>
            </a:r>
            <a:r>
              <a:rPr lang="pt-BR" sz="2000" b="1" dirty="0" smtClean="0">
                <a:solidFill>
                  <a:srgbClr val="558ED5"/>
                </a:solidFill>
                <a:latin typeface="Arial"/>
                <a:cs typeface="Arial"/>
              </a:rPr>
              <a:t> </a:t>
            </a:r>
            <a:r>
              <a:rPr lang="pt-BR" sz="2000" b="1" dirty="0">
                <a:solidFill>
                  <a:srgbClr val="558ED5"/>
                </a:solidFill>
                <a:latin typeface="Arial"/>
                <a:cs typeface="Arial"/>
              </a:rPr>
              <a:t>função </a:t>
            </a:r>
            <a:r>
              <a:rPr lang="pt-BR" sz="2000" b="1" dirty="0" smtClean="0">
                <a:solidFill>
                  <a:srgbClr val="558ED5"/>
                </a:solidFill>
                <a:latin typeface="Arial"/>
                <a:cs typeface="Arial"/>
              </a:rPr>
              <a:t>help(</a:t>
            </a:r>
            <a:r>
              <a:rPr lang="pt-BR" sz="2000" b="1" dirty="0">
                <a:solidFill>
                  <a:srgbClr val="558ED5"/>
                </a:solidFill>
                <a:latin typeface="Arial"/>
                <a:cs typeface="Arial"/>
              </a:rPr>
              <a:t>)</a:t>
            </a:r>
            <a:r>
              <a:rPr lang="pt-BR" sz="2000" b="1" dirty="0" smtClean="0">
                <a:solidFill>
                  <a:srgbClr val="558ED5"/>
                </a:solidFill>
                <a:latin typeface="Arial"/>
                <a:cs typeface="Arial"/>
              </a:rPr>
              <a:t>.</a:t>
            </a:r>
          </a:p>
          <a:p>
            <a:pPr>
              <a:buFontTx/>
              <a:buChar char="-"/>
            </a:pPr>
            <a:endParaRPr lang="pt-BR" sz="2000" dirty="0">
              <a:solidFill>
                <a:srgbClr val="558ED5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pt-BR" sz="2000" dirty="0" smtClean="0">
                <a:solidFill>
                  <a:srgbClr val="558ED5"/>
                </a:solidFill>
                <a:latin typeface="Arial"/>
                <a:cs typeface="Arial"/>
              </a:rPr>
              <a:t>&gt; help(sum) </a:t>
            </a:r>
            <a:r>
              <a:rPr lang="pt-BR" sz="2000" dirty="0">
                <a:solidFill>
                  <a:srgbClr val="558ED5"/>
                </a:solidFill>
                <a:latin typeface="Arial"/>
                <a:cs typeface="Arial"/>
              </a:rPr>
              <a:t># mostra o arquivo help da função </a:t>
            </a:r>
            <a:r>
              <a:rPr lang="pt-BR" sz="2000" dirty="0" smtClean="0">
                <a:solidFill>
                  <a:srgbClr val="558ED5"/>
                </a:solidFill>
                <a:latin typeface="Arial"/>
                <a:cs typeface="Arial"/>
              </a:rPr>
              <a:t>sum</a:t>
            </a:r>
          </a:p>
          <a:p>
            <a:pPr marL="0" indent="0">
              <a:buNone/>
            </a:pPr>
            <a:endParaRPr lang="pt-BR" sz="2000" dirty="0" smtClean="0">
              <a:solidFill>
                <a:srgbClr val="558ED5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pt-BR" sz="2000" dirty="0" smtClean="0">
                <a:solidFill>
                  <a:srgbClr val="558ED5"/>
                </a:solidFill>
                <a:latin typeface="Arial"/>
                <a:cs typeface="Arial"/>
              </a:rPr>
              <a:t>&gt; ?sum </a:t>
            </a:r>
            <a:r>
              <a:rPr lang="pt-BR" sz="2000" dirty="0">
                <a:solidFill>
                  <a:srgbClr val="558ED5"/>
                </a:solidFill>
                <a:latin typeface="Arial"/>
                <a:cs typeface="Arial"/>
              </a:rPr>
              <a:t># equivalente a função help(</a:t>
            </a:r>
            <a:r>
              <a:rPr lang="pt-BR" sz="2000" dirty="0" smtClean="0">
                <a:solidFill>
                  <a:srgbClr val="558ED5"/>
                </a:solidFill>
                <a:latin typeface="Arial"/>
                <a:cs typeface="Arial"/>
              </a:rPr>
              <a:t>)</a:t>
            </a:r>
          </a:p>
          <a:p>
            <a:pPr marL="0" indent="0">
              <a:buNone/>
            </a:pPr>
            <a:endParaRPr lang="pt-BR" sz="2000" dirty="0" smtClean="0">
              <a:solidFill>
                <a:srgbClr val="558ED5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pt-BR" sz="2000" dirty="0" smtClean="0">
                <a:solidFill>
                  <a:srgbClr val="558ED5"/>
                </a:solidFill>
                <a:latin typeface="Arial"/>
                <a:cs typeface="Arial"/>
              </a:rPr>
              <a:t>&gt; </a:t>
            </a:r>
            <a:r>
              <a:rPr lang="pt-BR" sz="2000" dirty="0" err="1" smtClean="0">
                <a:solidFill>
                  <a:srgbClr val="558ED5"/>
                </a:solidFill>
                <a:latin typeface="Arial"/>
                <a:cs typeface="Arial"/>
              </a:rPr>
              <a:t>example</a:t>
            </a:r>
            <a:r>
              <a:rPr lang="pt-BR" sz="2000" dirty="0" smtClean="0">
                <a:solidFill>
                  <a:srgbClr val="558ED5"/>
                </a:solidFill>
                <a:latin typeface="Arial"/>
                <a:cs typeface="Arial"/>
              </a:rPr>
              <a:t>(</a:t>
            </a:r>
            <a:r>
              <a:rPr lang="pt-BR" sz="2000" dirty="0">
                <a:solidFill>
                  <a:srgbClr val="558ED5"/>
                </a:solidFill>
                <a:latin typeface="Arial"/>
                <a:cs typeface="Arial"/>
              </a:rPr>
              <a:t>sum) # mostra o exemplo do help da função com os resultados</a:t>
            </a:r>
            <a:endParaRPr lang="pt-BR" sz="2000" dirty="0" smtClean="0">
              <a:solidFill>
                <a:srgbClr val="558ED5"/>
              </a:solidFill>
              <a:latin typeface="Arial"/>
              <a:cs typeface="Arial"/>
            </a:endParaRPr>
          </a:p>
          <a:p>
            <a:pPr marL="0" indent="0">
              <a:buNone/>
            </a:pPr>
            <a:endParaRPr lang="pt-BR" sz="2000" dirty="0">
              <a:solidFill>
                <a:srgbClr val="558ED5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pt-BR" sz="2000" dirty="0" smtClean="0">
                <a:solidFill>
                  <a:srgbClr val="558ED5"/>
                </a:solidFill>
                <a:latin typeface="Arial"/>
                <a:cs typeface="Arial"/>
              </a:rPr>
              <a:t>&gt; </a:t>
            </a:r>
            <a:r>
              <a:rPr lang="pt-BR" sz="2000" dirty="0" err="1" smtClean="0">
                <a:solidFill>
                  <a:srgbClr val="558ED5"/>
                </a:solidFill>
                <a:latin typeface="Arial"/>
                <a:cs typeface="Arial"/>
              </a:rPr>
              <a:t>library</a:t>
            </a:r>
            <a:r>
              <a:rPr lang="pt-BR" sz="2000" dirty="0" smtClean="0">
                <a:solidFill>
                  <a:srgbClr val="558ED5"/>
                </a:solidFill>
                <a:latin typeface="Arial"/>
                <a:cs typeface="Arial"/>
              </a:rPr>
              <a:t>(help = </a:t>
            </a:r>
            <a:r>
              <a:rPr lang="pt-BR" sz="2000" dirty="0" smtClean="0">
                <a:solidFill>
                  <a:srgbClr val="558ED5"/>
                </a:solidFill>
                <a:latin typeface="Arial"/>
                <a:cs typeface="Arial"/>
              </a:rPr>
              <a:t>“base”) # fornece uma lista com todas as funções do pacote</a:t>
            </a:r>
          </a:p>
          <a:p>
            <a:pPr marL="0" indent="0">
              <a:buNone/>
            </a:pPr>
            <a:endParaRPr lang="pt-BR" sz="2000" dirty="0" smtClean="0">
              <a:solidFill>
                <a:srgbClr val="558ED5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pt-BR" sz="2000" dirty="0" smtClean="0">
                <a:solidFill>
                  <a:srgbClr val="558ED5"/>
                </a:solidFill>
                <a:latin typeface="Arial"/>
                <a:cs typeface="Arial"/>
              </a:rPr>
              <a:t>&gt; ??</a:t>
            </a:r>
            <a:r>
              <a:rPr lang="pt-BR" sz="2000" dirty="0" err="1" smtClean="0">
                <a:solidFill>
                  <a:srgbClr val="558ED5"/>
                </a:solidFill>
                <a:latin typeface="Arial"/>
                <a:cs typeface="Arial"/>
              </a:rPr>
              <a:t>variance</a:t>
            </a:r>
            <a:r>
              <a:rPr lang="pt-BR" sz="2000" dirty="0" smtClean="0">
                <a:solidFill>
                  <a:srgbClr val="558ED5"/>
                </a:solidFill>
                <a:latin typeface="Arial"/>
                <a:cs typeface="Arial"/>
              </a:rPr>
              <a:t> </a:t>
            </a:r>
            <a:r>
              <a:rPr lang="pt-BR" sz="2000" dirty="0">
                <a:solidFill>
                  <a:srgbClr val="558ED5"/>
                </a:solidFill>
                <a:latin typeface="Arial"/>
                <a:cs typeface="Arial"/>
              </a:rPr>
              <a:t># lista os pacotes instalados com a palavra </a:t>
            </a:r>
            <a:r>
              <a:rPr lang="pt-BR" sz="2000" dirty="0" err="1" smtClean="0">
                <a:solidFill>
                  <a:srgbClr val="558ED5"/>
                </a:solidFill>
                <a:latin typeface="Arial"/>
                <a:cs typeface="Arial"/>
              </a:rPr>
              <a:t>variance</a:t>
            </a:r>
            <a:r>
              <a:rPr lang="pt-BR" sz="2000" dirty="0" smtClean="0">
                <a:solidFill>
                  <a:srgbClr val="558ED5"/>
                </a:solidFill>
                <a:latin typeface="Arial"/>
                <a:cs typeface="Arial"/>
              </a:rPr>
              <a:t> </a:t>
            </a:r>
            <a:r>
              <a:rPr lang="pt-BR" sz="2000" dirty="0">
                <a:solidFill>
                  <a:srgbClr val="558ED5"/>
                </a:solidFill>
                <a:latin typeface="Arial"/>
                <a:cs typeface="Arial"/>
              </a:rPr>
              <a:t>na descrição </a:t>
            </a:r>
            <a:endParaRPr lang="pt-BR" sz="2000" dirty="0" smtClean="0">
              <a:solidFill>
                <a:srgbClr val="558ED5"/>
              </a:solidFill>
              <a:latin typeface="Arial"/>
              <a:cs typeface="Arial"/>
            </a:endParaRPr>
          </a:p>
          <a:p>
            <a:pPr marL="0" indent="0">
              <a:buNone/>
            </a:pPr>
            <a:endParaRPr lang="pt-BR" sz="2000" dirty="0" smtClean="0">
              <a:solidFill>
                <a:srgbClr val="558ED5"/>
              </a:solidFill>
              <a:latin typeface="Arial"/>
              <a:cs typeface="Arial"/>
            </a:endParaRPr>
          </a:p>
          <a:p>
            <a:pPr marL="0" indent="0">
              <a:buNone/>
            </a:pPr>
            <a:endParaRPr lang="pt-BR" sz="2000" dirty="0" smtClean="0">
              <a:solidFill>
                <a:srgbClr val="558ED5"/>
              </a:solidFill>
              <a:latin typeface="Arial"/>
              <a:cs typeface="Arial"/>
            </a:endParaRPr>
          </a:p>
          <a:p>
            <a:pPr>
              <a:buFontTx/>
              <a:buChar char="-"/>
            </a:pPr>
            <a:endParaRPr lang="pt-BR" sz="2000" b="1" dirty="0">
              <a:solidFill>
                <a:srgbClr val="558ED5"/>
              </a:solidFill>
              <a:latin typeface="Arial"/>
              <a:cs typeface="Arial"/>
            </a:endParaRPr>
          </a:p>
          <a:p>
            <a:pPr>
              <a:buFontTx/>
              <a:buChar char="-"/>
            </a:pPr>
            <a:endParaRPr lang="en-US" sz="2400" b="1" dirty="0" smtClean="0">
              <a:solidFill>
                <a:schemeClr val="accent1"/>
              </a:solidFill>
              <a:latin typeface="Arial"/>
              <a:cs typeface="Arial"/>
            </a:endParaRPr>
          </a:p>
          <a:p>
            <a:pPr>
              <a:buFontTx/>
              <a:buChar char="-"/>
            </a:pPr>
            <a:endParaRPr lang="en-US" sz="2000" dirty="0" smtClean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76201" y="6571734"/>
            <a:ext cx="27355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© Vitor Borges-Júnior</a:t>
            </a:r>
            <a:endParaRPr lang="pt-BR" sz="1500" dirty="0"/>
          </a:p>
        </p:txBody>
      </p:sp>
    </p:spTree>
    <p:extLst>
      <p:ext uri="{BB962C8B-B14F-4D97-AF65-F5344CB8AC3E}">
        <p14:creationId xmlns:p14="http://schemas.microsoft.com/office/powerpoint/2010/main" val="553377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aptura de Tela 2016-04-23 às 14.00.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33" y="1352020"/>
            <a:ext cx="7895167" cy="4934479"/>
          </a:xfrm>
          <a:prstGeom prst="rect">
            <a:avLst/>
          </a:prstGeom>
        </p:spPr>
      </p:pic>
      <p:pic>
        <p:nvPicPr>
          <p:cNvPr id="2" name="Picture 1" descr="19955_useR-lar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001" y="6089979"/>
            <a:ext cx="1650999" cy="792340"/>
          </a:xfrm>
          <a:prstGeom prst="rect">
            <a:avLst/>
          </a:prstGeom>
        </p:spPr>
      </p:pic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439596"/>
            <a:ext cx="8229600" cy="568656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/>
                <a:cs typeface="Arial"/>
              </a:rPr>
              <a:t>2</a:t>
            </a:r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/>
                <a:cs typeface="Arial"/>
              </a:rPr>
              <a:t> </a:t>
            </a:r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/>
                <a:cs typeface="Arial"/>
              </a:rPr>
              <a:t>– </a:t>
            </a:r>
            <a:r>
              <a:rPr lang="en-US" sz="2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/>
                <a:cs typeface="Arial"/>
              </a:rPr>
              <a:t>Utilizando</a:t>
            </a:r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/>
                <a:cs typeface="Arial"/>
              </a:rPr>
              <a:t> um </a:t>
            </a:r>
            <a:r>
              <a:rPr lang="en-US" sz="2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/>
                <a:cs typeface="Arial"/>
              </a:rPr>
              <a:t>arquivo</a:t>
            </a:r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/>
                <a:cs typeface="Arial"/>
              </a:rPr>
              <a:t> help – interface </a:t>
            </a:r>
            <a:r>
              <a:rPr lang="en-US" sz="2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/>
                <a:cs typeface="Arial"/>
              </a:rPr>
              <a:t>RStudio</a:t>
            </a:r>
            <a:endParaRPr lang="en-US" sz="24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/>
              <a:cs typeface="Arial"/>
            </a:endParaRPr>
          </a:p>
          <a:p>
            <a:pPr marL="0" indent="0">
              <a:buFont typeface="Arial"/>
              <a:buNone/>
            </a:pPr>
            <a:endParaRPr 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/>
              <a:cs typeface="Arial"/>
            </a:endParaRPr>
          </a:p>
          <a:p>
            <a:pPr marL="0" indent="0">
              <a:buNone/>
            </a:pPr>
            <a:endParaRPr lang="pt-BR" sz="2000" dirty="0" smtClean="0">
              <a:solidFill>
                <a:srgbClr val="558ED5"/>
              </a:solidFill>
              <a:latin typeface="Arial"/>
              <a:cs typeface="Arial"/>
            </a:endParaRPr>
          </a:p>
          <a:p>
            <a:pPr marL="0" indent="0">
              <a:buNone/>
            </a:pPr>
            <a:endParaRPr lang="pt-BR" sz="2000" dirty="0" smtClean="0">
              <a:solidFill>
                <a:srgbClr val="558ED5"/>
              </a:solidFill>
              <a:latin typeface="Arial"/>
              <a:cs typeface="Arial"/>
            </a:endParaRPr>
          </a:p>
          <a:p>
            <a:pPr>
              <a:buFontTx/>
              <a:buChar char="-"/>
            </a:pPr>
            <a:endParaRPr lang="pt-BR" sz="2000" b="1" dirty="0">
              <a:solidFill>
                <a:srgbClr val="558ED5"/>
              </a:solidFill>
              <a:latin typeface="Arial"/>
              <a:cs typeface="Arial"/>
            </a:endParaRPr>
          </a:p>
          <a:p>
            <a:pPr>
              <a:buFontTx/>
              <a:buChar char="-"/>
            </a:pPr>
            <a:endParaRPr lang="en-US" sz="2400" b="1" dirty="0" smtClean="0">
              <a:solidFill>
                <a:schemeClr val="accent1"/>
              </a:solidFill>
              <a:latin typeface="Arial"/>
              <a:cs typeface="Arial"/>
            </a:endParaRPr>
          </a:p>
          <a:p>
            <a:pPr>
              <a:buFontTx/>
              <a:buChar char="-"/>
            </a:pPr>
            <a:endParaRPr lang="en-US" sz="2000" dirty="0" smtClean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76201" y="6571734"/>
            <a:ext cx="27355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© Vitor Borges-Júnior</a:t>
            </a:r>
            <a:endParaRPr lang="pt-BR" sz="1500" dirty="0"/>
          </a:p>
        </p:txBody>
      </p:sp>
      <p:sp>
        <p:nvSpPr>
          <p:cNvPr id="6" name="Oval 5"/>
          <p:cNvSpPr/>
          <p:nvPr/>
        </p:nvSpPr>
        <p:spPr>
          <a:xfrm>
            <a:off x="6906685" y="3499951"/>
            <a:ext cx="444500" cy="256029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806268" y="3298867"/>
            <a:ext cx="268816" cy="40216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281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8488</TotalTime>
  <Words>304</Words>
  <Application>Microsoft Macintosh PowerPoint</Application>
  <PresentationFormat>On-screen Show (4:3)</PresentationFormat>
  <Paragraphs>66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Instalação de Pacotes  Arquivos Help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Guia de Instalação  R  Rstudio e Pacotes</dc:title>
  <dc:creator>Vitor Nelson Teixeira Borges Junior</dc:creator>
  <cp:lastModifiedBy>Vitor Nelson Teixeira Borges Junior</cp:lastModifiedBy>
  <cp:revision>14</cp:revision>
  <dcterms:created xsi:type="dcterms:W3CDTF">2016-04-17T19:33:16Z</dcterms:created>
  <dcterms:modified xsi:type="dcterms:W3CDTF">2016-04-23T17:01:55Z</dcterms:modified>
</cp:coreProperties>
</file>