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66" r:id="rId5"/>
    <p:sldId id="260" r:id="rId6"/>
    <p:sldId id="270" r:id="rId7"/>
    <p:sldId id="267" r:id="rId8"/>
    <p:sldId id="259" r:id="rId9"/>
    <p:sldId id="263" r:id="rId10"/>
    <p:sldId id="269" r:id="rId11"/>
    <p:sldId id="271" r:id="rId12"/>
    <p:sldId id="262" r:id="rId13"/>
    <p:sldId id="268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6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20/04/2016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15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20/04/2016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19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20/04/2016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82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20/04/2016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29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20/04/2016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50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20/04/2016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11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20/04/2016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21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20/04/2016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27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20/04/2016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15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20/04/2016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04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20/04/2016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31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F4518-82E3-4F1C-9E45-93FD173EFC7B}" type="datetimeFigureOut">
              <a:rPr lang="pt-BR" smtClean="0"/>
              <a:t>20/04/2016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A94AD-C6AA-4886-BDB2-769D8EC54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60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r-help@R-project.org" TargetMode="External"/><Relationship Id="rId2" Type="http://schemas.openxmlformats.org/officeDocument/2006/relationships/hyperlink" Target="mailto:r-help-request@R-project.org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r-ecologia@googlegroups.co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views/" TargetMode="External"/><Relationship Id="rId2" Type="http://schemas.openxmlformats.org/officeDocument/2006/relationships/hyperlink" Target="https://cran.r-project.org/web/packages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r-bloggers.com" TargetMode="External"/><Relationship Id="rId5" Type="http://schemas.openxmlformats.org/officeDocument/2006/relationships/hyperlink" Target="https://blog.rstudio.org" TargetMode="External"/><Relationship Id="rId4" Type="http://schemas.openxmlformats.org/officeDocument/2006/relationships/hyperlink" Target="https://www.r-project.or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70109" y="4061464"/>
            <a:ext cx="7677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Panorama geral sobre a Linguagem </a:t>
            </a:r>
            <a:r>
              <a:rPr lang="pt-BR" sz="3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R</a:t>
            </a:r>
            <a:endParaRPr lang="pt-BR" sz="36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CaixaDeTexto 3"/>
          <p:cNvSpPr txBox="1"/>
          <p:nvPr/>
        </p:nvSpPr>
        <p:spPr>
          <a:xfrm>
            <a:off x="570109" y="4939135"/>
            <a:ext cx="3337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Nicholas A. C. Marino</a:t>
            </a:r>
            <a:endParaRPr lang="pt-BR" sz="16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github</a:t>
            </a: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.com/</a:t>
            </a:r>
            <a:r>
              <a:rPr lang="pt-BR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nacmarino</a:t>
            </a: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/</a:t>
            </a:r>
            <a:r>
              <a:rPr lang="pt-BR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introducaoR</a:t>
            </a:r>
            <a:endParaRPr lang="pt-BR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09" y="1558746"/>
            <a:ext cx="1499420" cy="116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6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aptura de Tela 2016-04-13 às 12.05.0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9" b="5616"/>
          <a:stretch/>
        </p:blipFill>
        <p:spPr>
          <a:xfrm>
            <a:off x="4089123" y="3843851"/>
            <a:ext cx="4756612" cy="2732841"/>
          </a:xfrm>
          <a:prstGeom prst="rect">
            <a:avLst/>
          </a:prstGeom>
        </p:spPr>
      </p:pic>
      <p:sp>
        <p:nvSpPr>
          <p:cNvPr id="3" name="CaixaDeTexto 3"/>
          <p:cNvSpPr txBox="1"/>
          <p:nvPr/>
        </p:nvSpPr>
        <p:spPr>
          <a:xfrm>
            <a:off x="639004" y="530232"/>
            <a:ext cx="7574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Interfaces gráficas para uso com a linguagem </a:t>
            </a:r>
            <a:r>
              <a:rPr lang="pt-BR" sz="2800" b="1" dirty="0" err="1" smtClean="0">
                <a:solidFill>
                  <a:srgbClr val="004080"/>
                </a:solidFill>
                <a:latin typeface="Times New Roman"/>
                <a:cs typeface="Times New Roman"/>
              </a:rPr>
              <a:t>R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9003" y="1587612"/>
            <a:ext cx="7625836" cy="202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/>
              <a:buChar char="•"/>
            </a:pPr>
            <a:r>
              <a:rPr lang="x-none" sz="1600" dirty="0" smtClean="0">
                <a:latin typeface="Times New Roman"/>
                <a:cs typeface="Times New Roman"/>
              </a:rPr>
              <a:t>Oferecem uma série de facilidades e comodidades ao usuário, além de facilitar a organização do trabalho – alguns deles podem ser pagos;</a:t>
            </a:r>
          </a:p>
          <a:p>
            <a:pPr marL="285750" indent="-285750" algn="just">
              <a:lnSpc>
                <a:spcPct val="200000"/>
              </a:lnSpc>
              <a:buFont typeface="Arial"/>
              <a:buChar char="•"/>
            </a:pPr>
            <a:r>
              <a:rPr lang="x-none" sz="1600" dirty="0" smtClean="0">
                <a:latin typeface="Times New Roman"/>
                <a:cs typeface="Times New Roman"/>
              </a:rPr>
              <a:t>Importante: são ‘plataformas’ para utilizar a linguagem R; você não faz suas análises neles!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39" y="3858376"/>
            <a:ext cx="3547626" cy="26939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4677" y="4339470"/>
            <a:ext cx="748101" cy="74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17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2649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Buscando ajuda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9002" y="1587612"/>
            <a:ext cx="8289717" cy="49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/>
              <a:buChar char="•"/>
            </a:pPr>
            <a:r>
              <a:rPr lang="x-none" sz="1600" dirty="0" smtClean="0">
                <a:latin typeface="Times New Roman"/>
                <a:cs typeface="Times New Roman"/>
              </a:rPr>
              <a:t>Nós podemos ajudar tirando algumas dúvidas, mas não todas!</a:t>
            </a:r>
          </a:p>
          <a:p>
            <a:pPr marL="285750" indent="-285750" algn="just">
              <a:lnSpc>
                <a:spcPct val="200000"/>
              </a:lnSpc>
              <a:buFont typeface="Arial"/>
              <a:buChar char="•"/>
            </a:pPr>
            <a:r>
              <a:rPr lang="x-none" sz="1600" dirty="0" smtClean="0">
                <a:latin typeface="Times New Roman"/>
                <a:cs typeface="Times New Roman"/>
              </a:rPr>
              <a:t>Seus amigos também estão aprendendo e podem trocar experiências com você.</a:t>
            </a:r>
          </a:p>
          <a:p>
            <a:pPr marL="285750" indent="-285750" algn="just">
              <a:lnSpc>
                <a:spcPct val="200000"/>
              </a:lnSpc>
              <a:buFont typeface="Arial"/>
              <a:buChar char="•"/>
            </a:pPr>
            <a:r>
              <a:rPr lang="x-none" sz="1600" dirty="0" smtClean="0">
                <a:latin typeface="Times New Roman"/>
                <a:cs typeface="Times New Roman"/>
              </a:rPr>
              <a:t>Listas de e-mail para o R:</a:t>
            </a:r>
          </a:p>
          <a:p>
            <a:pPr marL="625475" indent="-269875" algn="just">
              <a:lnSpc>
                <a:spcPct val="200000"/>
              </a:lnSpc>
              <a:buFont typeface="+mj-lt"/>
              <a:buAutoNum type="arabicParenR"/>
            </a:pPr>
            <a:r>
              <a:rPr lang="x-none" sz="1600" dirty="0" smtClean="0">
                <a:latin typeface="Times New Roman"/>
                <a:cs typeface="Times New Roman"/>
              </a:rPr>
              <a:t> R-help (Eng): </a:t>
            </a:r>
            <a:r>
              <a:rPr lang="en-US" sz="1600" dirty="0">
                <a:latin typeface="Times New Roman"/>
                <a:cs typeface="Times New Roman"/>
                <a:hlinkClick r:id="rId2"/>
              </a:rPr>
              <a:t>r-help-request@R-</a:t>
            </a:r>
            <a:r>
              <a:rPr lang="en-US" sz="1600" dirty="0" smtClean="0">
                <a:latin typeface="Times New Roman"/>
                <a:cs typeface="Times New Roman"/>
                <a:hlinkClick r:id="rId2"/>
              </a:rPr>
              <a:t>project.org</a:t>
            </a:r>
            <a:r>
              <a:rPr lang="en-US" sz="1600" dirty="0" smtClean="0">
                <a:latin typeface="Times New Roman"/>
                <a:cs typeface="Times New Roman"/>
              </a:rPr>
              <a:t>; </a:t>
            </a:r>
            <a:r>
              <a:rPr lang="en-US" sz="1600" dirty="0">
                <a:latin typeface="Times New Roman"/>
                <a:cs typeface="Times New Roman"/>
                <a:hlinkClick r:id="rId3"/>
              </a:rPr>
              <a:t>r-help@R-project.org</a:t>
            </a:r>
            <a:endParaRPr lang="x-none" sz="1600" dirty="0" smtClean="0">
              <a:latin typeface="Times New Roman"/>
              <a:cs typeface="Times New Roman"/>
            </a:endParaRPr>
          </a:p>
          <a:p>
            <a:pPr marL="625475" indent="-269875" algn="just">
              <a:lnSpc>
                <a:spcPct val="200000"/>
              </a:lnSpc>
              <a:buFont typeface="+mj-lt"/>
              <a:buAutoNum type="arabicParenR"/>
            </a:pPr>
            <a:r>
              <a:rPr lang="x-none" sz="1600" dirty="0" smtClean="0">
                <a:latin typeface="Times New Roman"/>
                <a:cs typeface="Times New Roman"/>
              </a:rPr>
              <a:t>R-sig-ecology (Eng): </a:t>
            </a:r>
            <a:r>
              <a:rPr lang="en-US" sz="1600" dirty="0">
                <a:latin typeface="Times New Roman"/>
                <a:cs typeface="Times New Roman"/>
              </a:rPr>
              <a:t>https://</a:t>
            </a:r>
            <a:r>
              <a:rPr lang="en-US" sz="1600" dirty="0" err="1">
                <a:latin typeface="Times New Roman"/>
                <a:cs typeface="Times New Roman"/>
              </a:rPr>
              <a:t>stat.ethz.ch</a:t>
            </a:r>
            <a:r>
              <a:rPr lang="en-US" sz="1600" dirty="0">
                <a:latin typeface="Times New Roman"/>
                <a:cs typeface="Times New Roman"/>
              </a:rPr>
              <a:t>/mailman/</a:t>
            </a:r>
            <a:r>
              <a:rPr lang="en-US" sz="1600" dirty="0" err="1">
                <a:latin typeface="Times New Roman"/>
                <a:cs typeface="Times New Roman"/>
              </a:rPr>
              <a:t>listinfo</a:t>
            </a:r>
            <a:r>
              <a:rPr lang="en-US" sz="1600" dirty="0">
                <a:latin typeface="Times New Roman"/>
                <a:cs typeface="Times New Roman"/>
              </a:rPr>
              <a:t>/r-sig-ecology</a:t>
            </a:r>
            <a:endParaRPr lang="x-none" sz="1600" dirty="0" smtClean="0">
              <a:latin typeface="Times New Roman"/>
              <a:cs typeface="Times New Roman"/>
            </a:endParaRPr>
          </a:p>
          <a:p>
            <a:pPr marL="625475" indent="-269875" algn="just">
              <a:lnSpc>
                <a:spcPct val="200000"/>
              </a:lnSpc>
              <a:buFont typeface="+mj-lt"/>
              <a:buAutoNum type="arabicParenR"/>
            </a:pPr>
            <a:r>
              <a:rPr lang="x-none" sz="1600" dirty="0" smtClean="0">
                <a:latin typeface="Times New Roman"/>
                <a:cs typeface="Times New Roman"/>
              </a:rPr>
              <a:t>R-Ecologia (PT-BR): </a:t>
            </a:r>
            <a:r>
              <a:rPr lang="en-US" sz="1600" dirty="0">
                <a:latin typeface="Times New Roman"/>
                <a:cs typeface="Times New Roman"/>
                <a:hlinkClick r:id="rId4"/>
              </a:rPr>
              <a:t>r-ecologia@</a:t>
            </a:r>
            <a:r>
              <a:rPr lang="en-US" sz="1600" dirty="0" smtClean="0">
                <a:latin typeface="Times New Roman"/>
                <a:cs typeface="Times New Roman"/>
                <a:hlinkClick r:id="rId4"/>
              </a:rPr>
              <a:t>googlegroups.com</a:t>
            </a:r>
            <a:endParaRPr lang="en-US" sz="1600" dirty="0" smtClean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200000"/>
              </a:lnSpc>
              <a:buFont typeface="Arial"/>
              <a:buChar char="•"/>
            </a:pPr>
            <a:r>
              <a:rPr lang="x-none" sz="1600" dirty="0" smtClean="0">
                <a:latin typeface="Times New Roman"/>
                <a:cs typeface="Times New Roman"/>
              </a:rPr>
              <a:t>O Google vai ser </a:t>
            </a:r>
            <a:r>
              <a:rPr lang="x-none" sz="1600" b="1" i="1" u="sng" dirty="0" smtClean="0">
                <a:latin typeface="Times New Roman"/>
                <a:cs typeface="Times New Roman"/>
              </a:rPr>
              <a:t>sempre</a:t>
            </a:r>
            <a:r>
              <a:rPr lang="x-none" sz="1600" dirty="0" smtClean="0">
                <a:latin typeface="Times New Roman"/>
                <a:cs typeface="Times New Roman"/>
              </a:rPr>
              <a:t> a sua melhor fonte para sanar dúvidas e responder perguntas.</a:t>
            </a:r>
          </a:p>
          <a:p>
            <a:pPr marL="719138" indent="-285750" algn="just">
              <a:lnSpc>
                <a:spcPct val="150000"/>
              </a:lnSpc>
              <a:buFont typeface="Wingdings" charset="2"/>
              <a:buChar char="ü"/>
            </a:pPr>
            <a:r>
              <a:rPr lang="x-none" sz="1600" dirty="0" smtClean="0">
                <a:latin typeface="Times New Roman"/>
                <a:cs typeface="Times New Roman"/>
              </a:rPr>
              <a:t>Use as palavras certas em sua busca;</a:t>
            </a:r>
          </a:p>
          <a:p>
            <a:pPr marL="719138" indent="-285750" algn="just">
              <a:lnSpc>
                <a:spcPct val="150000"/>
              </a:lnSpc>
              <a:buFont typeface="Wingdings" charset="2"/>
              <a:buChar char="ü"/>
            </a:pPr>
            <a:r>
              <a:rPr lang="x-none" sz="1600" dirty="0" smtClean="0">
                <a:latin typeface="Times New Roman"/>
                <a:cs typeface="Times New Roman"/>
              </a:rPr>
              <a:t>Faça perguntas claras ao Google (ou às pessoas);</a:t>
            </a:r>
          </a:p>
          <a:p>
            <a:pPr marL="719138" indent="-285750" algn="just">
              <a:lnSpc>
                <a:spcPct val="150000"/>
              </a:lnSpc>
              <a:buFont typeface="Wingdings" charset="2"/>
              <a:buChar char="ü"/>
            </a:pPr>
            <a:r>
              <a:rPr lang="x-none" sz="1600" dirty="0" smtClean="0">
                <a:latin typeface="Times New Roman"/>
                <a:cs typeface="Times New Roman"/>
              </a:rPr>
              <a:t>Seja educado ao perguntar;</a:t>
            </a:r>
          </a:p>
          <a:p>
            <a:pPr marL="719138" indent="-285750" algn="just">
              <a:lnSpc>
                <a:spcPct val="150000"/>
              </a:lnSpc>
              <a:buFont typeface="Wingdings" charset="2"/>
              <a:buChar char="ü"/>
            </a:pPr>
            <a:r>
              <a:rPr lang="x-none" sz="1600" dirty="0" smtClean="0">
                <a:latin typeface="Times New Roman"/>
                <a:cs typeface="Times New Roman"/>
              </a:rPr>
              <a:t>Antes de perguntar, tente buscar informações na documentação do R, pacotes ou funções.</a:t>
            </a:r>
          </a:p>
        </p:txBody>
      </p:sp>
    </p:spTree>
    <p:extLst>
      <p:ext uri="{BB962C8B-B14F-4D97-AF65-F5344CB8AC3E}">
        <p14:creationId xmlns:p14="http://schemas.microsoft.com/office/powerpoint/2010/main" val="1095600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6728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Onde aprender mais sobre a linguagem </a:t>
            </a:r>
            <a:r>
              <a:rPr lang="pt-BR" sz="2800" b="1" dirty="0" err="1" smtClean="0">
                <a:solidFill>
                  <a:srgbClr val="004080"/>
                </a:solidFill>
                <a:latin typeface="Times New Roman"/>
                <a:cs typeface="Times New Roman"/>
              </a:rPr>
              <a:t>R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?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9003" y="1587612"/>
            <a:ext cx="7625836" cy="202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/>
              <a:buChar char="•"/>
            </a:pPr>
            <a:r>
              <a:rPr lang="x-none" sz="1600" dirty="0" smtClean="0">
                <a:latin typeface="Times New Roman"/>
                <a:cs typeface="Times New Roman"/>
              </a:rPr>
              <a:t>Existem diversos livros e apostilas disponíveis para download;</a:t>
            </a:r>
          </a:p>
          <a:p>
            <a:pPr marL="285750" indent="-285750" algn="just">
              <a:lnSpc>
                <a:spcPct val="200000"/>
              </a:lnSpc>
              <a:buFont typeface="Arial"/>
              <a:buChar char="•"/>
            </a:pPr>
            <a:r>
              <a:rPr lang="x-none" sz="1600" dirty="0" smtClean="0">
                <a:latin typeface="Times New Roman"/>
                <a:cs typeface="Times New Roman"/>
              </a:rPr>
              <a:t>Cursos online – pagos (Bocaina) e não-pagos (Coursera);</a:t>
            </a:r>
          </a:p>
          <a:p>
            <a:pPr marL="285750" indent="-285750" algn="just">
              <a:lnSpc>
                <a:spcPct val="200000"/>
              </a:lnSpc>
              <a:buFont typeface="Arial"/>
              <a:buChar char="•"/>
            </a:pPr>
            <a:r>
              <a:rPr lang="x-none" sz="1600" dirty="0" smtClean="0">
                <a:latin typeface="Times New Roman"/>
                <a:cs typeface="Times New Roman"/>
              </a:rPr>
              <a:t>Cursos em outras universidades (por exemplo, UFG);</a:t>
            </a:r>
          </a:p>
          <a:p>
            <a:pPr marL="285750" indent="-285750" algn="just">
              <a:lnSpc>
                <a:spcPct val="200000"/>
              </a:lnSpc>
              <a:buFont typeface="Arial"/>
              <a:buChar char="•"/>
            </a:pPr>
            <a:r>
              <a:rPr lang="x-none" sz="1600" dirty="0" smtClean="0">
                <a:latin typeface="Times New Roman"/>
                <a:cs typeface="Times New Roman"/>
              </a:rPr>
              <a:t>O Google também pode ser uma fonte.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24" y="4319109"/>
            <a:ext cx="1539435" cy="23207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574" y="4342944"/>
            <a:ext cx="1799355" cy="22731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545" y="3985160"/>
            <a:ext cx="2245409" cy="11220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4951" y="5287965"/>
            <a:ext cx="1656596" cy="110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86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3865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Mantendo-se atualizado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9002" y="1587612"/>
            <a:ext cx="8289717" cy="4975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/>
              <a:buChar char="•"/>
            </a:pPr>
            <a:r>
              <a:rPr lang="x-none" sz="1600" dirty="0" smtClean="0">
                <a:latin typeface="Times New Roman"/>
                <a:cs typeface="Times New Roman"/>
              </a:rPr>
              <a:t>Atualize o R sempre que possível, bem como os pacotes que você usa e o próprio R</a:t>
            </a:r>
            <a:r>
              <a:rPr lang="en-US" sz="1600" dirty="0" smtClean="0">
                <a:latin typeface="Times New Roman"/>
                <a:cs typeface="Times New Roman"/>
              </a:rPr>
              <a:t>S</a:t>
            </a:r>
            <a:r>
              <a:rPr lang="x-none" sz="1600" dirty="0" smtClean="0">
                <a:latin typeface="Times New Roman"/>
                <a:cs typeface="Times New Roman"/>
              </a:rPr>
              <a:t>tudio.</a:t>
            </a:r>
          </a:p>
          <a:p>
            <a:pPr marL="285750" indent="-285750" algn="just">
              <a:lnSpc>
                <a:spcPct val="200000"/>
              </a:lnSpc>
              <a:buFont typeface="Arial"/>
              <a:buChar char="•"/>
            </a:pPr>
            <a:r>
              <a:rPr lang="x-none" sz="1600" dirty="0" smtClean="0">
                <a:latin typeface="Times New Roman"/>
                <a:cs typeface="Times New Roman"/>
              </a:rPr>
              <a:t>Novos pacotes são lançados diariamente (contagem atual: 8250 pacotes no CRAN).</a:t>
            </a:r>
            <a:endParaRPr lang="x-none" sz="1600" dirty="0">
              <a:latin typeface="Times New Roman"/>
              <a:cs typeface="Times New Roman"/>
            </a:endParaRPr>
          </a:p>
          <a:p>
            <a:pPr marL="898525" indent="-350838" algn="just">
              <a:lnSpc>
                <a:spcPct val="200000"/>
              </a:lnSpc>
              <a:buFont typeface="Wingdings" charset="2"/>
              <a:buChar char="ü"/>
            </a:pPr>
            <a:r>
              <a:rPr lang="en-US" sz="1600" dirty="0">
                <a:latin typeface="Times New Roman"/>
                <a:cs typeface="Times New Roman"/>
                <a:hlinkClick r:id="rId2"/>
              </a:rPr>
              <a:t>https://cran.r-project.org/web/packages</a:t>
            </a:r>
            <a:r>
              <a:rPr lang="en-US" sz="1600" dirty="0" smtClean="0">
                <a:latin typeface="Times New Roman"/>
                <a:cs typeface="Times New Roman"/>
                <a:hlinkClick r:id="rId2"/>
              </a:rPr>
              <a:t>/</a:t>
            </a:r>
            <a:endParaRPr lang="x-none" sz="1600" dirty="0">
              <a:latin typeface="Times New Roman"/>
              <a:cs typeface="Times New Roman"/>
            </a:endParaRPr>
          </a:p>
          <a:p>
            <a:pPr marL="263525" indent="-263525" algn="just">
              <a:lnSpc>
                <a:spcPct val="200000"/>
              </a:lnSpc>
              <a:buFont typeface="Arial"/>
              <a:buChar char="•"/>
            </a:pPr>
            <a:r>
              <a:rPr lang="en-US" sz="1600" dirty="0" smtClean="0">
                <a:latin typeface="Times New Roman"/>
                <a:cs typeface="Times New Roman"/>
              </a:rPr>
              <a:t>“</a:t>
            </a:r>
            <a:r>
              <a:rPr lang="en-US" sz="1600" dirty="0" err="1" smtClean="0">
                <a:latin typeface="Times New Roman"/>
                <a:cs typeface="Times New Roman"/>
              </a:rPr>
              <a:t>Que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pacotes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eu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preciso</a:t>
            </a:r>
            <a:r>
              <a:rPr lang="en-US" sz="1600" dirty="0" smtClean="0">
                <a:latin typeface="Times New Roman"/>
                <a:cs typeface="Times New Roman"/>
              </a:rPr>
              <a:t>?” – </a:t>
            </a:r>
            <a:r>
              <a:rPr lang="en-US" sz="1600" dirty="0" err="1" smtClean="0">
                <a:latin typeface="Times New Roman"/>
                <a:cs typeface="Times New Roman"/>
              </a:rPr>
              <a:t>descubra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você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mesmo</a:t>
            </a:r>
            <a:r>
              <a:rPr lang="en-US" sz="1600" dirty="0" smtClean="0">
                <a:latin typeface="Times New Roman"/>
                <a:cs typeface="Times New Roman"/>
              </a:rPr>
              <a:t>! O CRAN </a:t>
            </a:r>
            <a:r>
              <a:rPr lang="en-US" sz="1600" dirty="0" err="1" smtClean="0">
                <a:latin typeface="Times New Roman"/>
                <a:cs typeface="Times New Roman"/>
              </a:rPr>
              <a:t>possui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uma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lista</a:t>
            </a:r>
            <a:r>
              <a:rPr lang="en-US" sz="1600" dirty="0" smtClean="0">
                <a:latin typeface="Times New Roman"/>
                <a:cs typeface="Times New Roman"/>
              </a:rPr>
              <a:t> de ‘</a:t>
            </a:r>
            <a:r>
              <a:rPr lang="en-US" sz="1600" dirty="0" err="1" smtClean="0">
                <a:latin typeface="Times New Roman"/>
                <a:cs typeface="Times New Roman"/>
              </a:rPr>
              <a:t>áreas</a:t>
            </a:r>
            <a:r>
              <a:rPr lang="en-US" sz="1600" dirty="0" smtClean="0">
                <a:latin typeface="Times New Roman"/>
                <a:cs typeface="Times New Roman"/>
              </a:rPr>
              <a:t> do </a:t>
            </a:r>
            <a:r>
              <a:rPr lang="en-US" sz="1600" dirty="0" err="1" smtClean="0">
                <a:latin typeface="Times New Roman"/>
                <a:cs typeface="Times New Roman"/>
              </a:rPr>
              <a:t>conhecimento</a:t>
            </a:r>
            <a:r>
              <a:rPr lang="en-US" sz="1600" dirty="0" smtClean="0">
                <a:latin typeface="Times New Roman"/>
                <a:cs typeface="Times New Roman"/>
              </a:rPr>
              <a:t>’ e </a:t>
            </a:r>
            <a:r>
              <a:rPr lang="en-US" sz="1600" dirty="0" err="1" smtClean="0">
                <a:latin typeface="Times New Roman"/>
                <a:cs typeface="Times New Roman"/>
              </a:rPr>
              <a:t>os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pacotes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mais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utilizados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para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aquela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área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ou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determinado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objetivo</a:t>
            </a:r>
            <a:r>
              <a:rPr lang="en-US" sz="1600" dirty="0" smtClean="0">
                <a:latin typeface="Times New Roman"/>
                <a:cs typeface="Times New Roman"/>
              </a:rPr>
              <a:t>.</a:t>
            </a:r>
          </a:p>
          <a:p>
            <a:pPr marL="901700" indent="-365125" algn="just">
              <a:lnSpc>
                <a:spcPct val="200000"/>
              </a:lnSpc>
              <a:buFont typeface="Wingdings" charset="2"/>
              <a:buChar char="ü"/>
            </a:pPr>
            <a:r>
              <a:rPr lang="en-US" sz="1600" dirty="0">
                <a:latin typeface="Times New Roman"/>
                <a:cs typeface="Times New Roman"/>
                <a:hlinkClick r:id="rId3"/>
              </a:rPr>
              <a:t>https://cran.r-project.org/web/views</a:t>
            </a:r>
            <a:r>
              <a:rPr lang="en-US" sz="1600" dirty="0" smtClean="0">
                <a:latin typeface="Times New Roman"/>
                <a:cs typeface="Times New Roman"/>
                <a:hlinkClick r:id="rId3"/>
              </a:rPr>
              <a:t>/</a:t>
            </a:r>
            <a:endParaRPr lang="en-US" sz="1600" dirty="0" smtClean="0">
              <a:latin typeface="Times New Roman"/>
              <a:cs typeface="Times New Roman"/>
            </a:endParaRPr>
          </a:p>
          <a:p>
            <a:pPr marL="263525" indent="-263525" algn="just">
              <a:lnSpc>
                <a:spcPct val="200000"/>
              </a:lnSpc>
              <a:buFont typeface="Arial"/>
              <a:buChar char="•"/>
            </a:pPr>
            <a:r>
              <a:rPr lang="en-US" sz="1600" dirty="0" err="1" smtClean="0">
                <a:latin typeface="Times New Roman"/>
                <a:cs typeface="Times New Roman"/>
              </a:rPr>
              <a:t>Você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também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pode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acompanhar</a:t>
            </a:r>
            <a:r>
              <a:rPr lang="en-US" sz="1600" dirty="0" smtClean="0">
                <a:latin typeface="Times New Roman"/>
                <a:cs typeface="Times New Roman"/>
              </a:rPr>
              <a:t> as </a:t>
            </a:r>
            <a:r>
              <a:rPr lang="en-US" sz="1600" dirty="0" err="1" smtClean="0">
                <a:latin typeface="Times New Roman"/>
                <a:cs typeface="Times New Roman"/>
              </a:rPr>
              <a:t>atualizações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diretamente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em</a:t>
            </a:r>
            <a:r>
              <a:rPr lang="en-US" sz="1600" dirty="0" smtClean="0">
                <a:latin typeface="Times New Roman"/>
                <a:cs typeface="Times New Roman"/>
              </a:rPr>
              <a:t> sites e blogs </a:t>
            </a:r>
            <a:r>
              <a:rPr lang="en-US" sz="1600" dirty="0" err="1" smtClean="0">
                <a:latin typeface="Times New Roman"/>
                <a:cs typeface="Times New Roman"/>
              </a:rPr>
              <a:t>especializados</a:t>
            </a:r>
            <a:r>
              <a:rPr lang="en-US" sz="1600" dirty="0" smtClean="0">
                <a:latin typeface="Times New Roman"/>
                <a:cs typeface="Times New Roman"/>
              </a:rPr>
              <a:t>.</a:t>
            </a:r>
          </a:p>
          <a:p>
            <a:pPr marL="898525" indent="-361950" algn="just">
              <a:lnSpc>
                <a:spcPct val="200000"/>
              </a:lnSpc>
              <a:buFont typeface="Wingdings" charset="2"/>
              <a:buChar char="ü"/>
            </a:pPr>
            <a:r>
              <a:rPr lang="en-US" sz="1600" dirty="0">
                <a:latin typeface="Times New Roman"/>
                <a:cs typeface="Times New Roman"/>
                <a:hlinkClick r:id="rId4"/>
              </a:rPr>
              <a:t>https://www.r-</a:t>
            </a:r>
            <a:r>
              <a:rPr lang="en-US" sz="1600" dirty="0" smtClean="0">
                <a:latin typeface="Times New Roman"/>
                <a:cs typeface="Times New Roman"/>
                <a:hlinkClick r:id="rId4"/>
              </a:rPr>
              <a:t>project.org</a:t>
            </a:r>
            <a:endParaRPr lang="en-US" sz="1600" dirty="0" smtClean="0">
              <a:latin typeface="Times New Roman"/>
              <a:cs typeface="Times New Roman"/>
            </a:endParaRPr>
          </a:p>
          <a:p>
            <a:pPr marL="898525" indent="-361950" algn="just">
              <a:lnSpc>
                <a:spcPct val="200000"/>
              </a:lnSpc>
              <a:buFont typeface="Wingdings" charset="2"/>
              <a:buChar char="ü"/>
            </a:pPr>
            <a:r>
              <a:rPr lang="en-US" sz="1600" dirty="0">
                <a:latin typeface="Times New Roman"/>
                <a:cs typeface="Times New Roman"/>
                <a:hlinkClick r:id="rId5"/>
              </a:rPr>
              <a:t>https://</a:t>
            </a:r>
            <a:r>
              <a:rPr lang="en-US" sz="1600" dirty="0" smtClean="0">
                <a:latin typeface="Times New Roman"/>
                <a:cs typeface="Times New Roman"/>
                <a:hlinkClick r:id="rId5"/>
              </a:rPr>
              <a:t>blog.rstudio.org</a:t>
            </a:r>
            <a:endParaRPr lang="en-US" sz="1600" dirty="0" smtClean="0">
              <a:latin typeface="Times New Roman"/>
              <a:cs typeface="Times New Roman"/>
            </a:endParaRPr>
          </a:p>
          <a:p>
            <a:pPr marL="898525" indent="-361950" algn="just">
              <a:lnSpc>
                <a:spcPct val="200000"/>
              </a:lnSpc>
              <a:buFont typeface="Wingdings" charset="2"/>
              <a:buChar char="ü"/>
            </a:pPr>
            <a:r>
              <a:rPr lang="en-US" sz="1600" dirty="0">
                <a:latin typeface="Times New Roman"/>
                <a:cs typeface="Times New Roman"/>
                <a:hlinkClick r:id="rId6"/>
              </a:rPr>
              <a:t>http://www.r-</a:t>
            </a:r>
            <a:r>
              <a:rPr lang="en-US" sz="1600" dirty="0" smtClean="0">
                <a:latin typeface="Times New Roman"/>
                <a:cs typeface="Times New Roman"/>
                <a:hlinkClick r:id="rId6"/>
              </a:rPr>
              <a:t>bloggers.com</a:t>
            </a:r>
            <a:endParaRPr lang="en-US" sz="16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2041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39004" y="530232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O que é o </a:t>
            </a:r>
            <a:r>
              <a:rPr lang="pt-BR" sz="2800" b="1" dirty="0" err="1" smtClean="0">
                <a:solidFill>
                  <a:srgbClr val="004080"/>
                </a:solidFill>
                <a:latin typeface="Times New Roman"/>
                <a:cs typeface="Times New Roman"/>
              </a:rPr>
              <a:t>R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?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9004" y="1587612"/>
            <a:ext cx="7645078" cy="3831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É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uma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linguagem</a:t>
            </a:r>
            <a:r>
              <a:rPr lang="en-US" dirty="0" smtClean="0">
                <a:latin typeface="Times New Roman"/>
                <a:cs typeface="Times New Roman"/>
              </a:rPr>
              <a:t> de </a:t>
            </a:r>
            <a:r>
              <a:rPr lang="en-US" dirty="0" err="1" smtClean="0">
                <a:latin typeface="Times New Roman"/>
                <a:cs typeface="Times New Roman"/>
              </a:rPr>
              <a:t>programação</a:t>
            </a:r>
            <a:r>
              <a:rPr lang="en-US" dirty="0" smtClean="0">
                <a:latin typeface="Times New Roman"/>
                <a:cs typeface="Times New Roman"/>
              </a:rPr>
              <a:t>, </a:t>
            </a:r>
            <a:r>
              <a:rPr lang="en-US" dirty="0" err="1" smtClean="0">
                <a:latin typeface="Times New Roman"/>
                <a:cs typeface="Times New Roman"/>
              </a:rPr>
              <a:t>como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muitas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outras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existentes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Linguagem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empregada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para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cálculos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estatísticos</a:t>
            </a:r>
            <a:r>
              <a:rPr lang="en-US" dirty="0" smtClean="0">
                <a:latin typeface="Times New Roman"/>
                <a:cs typeface="Times New Roman"/>
              </a:rPr>
              <a:t> e </a:t>
            </a:r>
            <a:r>
              <a:rPr lang="en-US" dirty="0" err="1" smtClean="0">
                <a:latin typeface="Times New Roman"/>
                <a:cs typeface="Times New Roman"/>
              </a:rPr>
              <a:t>criação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gráfica</a:t>
            </a:r>
            <a:r>
              <a:rPr lang="en-US" dirty="0">
                <a:latin typeface="Times New Roman"/>
                <a:cs typeface="Times New Roman"/>
              </a:rPr>
              <a:t>;</a:t>
            </a:r>
            <a:endParaRPr lang="en-US" dirty="0" smtClean="0">
              <a:latin typeface="Times New Roman"/>
              <a:cs typeface="Times New Roman"/>
            </a:endParaRP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Por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ser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uma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língua</a:t>
            </a:r>
            <a:r>
              <a:rPr lang="en-US" dirty="0" smtClean="0">
                <a:latin typeface="Times New Roman"/>
                <a:cs typeface="Times New Roman"/>
              </a:rPr>
              <a:t>:</a:t>
            </a:r>
          </a:p>
          <a:p>
            <a:pPr marL="695325" indent="-342900">
              <a:lnSpc>
                <a:spcPct val="200000"/>
              </a:lnSpc>
              <a:buFont typeface="+mj-lt"/>
              <a:buAutoNum type="alphaLcParenR"/>
            </a:pPr>
            <a:r>
              <a:rPr lang="en-US" dirty="0" err="1" smtClean="0">
                <a:latin typeface="Times New Roman"/>
                <a:cs typeface="Times New Roman"/>
              </a:rPr>
              <a:t>possui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regras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próprias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para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leitura</a:t>
            </a:r>
            <a:r>
              <a:rPr lang="en-US" dirty="0" smtClean="0">
                <a:latin typeface="Times New Roman"/>
                <a:cs typeface="Times New Roman"/>
              </a:rPr>
              <a:t>, </a:t>
            </a:r>
            <a:r>
              <a:rPr lang="en-US" dirty="0" err="1" smtClean="0">
                <a:latin typeface="Times New Roman"/>
                <a:cs typeface="Times New Roman"/>
              </a:rPr>
              <a:t>escrita</a:t>
            </a:r>
            <a:r>
              <a:rPr lang="en-US" dirty="0" smtClean="0">
                <a:latin typeface="Times New Roman"/>
                <a:cs typeface="Times New Roman"/>
              </a:rPr>
              <a:t> e </a:t>
            </a:r>
            <a:r>
              <a:rPr lang="en-US" dirty="0" err="1" smtClean="0">
                <a:latin typeface="Times New Roman"/>
                <a:cs typeface="Times New Roman"/>
              </a:rPr>
              <a:t>interpretação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695325" indent="-342900">
              <a:lnSpc>
                <a:spcPct val="200000"/>
              </a:lnSpc>
              <a:buFont typeface="+mj-lt"/>
              <a:buAutoNum type="alphaLcParenR"/>
            </a:pPr>
            <a:r>
              <a:rPr lang="en-US" dirty="0" err="1" smtClean="0">
                <a:latin typeface="Times New Roman"/>
                <a:cs typeface="Times New Roman"/>
              </a:rPr>
              <a:t>quanto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mais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você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usa</a:t>
            </a:r>
            <a:r>
              <a:rPr lang="en-US" dirty="0" smtClean="0">
                <a:latin typeface="Times New Roman"/>
                <a:cs typeface="Times New Roman"/>
              </a:rPr>
              <a:t>, mas </a:t>
            </a:r>
            <a:r>
              <a:rPr lang="en-US" dirty="0" err="1" smtClean="0">
                <a:latin typeface="Times New Roman"/>
                <a:cs typeface="Times New Roman"/>
              </a:rPr>
              <a:t>fluente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você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fica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Importante</a:t>
            </a:r>
            <a:r>
              <a:rPr lang="en-US" dirty="0" smtClean="0">
                <a:latin typeface="Times New Roman"/>
                <a:cs typeface="Times New Roman"/>
              </a:rPr>
              <a:t>: R </a:t>
            </a:r>
            <a:r>
              <a:rPr lang="en-US" dirty="0" err="1" smtClean="0">
                <a:latin typeface="Times New Roman"/>
                <a:cs typeface="Times New Roman"/>
              </a:rPr>
              <a:t>é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uma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linguagem</a:t>
            </a:r>
            <a:r>
              <a:rPr lang="en-US" dirty="0" smtClean="0">
                <a:latin typeface="Times New Roman"/>
                <a:cs typeface="Times New Roman"/>
              </a:rPr>
              <a:t>, </a:t>
            </a:r>
            <a:r>
              <a:rPr lang="en-US" dirty="0" err="1" smtClean="0">
                <a:latin typeface="Times New Roman"/>
                <a:cs typeface="Times New Roman"/>
              </a:rPr>
              <a:t>não</a:t>
            </a:r>
            <a:r>
              <a:rPr lang="en-US" dirty="0" smtClean="0">
                <a:latin typeface="Times New Roman"/>
                <a:cs typeface="Times New Roman"/>
              </a:rPr>
              <a:t> um </a:t>
            </a:r>
            <a:r>
              <a:rPr lang="en-US" dirty="0" err="1" smtClean="0">
                <a:latin typeface="Times New Roman"/>
                <a:cs typeface="Times New Roman"/>
              </a:rPr>
              <a:t>programa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083" y="423363"/>
            <a:ext cx="1499420" cy="116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8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2967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Como surgiu o </a:t>
            </a:r>
            <a:r>
              <a:rPr lang="pt-BR" sz="2800" b="1" dirty="0" err="1" smtClean="0">
                <a:solidFill>
                  <a:srgbClr val="004080"/>
                </a:solidFill>
                <a:latin typeface="Times New Roman"/>
                <a:cs typeface="Times New Roman"/>
              </a:rPr>
              <a:t>R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?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9004" y="1587612"/>
            <a:ext cx="7645078" cy="4606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Font typeface="Arial"/>
              <a:buChar char="•"/>
            </a:pPr>
            <a:r>
              <a:rPr lang="en-US" sz="1600" dirty="0" err="1" smtClean="0">
                <a:latin typeface="Times New Roman"/>
                <a:cs typeface="Times New Roman"/>
              </a:rPr>
              <a:t>Criado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por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b="1" u="sng" dirty="0" smtClean="0">
                <a:latin typeface="Times New Roman"/>
                <a:cs typeface="Times New Roman"/>
              </a:rPr>
              <a:t>R</a:t>
            </a:r>
            <a:r>
              <a:rPr lang="en-US" sz="1600" dirty="0" smtClean="0">
                <a:latin typeface="Times New Roman"/>
                <a:cs typeface="Times New Roman"/>
              </a:rPr>
              <a:t>oss </a:t>
            </a:r>
            <a:r>
              <a:rPr lang="en-US" sz="1600" dirty="0" err="1" smtClean="0">
                <a:latin typeface="Times New Roman"/>
                <a:cs typeface="Times New Roman"/>
              </a:rPr>
              <a:t>Ihaka</a:t>
            </a:r>
            <a:r>
              <a:rPr lang="en-US" sz="1600" dirty="0" smtClean="0">
                <a:latin typeface="Times New Roman"/>
                <a:cs typeface="Times New Roman"/>
              </a:rPr>
              <a:t> e </a:t>
            </a:r>
            <a:r>
              <a:rPr lang="en-US" sz="1600" b="1" u="sng" dirty="0" smtClean="0">
                <a:latin typeface="Times New Roman"/>
                <a:cs typeface="Times New Roman"/>
              </a:rPr>
              <a:t>R</a:t>
            </a:r>
            <a:r>
              <a:rPr lang="en-US" sz="1600" dirty="0" smtClean="0">
                <a:latin typeface="Times New Roman"/>
                <a:cs typeface="Times New Roman"/>
              </a:rPr>
              <a:t>obert Gentleman, </a:t>
            </a:r>
            <a:r>
              <a:rPr lang="en-US" sz="1600" dirty="0" err="1" smtClean="0">
                <a:latin typeface="Times New Roman"/>
                <a:cs typeface="Times New Roman"/>
              </a:rPr>
              <a:t>na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Universidade</a:t>
            </a:r>
            <a:r>
              <a:rPr lang="en-US" sz="1600" dirty="0" smtClean="0">
                <a:latin typeface="Times New Roman"/>
                <a:cs typeface="Times New Roman"/>
              </a:rPr>
              <a:t> de Auckland (Nova </a:t>
            </a:r>
            <a:r>
              <a:rPr lang="en-US" sz="1600" dirty="0" err="1" smtClean="0">
                <a:latin typeface="Times New Roman"/>
                <a:cs typeface="Times New Roman"/>
              </a:rPr>
              <a:t>Zelândia</a:t>
            </a:r>
            <a:r>
              <a:rPr lang="en-US" sz="1600" dirty="0" smtClean="0">
                <a:latin typeface="Times New Roman"/>
                <a:cs typeface="Times New Roman"/>
              </a:rPr>
              <a:t>), </a:t>
            </a:r>
            <a:r>
              <a:rPr lang="en-US" sz="1600" dirty="0" err="1" smtClean="0">
                <a:latin typeface="Times New Roman"/>
                <a:cs typeface="Times New Roman"/>
              </a:rPr>
              <a:t>por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volta</a:t>
            </a:r>
            <a:r>
              <a:rPr lang="en-US" sz="1600" dirty="0" smtClean="0">
                <a:latin typeface="Times New Roman"/>
                <a:cs typeface="Times New Roman"/>
              </a:rPr>
              <a:t> de 1991;</a:t>
            </a:r>
          </a:p>
          <a:p>
            <a:pPr marL="285750" indent="-285750" algn="just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Font typeface="Arial"/>
              <a:buChar char="•"/>
            </a:pPr>
            <a:r>
              <a:rPr lang="en-US" sz="1600" dirty="0" smtClean="0">
                <a:latin typeface="Times New Roman"/>
                <a:cs typeface="Times New Roman"/>
              </a:rPr>
              <a:t>Grande parte de </a:t>
            </a:r>
            <a:r>
              <a:rPr lang="en-US" sz="1600" dirty="0" err="1" smtClean="0">
                <a:latin typeface="Times New Roman"/>
                <a:cs typeface="Times New Roman"/>
              </a:rPr>
              <a:t>seu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funcionamento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é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baseado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na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linguagem</a:t>
            </a:r>
            <a:r>
              <a:rPr lang="en-US" sz="1600" dirty="0" smtClean="0">
                <a:latin typeface="Times New Roman"/>
                <a:cs typeface="Times New Roman"/>
              </a:rPr>
              <a:t> de </a:t>
            </a:r>
            <a:r>
              <a:rPr lang="en-US" sz="1600" dirty="0" err="1" smtClean="0">
                <a:latin typeface="Times New Roman"/>
                <a:cs typeface="Times New Roman"/>
              </a:rPr>
              <a:t>programação</a:t>
            </a:r>
            <a:r>
              <a:rPr lang="en-US" sz="1600" dirty="0" smtClean="0">
                <a:latin typeface="Times New Roman"/>
                <a:cs typeface="Times New Roman"/>
              </a:rPr>
              <a:t> S (</a:t>
            </a:r>
            <a:r>
              <a:rPr lang="en-US" sz="1600" dirty="0" err="1" smtClean="0">
                <a:latin typeface="Times New Roman"/>
                <a:cs typeface="Times New Roman"/>
              </a:rPr>
              <a:t>atualmente</a:t>
            </a:r>
            <a:r>
              <a:rPr lang="en-US" sz="1600" dirty="0" smtClean="0">
                <a:latin typeface="Times New Roman"/>
                <a:cs typeface="Times New Roman"/>
              </a:rPr>
              <a:t> S-Plus), </a:t>
            </a:r>
            <a:r>
              <a:rPr lang="en-US" sz="1600" dirty="0" err="1" smtClean="0">
                <a:latin typeface="Times New Roman"/>
                <a:cs typeface="Times New Roman"/>
              </a:rPr>
              <a:t>criada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por</a:t>
            </a:r>
            <a:r>
              <a:rPr lang="en-US" sz="1600" dirty="0" smtClean="0">
                <a:latin typeface="Times New Roman"/>
                <a:cs typeface="Times New Roman"/>
              </a:rPr>
              <a:t> John Chambers (Bell Laboratories) </a:t>
            </a:r>
            <a:r>
              <a:rPr lang="en-US" sz="1600" dirty="0" err="1" smtClean="0">
                <a:latin typeface="Times New Roman"/>
                <a:cs typeface="Times New Roman"/>
              </a:rPr>
              <a:t>em</a:t>
            </a:r>
            <a:r>
              <a:rPr lang="en-US" sz="1600" dirty="0" smtClean="0">
                <a:latin typeface="Times New Roman"/>
                <a:cs typeface="Times New Roman"/>
              </a:rPr>
              <a:t> 1976 – o R </a:t>
            </a:r>
            <a:r>
              <a:rPr lang="en-US" sz="1600" dirty="0" err="1" smtClean="0">
                <a:latin typeface="Times New Roman"/>
                <a:cs typeface="Times New Roman"/>
              </a:rPr>
              <a:t>seria</a:t>
            </a:r>
            <a:r>
              <a:rPr lang="en-US" sz="1600" dirty="0" smtClean="0">
                <a:latin typeface="Times New Roman"/>
                <a:cs typeface="Times New Roman"/>
              </a:rPr>
              <a:t> um “</a:t>
            </a:r>
            <a:r>
              <a:rPr lang="en-US" sz="1600" dirty="0" err="1" smtClean="0">
                <a:latin typeface="Times New Roman"/>
                <a:cs typeface="Times New Roman"/>
              </a:rPr>
              <a:t>dialeto</a:t>
            </a:r>
            <a:r>
              <a:rPr lang="en-US" sz="1600" dirty="0" smtClean="0">
                <a:latin typeface="Times New Roman"/>
                <a:cs typeface="Times New Roman"/>
              </a:rPr>
              <a:t>” da </a:t>
            </a:r>
            <a:r>
              <a:rPr lang="en-US" sz="1600" dirty="0" err="1" smtClean="0">
                <a:latin typeface="Times New Roman"/>
                <a:cs typeface="Times New Roman"/>
              </a:rPr>
              <a:t>linguagem</a:t>
            </a:r>
            <a:r>
              <a:rPr lang="en-US" sz="1600" dirty="0" smtClean="0">
                <a:latin typeface="Times New Roman"/>
                <a:cs typeface="Times New Roman"/>
              </a:rPr>
              <a:t> S;</a:t>
            </a:r>
          </a:p>
          <a:p>
            <a:pPr marL="285750" indent="-285750" algn="just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Font typeface="Arial"/>
              <a:buChar char="•"/>
            </a:pPr>
            <a:r>
              <a:rPr lang="en-US" sz="1600" dirty="0" smtClean="0">
                <a:latin typeface="Times New Roman"/>
                <a:cs typeface="Times New Roman"/>
              </a:rPr>
              <a:t>As </a:t>
            </a:r>
            <a:r>
              <a:rPr lang="en-US" sz="1600" dirty="0" err="1" smtClean="0">
                <a:latin typeface="Times New Roman"/>
                <a:cs typeface="Times New Roman"/>
              </a:rPr>
              <a:t>tarefas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são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executadas</a:t>
            </a:r>
            <a:r>
              <a:rPr lang="en-US" sz="1600" dirty="0" smtClean="0">
                <a:latin typeface="Times New Roman"/>
                <a:cs typeface="Times New Roman"/>
              </a:rPr>
              <a:t> com base </a:t>
            </a:r>
            <a:r>
              <a:rPr lang="en-US" sz="1600" dirty="0" err="1" smtClean="0">
                <a:latin typeface="Times New Roman"/>
                <a:cs typeface="Times New Roman"/>
              </a:rPr>
              <a:t>na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própria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linguagem</a:t>
            </a:r>
            <a:r>
              <a:rPr lang="en-US" sz="1600" dirty="0" smtClean="0">
                <a:latin typeface="Times New Roman"/>
                <a:cs typeface="Times New Roman"/>
              </a:rPr>
              <a:t> R, mas </a:t>
            </a:r>
            <a:r>
              <a:rPr lang="en-US" sz="1600" dirty="0" err="1" smtClean="0">
                <a:latin typeface="Times New Roman"/>
                <a:cs typeface="Times New Roman"/>
              </a:rPr>
              <a:t>também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em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outras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linguagens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dentro</a:t>
            </a:r>
            <a:r>
              <a:rPr lang="en-US" sz="1600" dirty="0" smtClean="0">
                <a:latin typeface="Times New Roman"/>
                <a:cs typeface="Times New Roman"/>
              </a:rPr>
              <a:t> do </a:t>
            </a:r>
            <a:r>
              <a:rPr lang="en-US" sz="1600" dirty="0" err="1" smtClean="0">
                <a:latin typeface="Times New Roman"/>
                <a:cs typeface="Times New Roman"/>
              </a:rPr>
              <a:t>ambiente</a:t>
            </a:r>
            <a:r>
              <a:rPr lang="en-US" sz="1600" dirty="0" smtClean="0">
                <a:latin typeface="Times New Roman"/>
                <a:cs typeface="Times New Roman"/>
              </a:rPr>
              <a:t> (</a:t>
            </a:r>
            <a:r>
              <a:rPr lang="en-US" sz="1600" dirty="0" err="1" smtClean="0">
                <a:latin typeface="Times New Roman"/>
                <a:cs typeface="Times New Roman"/>
              </a:rPr>
              <a:t>por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exemplo</a:t>
            </a:r>
            <a:r>
              <a:rPr lang="en-US" sz="1600" dirty="0" smtClean="0">
                <a:latin typeface="Times New Roman"/>
                <a:cs typeface="Times New Roman"/>
              </a:rPr>
              <a:t>, C, C++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e Fortran): </a:t>
            </a:r>
            <a:r>
              <a:rPr lang="en-US" sz="1600" dirty="0" err="1" smtClean="0">
                <a:latin typeface="Times New Roman"/>
                <a:cs typeface="Times New Roman"/>
              </a:rPr>
              <a:t>maior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rapidez</a:t>
            </a:r>
            <a:r>
              <a:rPr lang="en-US" sz="1600" dirty="0" smtClean="0">
                <a:latin typeface="Times New Roman"/>
                <a:cs typeface="Times New Roman"/>
              </a:rPr>
              <a:t> no </a:t>
            </a:r>
            <a:r>
              <a:rPr lang="en-US" sz="1600" dirty="0" err="1" smtClean="0">
                <a:latin typeface="Times New Roman"/>
                <a:cs typeface="Times New Roman"/>
              </a:rPr>
              <a:t>processamento</a:t>
            </a:r>
            <a:r>
              <a:rPr lang="en-US" sz="1600" dirty="0" smtClean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304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9004" y="1587612"/>
            <a:ext cx="7645078" cy="3652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1600" dirty="0" smtClean="0">
                <a:latin typeface="Times New Roman"/>
                <a:cs typeface="Times New Roman"/>
              </a:rPr>
              <a:t>A </a:t>
            </a:r>
            <a:r>
              <a:rPr lang="en-US" sz="1600" dirty="0" err="1" smtClean="0">
                <a:latin typeface="Times New Roman"/>
                <a:cs typeface="Times New Roman"/>
              </a:rPr>
              <a:t>linguagem</a:t>
            </a:r>
            <a:r>
              <a:rPr lang="en-US" sz="1600" dirty="0" smtClean="0">
                <a:latin typeface="Times New Roman"/>
                <a:cs typeface="Times New Roman"/>
              </a:rPr>
              <a:t> R </a:t>
            </a:r>
            <a:r>
              <a:rPr lang="en-US" sz="1600" dirty="0" err="1" smtClean="0">
                <a:latin typeface="Times New Roman"/>
                <a:cs typeface="Times New Roman"/>
              </a:rPr>
              <a:t>está</a:t>
            </a:r>
            <a:r>
              <a:rPr lang="en-US" sz="1600" dirty="0" smtClean="0">
                <a:latin typeface="Times New Roman"/>
                <a:cs typeface="Times New Roman"/>
              </a:rPr>
              <a:t> sob a GNU General Public License (GPL-2 e GPL-3):</a:t>
            </a:r>
          </a:p>
          <a:p>
            <a:pPr marL="355600">
              <a:lnSpc>
                <a:spcPct val="200000"/>
              </a:lnSpc>
              <a:buFont typeface="+mj-lt"/>
              <a:buAutoNum type="alphaLcParenR"/>
            </a:pP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Grátis</a:t>
            </a:r>
            <a:r>
              <a:rPr lang="en-US" sz="1600" dirty="0" smtClean="0">
                <a:latin typeface="Times New Roman"/>
                <a:cs typeface="Times New Roman"/>
              </a:rPr>
              <a:t>;</a:t>
            </a:r>
          </a:p>
          <a:p>
            <a:pPr marL="355600">
              <a:lnSpc>
                <a:spcPct val="200000"/>
              </a:lnSpc>
              <a:buFont typeface="+mj-lt"/>
              <a:buAutoNum type="alphaLcParenR"/>
            </a:pP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Liberdade</a:t>
            </a:r>
            <a:r>
              <a:rPr lang="en-US" sz="1600" dirty="0" smtClean="0">
                <a:latin typeface="Times New Roman"/>
                <a:cs typeface="Times New Roman"/>
              </a:rPr>
              <a:t> de </a:t>
            </a:r>
            <a:r>
              <a:rPr lang="en-US" sz="1600" dirty="0" err="1" smtClean="0">
                <a:latin typeface="Times New Roman"/>
                <a:cs typeface="Times New Roman"/>
              </a:rPr>
              <a:t>uso</a:t>
            </a:r>
            <a:r>
              <a:rPr lang="en-US" sz="1600" dirty="0" smtClean="0">
                <a:latin typeface="Times New Roman"/>
                <a:cs typeface="Times New Roman"/>
              </a:rPr>
              <a:t> do </a:t>
            </a:r>
            <a:r>
              <a:rPr lang="en-US" sz="1600" dirty="0" err="1" smtClean="0">
                <a:latin typeface="Times New Roman"/>
                <a:cs typeface="Times New Roman"/>
              </a:rPr>
              <a:t>código</a:t>
            </a:r>
            <a:r>
              <a:rPr lang="en-US" sz="1600" dirty="0" smtClean="0">
                <a:latin typeface="Times New Roman"/>
                <a:cs typeface="Times New Roman"/>
              </a:rPr>
              <a:t>;</a:t>
            </a:r>
          </a:p>
          <a:p>
            <a:pPr marL="355600">
              <a:lnSpc>
                <a:spcPct val="200000"/>
              </a:lnSpc>
              <a:buFont typeface="+mj-lt"/>
              <a:buAutoNum type="alphaLcParenR"/>
            </a:pP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Liberdade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para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estudar</a:t>
            </a:r>
            <a:r>
              <a:rPr lang="en-US" sz="1600" dirty="0" smtClean="0">
                <a:latin typeface="Times New Roman"/>
                <a:cs typeface="Times New Roman"/>
              </a:rPr>
              <a:t> o </a:t>
            </a:r>
            <a:r>
              <a:rPr lang="en-US" sz="1600" dirty="0" err="1" smtClean="0">
                <a:latin typeface="Times New Roman"/>
                <a:cs typeface="Times New Roman"/>
              </a:rPr>
              <a:t>código</a:t>
            </a:r>
            <a:r>
              <a:rPr lang="en-US" sz="1600" dirty="0" smtClean="0">
                <a:latin typeface="Times New Roman"/>
                <a:cs typeface="Times New Roman"/>
              </a:rPr>
              <a:t> (</a:t>
            </a:r>
            <a:r>
              <a:rPr lang="en-US" sz="1600" dirty="0" err="1" smtClean="0">
                <a:latin typeface="Times New Roman"/>
                <a:cs typeface="Times New Roman"/>
              </a:rPr>
              <a:t>código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aberto</a:t>
            </a:r>
            <a:r>
              <a:rPr lang="en-US" sz="1600" dirty="0" smtClean="0">
                <a:latin typeface="Times New Roman"/>
                <a:cs typeface="Times New Roman"/>
              </a:rPr>
              <a:t>);</a:t>
            </a:r>
          </a:p>
          <a:p>
            <a:pPr marL="355600">
              <a:lnSpc>
                <a:spcPct val="200000"/>
              </a:lnSpc>
              <a:buFont typeface="+mj-lt"/>
              <a:buAutoNum type="alphaLcParenR"/>
            </a:pP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Liberdade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para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compartilhar</a:t>
            </a:r>
            <a:r>
              <a:rPr lang="en-US" sz="1600" dirty="0" smtClean="0">
                <a:latin typeface="Times New Roman"/>
                <a:cs typeface="Times New Roman"/>
              </a:rPr>
              <a:t> o </a:t>
            </a:r>
            <a:r>
              <a:rPr lang="en-US" sz="1600" dirty="0" err="1" smtClean="0">
                <a:latin typeface="Times New Roman"/>
                <a:cs typeface="Times New Roman"/>
              </a:rPr>
              <a:t>código</a:t>
            </a:r>
            <a:r>
              <a:rPr lang="en-US" sz="1600" dirty="0" smtClean="0">
                <a:latin typeface="Times New Roman"/>
                <a:cs typeface="Times New Roman"/>
              </a:rPr>
              <a:t>;</a:t>
            </a:r>
          </a:p>
          <a:p>
            <a:pPr marL="355600">
              <a:lnSpc>
                <a:spcPct val="200000"/>
              </a:lnSpc>
              <a:buFont typeface="+mj-lt"/>
              <a:buAutoNum type="alphaLcParenR"/>
            </a:pP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Liberdade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para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modificar</a:t>
            </a:r>
            <a:r>
              <a:rPr lang="en-US" sz="1600" dirty="0" smtClean="0">
                <a:latin typeface="Times New Roman"/>
                <a:cs typeface="Times New Roman"/>
              </a:rPr>
              <a:t> o </a:t>
            </a:r>
            <a:r>
              <a:rPr lang="en-US" sz="1600" dirty="0" err="1" smtClean="0">
                <a:latin typeface="Times New Roman"/>
                <a:cs typeface="Times New Roman"/>
              </a:rPr>
              <a:t>código</a:t>
            </a:r>
            <a:r>
              <a:rPr lang="en-US" sz="1600" dirty="0" smtClean="0">
                <a:latin typeface="Times New Roman"/>
                <a:cs typeface="Times New Roman"/>
              </a:rPr>
              <a:t>;</a:t>
            </a:r>
          </a:p>
          <a:p>
            <a:pPr indent="269875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1600" dirty="0" err="1" smtClean="0">
                <a:latin typeface="Times New Roman"/>
                <a:cs typeface="Times New Roman"/>
              </a:rPr>
              <a:t>Citando</a:t>
            </a:r>
            <a:r>
              <a:rPr lang="en-US" sz="1600" dirty="0" smtClean="0">
                <a:latin typeface="Times New Roman"/>
                <a:cs typeface="Times New Roman"/>
              </a:rPr>
              <a:t> o R: </a:t>
            </a:r>
            <a:r>
              <a:rPr lang="en-US" sz="1600" i="1" dirty="0" smtClean="0">
                <a:latin typeface="Times New Roman"/>
                <a:cs typeface="Times New Roman"/>
              </a:rPr>
              <a:t>citation()</a:t>
            </a:r>
            <a:r>
              <a:rPr lang="en-US" sz="1600" dirty="0">
                <a:latin typeface="Times New Roman"/>
                <a:cs typeface="Times New Roman"/>
              </a:rPr>
              <a:t>.</a:t>
            </a:r>
            <a:endParaRPr lang="en-US" sz="1600" dirty="0" smtClean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405" y="2870772"/>
            <a:ext cx="2245387" cy="1116456"/>
          </a:xfrm>
          <a:prstGeom prst="rect">
            <a:avLst/>
          </a:prstGeom>
        </p:spPr>
      </p:pic>
      <p:sp>
        <p:nvSpPr>
          <p:cNvPr id="5" name="CaixaDeTexto 3"/>
          <p:cNvSpPr txBox="1"/>
          <p:nvPr/>
        </p:nvSpPr>
        <p:spPr>
          <a:xfrm>
            <a:off x="639004" y="530232"/>
            <a:ext cx="6667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Algumas características da Linguagem </a:t>
            </a:r>
            <a:r>
              <a:rPr lang="pt-BR" sz="2800" b="1" dirty="0" err="1" smtClean="0">
                <a:solidFill>
                  <a:srgbClr val="004080"/>
                </a:solidFill>
                <a:latin typeface="Times New Roman"/>
                <a:cs typeface="Times New Roman"/>
              </a:rPr>
              <a:t>R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782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6667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Algumas características da Linguagem </a:t>
            </a:r>
            <a:r>
              <a:rPr lang="pt-BR" sz="2800" b="1" dirty="0" err="1" smtClean="0">
                <a:solidFill>
                  <a:srgbClr val="004080"/>
                </a:solidFill>
                <a:latin typeface="Times New Roman"/>
                <a:cs typeface="Times New Roman"/>
              </a:rPr>
              <a:t>R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9003" y="1587612"/>
            <a:ext cx="7625836" cy="282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1600" dirty="0" err="1" smtClean="0">
                <a:latin typeface="Times New Roman"/>
                <a:cs typeface="Times New Roman"/>
              </a:rPr>
              <a:t>Atualizações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frequentes</a:t>
            </a:r>
            <a:r>
              <a:rPr lang="en-US" sz="1600" dirty="0" smtClean="0">
                <a:latin typeface="Times New Roman"/>
                <a:cs typeface="Times New Roman"/>
              </a:rPr>
              <a:t> do </a:t>
            </a:r>
            <a:r>
              <a:rPr lang="en-US" sz="1600" dirty="0" err="1" smtClean="0">
                <a:latin typeface="Times New Roman"/>
                <a:cs typeface="Times New Roman"/>
              </a:rPr>
              <a:t>código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fonte</a:t>
            </a:r>
            <a:r>
              <a:rPr lang="en-US" sz="1600" dirty="0" smtClean="0">
                <a:latin typeface="Times New Roman"/>
                <a:cs typeface="Times New Roman"/>
              </a:rPr>
              <a:t> e </a:t>
            </a:r>
            <a:r>
              <a:rPr lang="en-US" sz="1600" dirty="0" err="1" smtClean="0">
                <a:latin typeface="Times New Roman"/>
                <a:cs typeface="Times New Roman"/>
              </a:rPr>
              <a:t>versões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(v 3.3.0, Supposedly Educational);</a:t>
            </a:r>
          </a:p>
          <a:p>
            <a:pPr marL="285750" indent="-285750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1600" dirty="0" err="1" smtClean="0">
                <a:latin typeface="Times New Roman"/>
                <a:cs typeface="Times New Roman"/>
              </a:rPr>
              <a:t>Roda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em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qualquer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sistema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operacional</a:t>
            </a:r>
            <a:r>
              <a:rPr lang="en-US" sz="1600" dirty="0" smtClean="0">
                <a:latin typeface="Times New Roman"/>
                <a:cs typeface="Times New Roman"/>
              </a:rPr>
              <a:t> (Mac OS, Windows, Linux,</a:t>
            </a:r>
            <a:r>
              <a:rPr lang="is-IS" sz="1600" dirty="0" smtClean="0">
                <a:latin typeface="Times New Roman"/>
                <a:cs typeface="Times New Roman"/>
              </a:rPr>
              <a:t>…);</a:t>
            </a:r>
          </a:p>
          <a:p>
            <a:pPr marL="285750" indent="-285750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1600" dirty="0" err="1" smtClean="0">
                <a:latin typeface="Times New Roman"/>
                <a:cs typeface="Times New Roman"/>
              </a:rPr>
              <a:t>Algumas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funções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básicas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incluídas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diretamente</a:t>
            </a:r>
            <a:r>
              <a:rPr lang="en-US" sz="1600" dirty="0" smtClean="0">
                <a:latin typeface="Times New Roman"/>
                <a:cs typeface="Times New Roman"/>
              </a:rPr>
              <a:t> no </a:t>
            </a:r>
            <a:r>
              <a:rPr lang="en-US" sz="1600" dirty="0" err="1" smtClean="0">
                <a:latin typeface="Times New Roman"/>
                <a:cs typeface="Times New Roman"/>
              </a:rPr>
              <a:t>ambiente</a:t>
            </a:r>
            <a:r>
              <a:rPr lang="en-US" sz="1600" dirty="0" smtClean="0">
                <a:latin typeface="Times New Roman"/>
                <a:cs typeface="Times New Roman"/>
              </a:rPr>
              <a:t>, e </a:t>
            </a:r>
            <a:r>
              <a:rPr lang="en-US" sz="1600" dirty="0" err="1" smtClean="0">
                <a:latin typeface="Times New Roman"/>
                <a:cs typeface="Times New Roman"/>
              </a:rPr>
              <a:t>muitas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outras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disponíveis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através</a:t>
            </a:r>
            <a:r>
              <a:rPr lang="en-US" sz="1600" dirty="0" smtClean="0">
                <a:latin typeface="Times New Roman"/>
                <a:cs typeface="Times New Roman"/>
              </a:rPr>
              <a:t> do </a:t>
            </a:r>
            <a:r>
              <a:rPr lang="en-US" sz="1600" i="1" dirty="0" smtClean="0">
                <a:latin typeface="Times New Roman"/>
                <a:cs typeface="Times New Roman"/>
              </a:rPr>
              <a:t>download </a:t>
            </a:r>
            <a:r>
              <a:rPr lang="en-US" sz="1600" dirty="0" smtClean="0">
                <a:latin typeface="Times New Roman"/>
                <a:cs typeface="Times New Roman"/>
              </a:rPr>
              <a:t>de </a:t>
            </a:r>
            <a:r>
              <a:rPr lang="en-US" sz="1600" dirty="0" err="1" smtClean="0">
                <a:latin typeface="Times New Roman"/>
                <a:cs typeface="Times New Roman"/>
              </a:rPr>
              <a:t>pacotes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específicos</a:t>
            </a:r>
            <a:r>
              <a:rPr lang="en-US" sz="1600" dirty="0" smtClean="0">
                <a:latin typeface="Times New Roman"/>
                <a:cs typeface="Times New Roman"/>
              </a:rPr>
              <a:t>: CRAN, </a:t>
            </a:r>
            <a:r>
              <a:rPr lang="en-US" sz="1600" dirty="0" err="1" smtClean="0">
                <a:latin typeface="Times New Roman"/>
                <a:cs typeface="Times New Roman"/>
              </a:rPr>
              <a:t>Bioconductor</a:t>
            </a:r>
            <a:r>
              <a:rPr lang="en-US" sz="1600" dirty="0" smtClean="0">
                <a:latin typeface="Times New Roman"/>
                <a:cs typeface="Times New Roman"/>
              </a:rPr>
              <a:t> e </a:t>
            </a:r>
            <a:r>
              <a:rPr lang="en-US" sz="1600" dirty="0" err="1" smtClean="0">
                <a:latin typeface="Times New Roman"/>
                <a:cs typeface="Times New Roman"/>
              </a:rPr>
              <a:t>GitHub</a:t>
            </a:r>
            <a:r>
              <a:rPr lang="en-US" sz="1600" dirty="0" smtClean="0">
                <a:latin typeface="Times New Roman"/>
                <a:cs typeface="Times New Roman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647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6667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Algumas características da Linguagem </a:t>
            </a:r>
            <a:r>
              <a:rPr lang="pt-BR" sz="2800" b="1" dirty="0" err="1" smtClean="0">
                <a:solidFill>
                  <a:srgbClr val="004080"/>
                </a:solidFill>
                <a:latin typeface="Times New Roman"/>
                <a:cs typeface="Times New Roman"/>
              </a:rPr>
              <a:t>R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9003" y="1587612"/>
            <a:ext cx="7625836" cy="1682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1600" dirty="0" smtClean="0">
                <a:latin typeface="Times New Roman"/>
                <a:cs typeface="Times New Roman"/>
              </a:rPr>
              <a:t>A </a:t>
            </a:r>
            <a:r>
              <a:rPr lang="en-US" sz="1600" dirty="0" err="1" smtClean="0">
                <a:latin typeface="Times New Roman"/>
                <a:cs typeface="Times New Roman"/>
              </a:rPr>
              <a:t>linguagem</a:t>
            </a:r>
            <a:r>
              <a:rPr lang="en-US" sz="1600" dirty="0" smtClean="0">
                <a:latin typeface="Times New Roman"/>
                <a:cs typeface="Times New Roman"/>
              </a:rPr>
              <a:t> R </a:t>
            </a:r>
            <a:r>
              <a:rPr lang="en-US" sz="1600" dirty="0" err="1" smtClean="0">
                <a:latin typeface="Times New Roman"/>
                <a:cs typeface="Times New Roman"/>
              </a:rPr>
              <a:t>trabalha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associando</a:t>
            </a:r>
            <a:r>
              <a:rPr lang="en-US" sz="1600" dirty="0" smtClean="0">
                <a:latin typeface="Times New Roman"/>
                <a:cs typeface="Times New Roman"/>
              </a:rPr>
              <a:t> um </a:t>
            </a:r>
            <a:r>
              <a:rPr lang="en-US" sz="1600" i="1" dirty="0" err="1" smtClean="0">
                <a:latin typeface="Times New Roman"/>
                <a:cs typeface="Times New Roman"/>
              </a:rPr>
              <a:t>nome</a:t>
            </a:r>
            <a:r>
              <a:rPr lang="en-US" sz="1600" i="1" dirty="0" smtClean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a </a:t>
            </a:r>
            <a:r>
              <a:rPr lang="en-US" sz="1600" dirty="0" err="1" smtClean="0">
                <a:latin typeface="Times New Roman"/>
                <a:cs typeface="Times New Roman"/>
              </a:rPr>
              <a:t>uma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i="1" dirty="0" err="1" smtClean="0">
                <a:latin typeface="Times New Roman"/>
                <a:cs typeface="Times New Roman"/>
              </a:rPr>
              <a:t>entidade</a:t>
            </a:r>
            <a:r>
              <a:rPr lang="en-US" sz="1600" dirty="0" smtClean="0">
                <a:latin typeface="Times New Roman"/>
                <a:cs typeface="Times New Roman"/>
              </a:rPr>
              <a:t> (</a:t>
            </a:r>
            <a:r>
              <a:rPr lang="en-US" sz="1600" i="1" dirty="0" smtClean="0">
                <a:latin typeface="Times New Roman"/>
                <a:cs typeface="Times New Roman"/>
              </a:rPr>
              <a:t>scoping rules</a:t>
            </a:r>
            <a:r>
              <a:rPr lang="en-US" sz="1600" dirty="0" smtClean="0">
                <a:latin typeface="Times New Roman"/>
                <a:cs typeface="Times New Roman"/>
              </a:rPr>
              <a:t>);</a:t>
            </a:r>
          </a:p>
          <a:p>
            <a:pPr marL="285750" indent="-285750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1600" i="1" dirty="0" smtClean="0">
                <a:latin typeface="Times New Roman"/>
                <a:cs typeface="Times New Roman"/>
              </a:rPr>
              <a:t>Lexical scoping</a:t>
            </a:r>
            <a:r>
              <a:rPr lang="en-US" sz="1600" dirty="0" smtClean="0">
                <a:latin typeface="Times New Roman"/>
                <a:cs typeface="Times New Roman"/>
              </a:rPr>
              <a:t> (</a:t>
            </a:r>
            <a:r>
              <a:rPr lang="en-US" sz="1600" dirty="0" err="1" smtClean="0">
                <a:latin typeface="Times New Roman"/>
                <a:cs typeface="Times New Roman"/>
              </a:rPr>
              <a:t>ou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i="1" dirty="0" smtClean="0">
                <a:latin typeface="Times New Roman"/>
                <a:cs typeface="Times New Roman"/>
              </a:rPr>
              <a:t>static scoping</a:t>
            </a:r>
            <a:r>
              <a:rPr lang="en-US" sz="1600" dirty="0" smtClean="0">
                <a:latin typeface="Times New Roman"/>
                <a:cs typeface="Times New Roman"/>
              </a:rPr>
              <a:t>): </a:t>
            </a:r>
            <a:r>
              <a:rPr lang="en-US" sz="1600" dirty="0" err="1" smtClean="0">
                <a:latin typeface="Times New Roman"/>
                <a:cs typeface="Times New Roman"/>
              </a:rPr>
              <a:t>ao</a:t>
            </a:r>
            <a:r>
              <a:rPr lang="en-US" sz="1600" dirty="0" smtClean="0">
                <a:latin typeface="Times New Roman"/>
                <a:cs typeface="Times New Roman"/>
              </a:rPr>
              <a:t> ‘</a:t>
            </a:r>
            <a:r>
              <a:rPr lang="en-US" sz="1600" dirty="0" err="1" smtClean="0">
                <a:latin typeface="Times New Roman"/>
                <a:cs typeface="Times New Roman"/>
              </a:rPr>
              <a:t>chamar</a:t>
            </a:r>
            <a:r>
              <a:rPr lang="en-US" sz="1600" dirty="0" smtClean="0">
                <a:latin typeface="Times New Roman"/>
                <a:cs typeface="Times New Roman"/>
              </a:rPr>
              <a:t>’ um </a:t>
            </a:r>
            <a:r>
              <a:rPr lang="en-US" sz="1600" dirty="0" err="1" smtClean="0">
                <a:latin typeface="Times New Roman"/>
                <a:cs typeface="Times New Roman"/>
              </a:rPr>
              <a:t>nome</a:t>
            </a:r>
            <a:r>
              <a:rPr lang="en-US" sz="1600" dirty="0" smtClean="0">
                <a:latin typeface="Times New Roman"/>
                <a:cs typeface="Times New Roman"/>
              </a:rPr>
              <a:t>, a </a:t>
            </a:r>
            <a:r>
              <a:rPr lang="en-US" sz="1600" dirty="0" err="1" smtClean="0">
                <a:latin typeface="Times New Roman"/>
                <a:cs typeface="Times New Roman"/>
              </a:rPr>
              <a:t>linguagem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busca</a:t>
            </a:r>
            <a:r>
              <a:rPr lang="en-US" sz="1600" dirty="0" smtClean="0">
                <a:latin typeface="Times New Roman"/>
                <a:cs typeface="Times New Roman"/>
              </a:rPr>
              <a:t> a </a:t>
            </a:r>
            <a:r>
              <a:rPr lang="en-US" sz="1600" i="1" dirty="0" err="1" smtClean="0">
                <a:latin typeface="Times New Roman"/>
                <a:cs typeface="Times New Roman"/>
              </a:rPr>
              <a:t>entidade</a:t>
            </a:r>
            <a:r>
              <a:rPr lang="en-US" sz="1600" i="1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em</a:t>
            </a:r>
            <a:r>
              <a:rPr lang="en-US" sz="1600" dirty="0" smtClean="0">
                <a:latin typeface="Times New Roman"/>
                <a:cs typeface="Times New Roman"/>
              </a:rPr>
              <a:t> um </a:t>
            </a:r>
            <a:r>
              <a:rPr lang="en-US" sz="1600" dirty="0" err="1" smtClean="0">
                <a:latin typeface="Times New Roman"/>
                <a:cs typeface="Times New Roman"/>
              </a:rPr>
              <a:t>determinado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i="1" dirty="0" err="1" smtClean="0">
                <a:latin typeface="Times New Roman"/>
                <a:cs typeface="Times New Roman"/>
              </a:rPr>
              <a:t>ambiente</a:t>
            </a:r>
            <a:r>
              <a:rPr lang="en-US" sz="1600" i="1" dirty="0" smtClean="0">
                <a:latin typeface="Times New Roman"/>
                <a:cs typeface="Times New Roman"/>
              </a:rPr>
              <a:t>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75634" y="3725380"/>
            <a:ext cx="7392733" cy="615801"/>
            <a:chOff x="1010254" y="3648405"/>
            <a:chExt cx="7392733" cy="615801"/>
          </a:xfrm>
        </p:grpSpPr>
        <p:sp>
          <p:nvSpPr>
            <p:cNvPr id="2" name="Rectangle 1"/>
            <p:cNvSpPr/>
            <p:nvPr/>
          </p:nvSpPr>
          <p:spPr>
            <a:xfrm>
              <a:off x="1010254" y="3648405"/>
              <a:ext cx="1443220" cy="615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Ambiente</a:t>
              </a:r>
              <a:r>
                <a:rPr lang="en-US" dirty="0" smtClean="0"/>
                <a:t> Global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497632" y="3648405"/>
              <a:ext cx="1443220" cy="615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Pacote</a:t>
              </a:r>
              <a:r>
                <a:rPr lang="en-US" dirty="0" smtClean="0"/>
                <a:t> A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85010" y="3648405"/>
              <a:ext cx="1443220" cy="615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Pacote</a:t>
              </a:r>
              <a:r>
                <a:rPr lang="en-US" dirty="0" smtClean="0"/>
                <a:t> B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472388" y="3648405"/>
              <a:ext cx="1443220" cy="615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Pacote</a:t>
              </a:r>
              <a:r>
                <a:rPr lang="en-US" dirty="0" smtClean="0"/>
                <a:t> C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959767" y="3648405"/>
              <a:ext cx="1443220" cy="615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Pacote</a:t>
              </a:r>
              <a:r>
                <a:rPr lang="en-US" dirty="0" smtClean="0"/>
                <a:t> D</a:t>
              </a:r>
              <a:endParaRPr lang="en-US" dirty="0"/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flipH="1">
            <a:off x="1651886" y="4522287"/>
            <a:ext cx="584022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60288" y="4618506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latin typeface="Times New Roman"/>
                <a:cs typeface="Times New Roman"/>
              </a:rPr>
              <a:t>Busca</a:t>
            </a:r>
            <a:endParaRPr lang="en-US" sz="1400" b="1" dirty="0">
              <a:latin typeface="Times New Roman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9082" y="5001832"/>
            <a:ext cx="7625836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/>
              <a:buChar char="•"/>
            </a:pPr>
            <a:r>
              <a:rPr lang="en-US" sz="1600" dirty="0" err="1" smtClean="0">
                <a:latin typeface="Times New Roman"/>
                <a:cs typeface="Times New Roman"/>
              </a:rPr>
              <a:t>Consequências</a:t>
            </a:r>
            <a:r>
              <a:rPr lang="en-US" sz="1600" dirty="0" smtClean="0">
                <a:latin typeface="Times New Roman"/>
                <a:cs typeface="Times New Roman"/>
              </a:rPr>
              <a:t>:</a:t>
            </a:r>
          </a:p>
          <a:p>
            <a:pPr marL="625475" indent="-269875" algn="just">
              <a:lnSpc>
                <a:spcPct val="200000"/>
              </a:lnSpc>
              <a:buFont typeface="+mj-lt"/>
              <a:buAutoNum type="arabicParenR"/>
            </a:pPr>
            <a:r>
              <a:rPr lang="en-US" sz="1600" dirty="0" err="1" smtClean="0">
                <a:latin typeface="Times New Roman"/>
                <a:cs typeface="Times New Roman"/>
              </a:rPr>
              <a:t>Você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só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precisa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definir</a:t>
            </a:r>
            <a:r>
              <a:rPr lang="en-US" sz="1600" dirty="0" smtClean="0">
                <a:latin typeface="Times New Roman"/>
                <a:cs typeface="Times New Roman"/>
              </a:rPr>
              <a:t> um </a:t>
            </a:r>
            <a:r>
              <a:rPr lang="en-US" sz="1600" dirty="0" err="1" smtClean="0">
                <a:latin typeface="Times New Roman"/>
                <a:cs typeface="Times New Roman"/>
              </a:rPr>
              <a:t>nome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para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uma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entidade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uma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única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vez</a:t>
            </a:r>
            <a:r>
              <a:rPr lang="en-US" sz="1600" dirty="0" smtClean="0">
                <a:latin typeface="Times New Roman"/>
                <a:cs typeface="Times New Roman"/>
              </a:rPr>
              <a:t>; </a:t>
            </a:r>
          </a:p>
          <a:p>
            <a:pPr marL="625475" indent="-269875" algn="just">
              <a:lnSpc>
                <a:spcPct val="200000"/>
              </a:lnSpc>
              <a:buFont typeface="+mj-lt"/>
              <a:buAutoNum type="arabicParenR"/>
            </a:pPr>
            <a:r>
              <a:rPr lang="en-US" sz="1600" dirty="0" smtClean="0">
                <a:latin typeface="Times New Roman"/>
                <a:cs typeface="Times New Roman"/>
              </a:rPr>
              <a:t>Toda </a:t>
            </a:r>
            <a:r>
              <a:rPr lang="en-US" sz="1600" dirty="0" err="1" smtClean="0">
                <a:latin typeface="Times New Roman"/>
                <a:cs typeface="Times New Roman"/>
              </a:rPr>
              <a:t>entidade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criada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é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salva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na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memória</a:t>
            </a:r>
            <a:r>
              <a:rPr lang="en-US" sz="1600" dirty="0">
                <a:latin typeface="Times New Roman"/>
                <a:cs typeface="Times New Roman"/>
              </a:rPr>
              <a:t>.</a:t>
            </a:r>
            <a:endParaRPr lang="en-US" sz="16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146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6173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Algumas desvantagens da linguagem </a:t>
            </a:r>
            <a:r>
              <a:rPr lang="pt-BR" sz="2800" b="1" dirty="0" err="1" smtClean="0">
                <a:solidFill>
                  <a:srgbClr val="004080"/>
                </a:solidFill>
                <a:latin typeface="Times New Roman"/>
                <a:cs typeface="Times New Roman"/>
              </a:rPr>
              <a:t>R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9003" y="1587612"/>
            <a:ext cx="7625836" cy="3960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1600" dirty="0" smtClean="0">
                <a:latin typeface="Times New Roman"/>
                <a:cs typeface="Times New Roman"/>
              </a:rPr>
              <a:t>A </a:t>
            </a:r>
            <a:r>
              <a:rPr lang="en-US" sz="1600" dirty="0" err="1" smtClean="0">
                <a:latin typeface="Times New Roman"/>
                <a:cs typeface="Times New Roman"/>
              </a:rPr>
              <a:t>memória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disponível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para</a:t>
            </a:r>
            <a:r>
              <a:rPr lang="en-US" sz="1600" dirty="0" smtClean="0">
                <a:latin typeface="Times New Roman"/>
                <a:cs typeface="Times New Roman"/>
              </a:rPr>
              <a:t> o </a:t>
            </a:r>
            <a:r>
              <a:rPr lang="en-US" sz="1600" dirty="0" err="1" smtClean="0">
                <a:latin typeface="Times New Roman"/>
                <a:cs typeface="Times New Roman"/>
              </a:rPr>
              <a:t>processamento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vai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diminuindo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conforme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mais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entidades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são</a:t>
            </a:r>
            <a:r>
              <a:rPr lang="en-US" sz="1600" dirty="0" smtClean="0">
                <a:latin typeface="Times New Roman"/>
                <a:cs typeface="Times New Roman"/>
              </a:rPr>
              <a:t> ‘</a:t>
            </a:r>
            <a:r>
              <a:rPr lang="en-US" sz="1600" dirty="0" err="1" smtClean="0">
                <a:latin typeface="Times New Roman"/>
                <a:cs typeface="Times New Roman"/>
              </a:rPr>
              <a:t>criadas</a:t>
            </a:r>
            <a:r>
              <a:rPr lang="en-US" sz="1600" dirty="0" smtClean="0">
                <a:latin typeface="Times New Roman"/>
                <a:cs typeface="Times New Roman"/>
              </a:rPr>
              <a:t>’ </a:t>
            </a:r>
            <a:r>
              <a:rPr lang="en-US" sz="1600" dirty="0" err="1" smtClean="0">
                <a:latin typeface="Times New Roman"/>
                <a:cs typeface="Times New Roman"/>
              </a:rPr>
              <a:t>durante</a:t>
            </a:r>
            <a:r>
              <a:rPr lang="en-US" sz="1600" dirty="0" smtClean="0">
                <a:latin typeface="Times New Roman"/>
                <a:cs typeface="Times New Roman"/>
              </a:rPr>
              <a:t> o </a:t>
            </a:r>
            <a:r>
              <a:rPr lang="en-US" sz="1600" dirty="0" err="1" smtClean="0">
                <a:latin typeface="Times New Roman"/>
                <a:cs typeface="Times New Roman"/>
              </a:rPr>
              <a:t>trabalho</a:t>
            </a:r>
            <a:r>
              <a:rPr lang="en-US" sz="1600" dirty="0" smtClean="0">
                <a:latin typeface="Times New Roman"/>
                <a:cs typeface="Times New Roman"/>
              </a:rPr>
              <a:t>;</a:t>
            </a:r>
          </a:p>
          <a:p>
            <a:pPr marL="285750" indent="-285750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1600" dirty="0" err="1" smtClean="0">
                <a:latin typeface="Times New Roman"/>
                <a:cs typeface="Times New Roman"/>
              </a:rPr>
              <a:t>Você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precisa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aprender</a:t>
            </a:r>
            <a:r>
              <a:rPr lang="en-US" sz="1600" dirty="0" smtClean="0">
                <a:latin typeface="Times New Roman"/>
                <a:cs typeface="Times New Roman"/>
              </a:rPr>
              <a:t> a </a:t>
            </a:r>
            <a:r>
              <a:rPr lang="en-US" sz="1600" dirty="0" err="1" smtClean="0">
                <a:latin typeface="Times New Roman"/>
                <a:cs typeface="Times New Roman"/>
              </a:rPr>
              <a:t>ler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para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entender</a:t>
            </a:r>
            <a:r>
              <a:rPr lang="en-US" sz="1600" dirty="0" smtClean="0">
                <a:latin typeface="Times New Roman"/>
                <a:cs typeface="Times New Roman"/>
              </a:rPr>
              <a:t> o </a:t>
            </a:r>
            <a:r>
              <a:rPr lang="en-US" sz="1600" dirty="0" err="1" smtClean="0">
                <a:latin typeface="Times New Roman"/>
                <a:cs typeface="Times New Roman"/>
              </a:rPr>
              <a:t>que</a:t>
            </a:r>
            <a:r>
              <a:rPr lang="en-US" sz="1600" dirty="0" smtClean="0">
                <a:latin typeface="Times New Roman"/>
                <a:cs typeface="Times New Roman"/>
              </a:rPr>
              <a:t> o R </a:t>
            </a:r>
            <a:r>
              <a:rPr lang="en-US" sz="1600" dirty="0" err="1" smtClean="0">
                <a:latin typeface="Times New Roman"/>
                <a:cs typeface="Times New Roman"/>
              </a:rPr>
              <a:t>te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diz</a:t>
            </a:r>
            <a:r>
              <a:rPr lang="en-US" sz="1600" dirty="0" smtClean="0">
                <a:latin typeface="Times New Roman"/>
                <a:cs typeface="Times New Roman"/>
              </a:rPr>
              <a:t>: </a:t>
            </a:r>
            <a:r>
              <a:rPr lang="en-US" sz="1600" dirty="0" err="1" smtClean="0">
                <a:latin typeface="Times New Roman"/>
                <a:cs typeface="Times New Roman"/>
              </a:rPr>
              <a:t>fato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especialmente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marcante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quando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você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recebe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mensagens</a:t>
            </a:r>
            <a:r>
              <a:rPr lang="en-US" sz="1600" dirty="0" smtClean="0">
                <a:latin typeface="Times New Roman"/>
                <a:cs typeface="Times New Roman"/>
              </a:rPr>
              <a:t> de </a:t>
            </a:r>
            <a:r>
              <a:rPr lang="en-US" sz="1600" dirty="0" err="1" smtClean="0">
                <a:latin typeface="Times New Roman"/>
                <a:cs typeface="Times New Roman"/>
              </a:rPr>
              <a:t>erro</a:t>
            </a:r>
            <a:r>
              <a:rPr lang="en-US" sz="1600" dirty="0" smtClean="0">
                <a:latin typeface="Times New Roman"/>
                <a:cs typeface="Times New Roman"/>
              </a:rPr>
              <a:t>;</a:t>
            </a:r>
          </a:p>
          <a:p>
            <a:pPr marL="285750" indent="-285750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1600" dirty="0" smtClean="0">
                <a:latin typeface="Times New Roman"/>
                <a:cs typeface="Times New Roman"/>
              </a:rPr>
              <a:t>A </a:t>
            </a:r>
            <a:r>
              <a:rPr lang="en-US" sz="1600" dirty="0" err="1" smtClean="0">
                <a:latin typeface="Times New Roman"/>
                <a:cs typeface="Times New Roman"/>
              </a:rPr>
              <a:t>maldição</a:t>
            </a:r>
            <a:r>
              <a:rPr lang="en-US" sz="1600" dirty="0" smtClean="0">
                <a:latin typeface="Times New Roman"/>
                <a:cs typeface="Times New Roman"/>
              </a:rPr>
              <a:t> da </a:t>
            </a:r>
            <a:r>
              <a:rPr lang="en-US" sz="1600" dirty="0" err="1" smtClean="0">
                <a:latin typeface="Times New Roman"/>
                <a:cs typeface="Times New Roman"/>
              </a:rPr>
              <a:t>tecnologia</a:t>
            </a:r>
            <a:r>
              <a:rPr lang="en-US" sz="1600" dirty="0" smtClean="0">
                <a:latin typeface="Times New Roman"/>
                <a:cs typeface="Times New Roman"/>
              </a:rPr>
              <a:t>: </a:t>
            </a:r>
            <a:r>
              <a:rPr lang="en-US" sz="1600" i="1" dirty="0" err="1" smtClean="0">
                <a:latin typeface="Times New Roman"/>
                <a:cs typeface="Times New Roman"/>
              </a:rPr>
              <a:t>automatizar</a:t>
            </a:r>
            <a:r>
              <a:rPr lang="en-US" sz="1600" i="1" dirty="0" smtClean="0">
                <a:latin typeface="Times New Roman"/>
                <a:cs typeface="Times New Roman"/>
              </a:rPr>
              <a:t> </a:t>
            </a:r>
            <a:r>
              <a:rPr lang="en-US" sz="1600" i="1" dirty="0" err="1" smtClean="0">
                <a:latin typeface="Times New Roman"/>
                <a:cs typeface="Times New Roman"/>
              </a:rPr>
              <a:t>processos</a:t>
            </a:r>
            <a:r>
              <a:rPr lang="en-US" sz="1600" i="1" dirty="0" smtClean="0">
                <a:latin typeface="Times New Roman"/>
                <a:cs typeface="Times New Roman"/>
              </a:rPr>
              <a:t> </a:t>
            </a:r>
            <a:r>
              <a:rPr lang="en-US" sz="1600" i="1" dirty="0" err="1" smtClean="0">
                <a:latin typeface="Times New Roman"/>
                <a:cs typeface="Times New Roman"/>
              </a:rPr>
              <a:t>é</a:t>
            </a:r>
            <a:r>
              <a:rPr lang="en-US" sz="1600" i="1" dirty="0" smtClean="0">
                <a:latin typeface="Times New Roman"/>
                <a:cs typeface="Times New Roman"/>
              </a:rPr>
              <a:t> </a:t>
            </a:r>
            <a:r>
              <a:rPr lang="en-US" sz="1600" i="1" dirty="0" err="1" smtClean="0">
                <a:latin typeface="Times New Roman"/>
                <a:cs typeface="Times New Roman"/>
              </a:rPr>
              <a:t>importante</a:t>
            </a:r>
            <a:r>
              <a:rPr lang="en-US" sz="1600" i="1" dirty="0" smtClean="0">
                <a:latin typeface="Times New Roman"/>
                <a:cs typeface="Times New Roman"/>
              </a:rPr>
              <a:t>, mas </a:t>
            </a:r>
            <a:r>
              <a:rPr lang="en-US" sz="1600" i="1" dirty="0" err="1" smtClean="0">
                <a:latin typeface="Times New Roman"/>
                <a:cs typeface="Times New Roman"/>
              </a:rPr>
              <a:t>tão</a:t>
            </a:r>
            <a:r>
              <a:rPr lang="en-US" sz="1600" i="1" dirty="0" smtClean="0">
                <a:latin typeface="Times New Roman"/>
                <a:cs typeface="Times New Roman"/>
              </a:rPr>
              <a:t> </a:t>
            </a:r>
            <a:r>
              <a:rPr lang="en-US" sz="1600" i="1" dirty="0" err="1" smtClean="0">
                <a:latin typeface="Times New Roman"/>
                <a:cs typeface="Times New Roman"/>
              </a:rPr>
              <a:t>importante</a:t>
            </a:r>
            <a:r>
              <a:rPr lang="en-US" sz="1600" i="1" dirty="0" smtClean="0">
                <a:latin typeface="Times New Roman"/>
                <a:cs typeface="Times New Roman"/>
              </a:rPr>
              <a:t> </a:t>
            </a:r>
            <a:r>
              <a:rPr lang="en-US" sz="1600" i="1" dirty="0" err="1" smtClean="0">
                <a:latin typeface="Times New Roman"/>
                <a:cs typeface="Times New Roman"/>
              </a:rPr>
              <a:t>quanto</a:t>
            </a:r>
            <a:r>
              <a:rPr lang="en-US" sz="1600" i="1" dirty="0" smtClean="0">
                <a:latin typeface="Times New Roman"/>
                <a:cs typeface="Times New Roman"/>
              </a:rPr>
              <a:t> </a:t>
            </a:r>
            <a:r>
              <a:rPr lang="en-US" sz="1600" i="1" dirty="0" err="1" smtClean="0">
                <a:latin typeface="Times New Roman"/>
                <a:cs typeface="Times New Roman"/>
              </a:rPr>
              <a:t>é</a:t>
            </a:r>
            <a:r>
              <a:rPr lang="en-US" sz="1600" i="1" dirty="0" smtClean="0">
                <a:latin typeface="Times New Roman"/>
                <a:cs typeface="Times New Roman"/>
              </a:rPr>
              <a:t> saber </a:t>
            </a:r>
            <a:r>
              <a:rPr lang="en-US" sz="1600" i="1" dirty="0" err="1" smtClean="0">
                <a:latin typeface="Times New Roman"/>
                <a:cs typeface="Times New Roman"/>
              </a:rPr>
              <a:t>valorizar</a:t>
            </a:r>
            <a:r>
              <a:rPr lang="en-US" sz="1600" i="1" dirty="0" smtClean="0">
                <a:latin typeface="Times New Roman"/>
                <a:cs typeface="Times New Roman"/>
              </a:rPr>
              <a:t> o </a:t>
            </a:r>
            <a:r>
              <a:rPr lang="en-US" sz="1600" i="1" dirty="0" err="1" smtClean="0">
                <a:latin typeface="Times New Roman"/>
                <a:cs typeface="Times New Roman"/>
              </a:rPr>
              <a:t>seu</a:t>
            </a:r>
            <a:r>
              <a:rPr lang="en-US" sz="1600" i="1" dirty="0" smtClean="0">
                <a:latin typeface="Times New Roman"/>
                <a:cs typeface="Times New Roman"/>
              </a:rPr>
              <a:t> tempo</a:t>
            </a:r>
            <a:r>
              <a:rPr lang="en-US" sz="1600" dirty="0">
                <a:latin typeface="Times New Roman"/>
                <a:cs typeface="Times New Roman"/>
              </a:rPr>
              <a:t>;</a:t>
            </a:r>
            <a:endParaRPr lang="en-US" sz="1600" dirty="0" smtClean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1600" dirty="0" err="1" smtClean="0">
                <a:latin typeface="Times New Roman"/>
                <a:cs typeface="Times New Roman"/>
              </a:rPr>
              <a:t>Curva</a:t>
            </a:r>
            <a:r>
              <a:rPr lang="en-US" sz="1600" dirty="0" smtClean="0">
                <a:latin typeface="Times New Roman"/>
                <a:cs typeface="Times New Roman"/>
              </a:rPr>
              <a:t> de </a:t>
            </a:r>
            <a:r>
              <a:rPr lang="en-US" sz="1600" dirty="0" err="1" smtClean="0">
                <a:latin typeface="Times New Roman"/>
                <a:cs typeface="Times New Roman"/>
              </a:rPr>
              <a:t>aprendizado</a:t>
            </a:r>
            <a:r>
              <a:rPr lang="en-US" sz="1600" dirty="0" smtClean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19949" y="6581001"/>
            <a:ext cx="632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Tempo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071813" y="5147709"/>
            <a:ext cx="3125675" cy="1414418"/>
            <a:chOff x="5071813" y="5147709"/>
            <a:chExt cx="3125675" cy="1414418"/>
          </a:xfrm>
        </p:grpSpPr>
        <p:sp>
          <p:nvSpPr>
            <p:cNvPr id="10" name="TextBox 9"/>
            <p:cNvSpPr txBox="1"/>
            <p:nvPr/>
          </p:nvSpPr>
          <p:spPr>
            <a:xfrm rot="16200000">
              <a:off x="4691857" y="5716419"/>
              <a:ext cx="10369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latin typeface="Times New Roman"/>
                  <a:cs typeface="Times New Roman"/>
                </a:rPr>
                <a:t>Aprendizado</a:t>
              </a:r>
              <a:endParaRPr lang="en-US" sz="1200" b="1" dirty="0">
                <a:latin typeface="Times New Roman"/>
                <a:cs typeface="Times New Roman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5474614" y="5147709"/>
              <a:ext cx="2722874" cy="1414418"/>
              <a:chOff x="5474614" y="5147709"/>
              <a:chExt cx="2722874" cy="1414418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5474614" y="5147709"/>
                <a:ext cx="2722874" cy="1414418"/>
                <a:chOff x="5474614" y="5147709"/>
                <a:chExt cx="2722874" cy="1414418"/>
              </a:xfrm>
            </p:grpSpPr>
            <p:cxnSp>
              <p:nvCxnSpPr>
                <p:cNvPr id="6" name="Straight Connector 5"/>
                <p:cNvCxnSpPr/>
                <p:nvPr/>
              </p:nvCxnSpPr>
              <p:spPr>
                <a:xfrm>
                  <a:off x="5474614" y="5147709"/>
                  <a:ext cx="0" cy="141441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5474614" y="6562127"/>
                  <a:ext cx="2722874" cy="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Freeform 19"/>
              <p:cNvSpPr/>
              <p:nvPr/>
            </p:nvSpPr>
            <p:spPr>
              <a:xfrm>
                <a:off x="5628557" y="5369013"/>
                <a:ext cx="2414988" cy="1125761"/>
              </a:xfrm>
              <a:custGeom>
                <a:avLst/>
                <a:gdLst>
                  <a:gd name="connsiteX0" fmla="*/ 0 w 1953158"/>
                  <a:gd name="connsiteY0" fmla="*/ 1000677 h 1000677"/>
                  <a:gd name="connsiteX1" fmla="*/ 586910 w 1953158"/>
                  <a:gd name="connsiteY1" fmla="*/ 923702 h 1000677"/>
                  <a:gd name="connsiteX2" fmla="*/ 885175 w 1953158"/>
                  <a:gd name="connsiteY2" fmla="*/ 663911 h 1000677"/>
                  <a:gd name="connsiteX3" fmla="*/ 1029497 w 1953158"/>
                  <a:gd name="connsiteY3" fmla="*/ 346388 h 1000677"/>
                  <a:gd name="connsiteX4" fmla="*/ 1144955 w 1953158"/>
                  <a:gd name="connsiteY4" fmla="*/ 163573 h 1000677"/>
                  <a:gd name="connsiteX5" fmla="*/ 1298898 w 1953158"/>
                  <a:gd name="connsiteY5" fmla="*/ 57732 h 1000677"/>
                  <a:gd name="connsiteX6" fmla="*/ 1529813 w 1953158"/>
                  <a:gd name="connsiteY6" fmla="*/ 9622 h 1000677"/>
                  <a:gd name="connsiteX7" fmla="*/ 1953158 w 1953158"/>
                  <a:gd name="connsiteY7" fmla="*/ 0 h 100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3158" h="1000677">
                    <a:moveTo>
                      <a:pt x="0" y="1000677"/>
                    </a:moveTo>
                    <a:cubicBezTo>
                      <a:pt x="219690" y="990253"/>
                      <a:pt x="439381" y="979830"/>
                      <a:pt x="586910" y="923702"/>
                    </a:cubicBezTo>
                    <a:cubicBezTo>
                      <a:pt x="734439" y="867574"/>
                      <a:pt x="811411" y="760130"/>
                      <a:pt x="885175" y="663911"/>
                    </a:cubicBezTo>
                    <a:cubicBezTo>
                      <a:pt x="958939" y="567692"/>
                      <a:pt x="986200" y="429778"/>
                      <a:pt x="1029497" y="346388"/>
                    </a:cubicBezTo>
                    <a:cubicBezTo>
                      <a:pt x="1072794" y="262998"/>
                      <a:pt x="1100055" y="211682"/>
                      <a:pt x="1144955" y="163573"/>
                    </a:cubicBezTo>
                    <a:cubicBezTo>
                      <a:pt x="1189855" y="115464"/>
                      <a:pt x="1234755" y="83390"/>
                      <a:pt x="1298898" y="57732"/>
                    </a:cubicBezTo>
                    <a:cubicBezTo>
                      <a:pt x="1363041" y="32074"/>
                      <a:pt x="1420770" y="19244"/>
                      <a:pt x="1529813" y="9622"/>
                    </a:cubicBezTo>
                    <a:cubicBezTo>
                      <a:pt x="1638856" y="0"/>
                      <a:pt x="1953158" y="0"/>
                      <a:pt x="1953158" y="0"/>
                    </a:cubicBezTo>
                  </a:path>
                </a:pathLst>
              </a:custGeom>
              <a:ln w="571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3721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5673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Algumas vantagens da linguagem </a:t>
            </a:r>
            <a:r>
              <a:rPr lang="pt-BR" sz="2800" b="1" dirty="0" err="1" smtClean="0">
                <a:solidFill>
                  <a:srgbClr val="004080"/>
                </a:solidFill>
                <a:latin typeface="Times New Roman"/>
                <a:cs typeface="Times New Roman"/>
              </a:rPr>
              <a:t>R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9003" y="1587612"/>
            <a:ext cx="7625836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1600" dirty="0" err="1" smtClean="0">
                <a:latin typeface="Times New Roman"/>
                <a:cs typeface="Times New Roman"/>
              </a:rPr>
              <a:t>Curva</a:t>
            </a:r>
            <a:r>
              <a:rPr lang="en-US" sz="1600" dirty="0" smtClean="0">
                <a:latin typeface="Times New Roman"/>
                <a:cs typeface="Times New Roman"/>
              </a:rPr>
              <a:t> de </a:t>
            </a:r>
            <a:r>
              <a:rPr lang="en-US" sz="1600" dirty="0" err="1" smtClean="0">
                <a:latin typeface="Times New Roman"/>
                <a:cs typeface="Times New Roman"/>
              </a:rPr>
              <a:t>aprendizado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– de </a:t>
            </a:r>
            <a:r>
              <a:rPr lang="en-US" sz="1600" dirty="0" err="1" smtClean="0">
                <a:latin typeface="Times New Roman"/>
                <a:cs typeface="Times New Roman"/>
              </a:rPr>
              <a:t>utilizador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à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programador</a:t>
            </a:r>
            <a:r>
              <a:rPr lang="en-US" sz="1600" dirty="0" smtClean="0">
                <a:latin typeface="Times New Roman"/>
                <a:cs typeface="Times New Roman"/>
              </a:rPr>
              <a:t>;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697564" y="2371297"/>
            <a:ext cx="3492558" cy="2149476"/>
            <a:chOff x="2175753" y="2331918"/>
            <a:chExt cx="3492558" cy="2149476"/>
          </a:xfrm>
        </p:grpSpPr>
        <p:sp>
          <p:nvSpPr>
            <p:cNvPr id="13" name="TextBox 12"/>
            <p:cNvSpPr txBox="1"/>
            <p:nvPr/>
          </p:nvSpPr>
          <p:spPr>
            <a:xfrm>
              <a:off x="3734087" y="4204395"/>
              <a:ext cx="6322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Times New Roman"/>
                  <a:cs typeface="Times New Roman"/>
                </a:rPr>
                <a:t>Tempo</a:t>
              </a:r>
              <a:endParaRPr lang="en-US" sz="1200" b="1" dirty="0">
                <a:latin typeface="Times New Roman"/>
                <a:cs typeface="Times New Roman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175753" y="2366984"/>
              <a:ext cx="3492558" cy="1818537"/>
              <a:chOff x="5062192" y="4743590"/>
              <a:chExt cx="3492558" cy="1818537"/>
            </a:xfrm>
          </p:grpSpPr>
          <p:sp>
            <p:nvSpPr>
              <p:cNvPr id="15" name="TextBox 14"/>
              <p:cNvSpPr txBox="1"/>
              <p:nvPr/>
            </p:nvSpPr>
            <p:spPr>
              <a:xfrm rot="16200000">
                <a:off x="4682236" y="5627728"/>
                <a:ext cx="10369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err="1" smtClean="0">
                    <a:latin typeface="Times New Roman"/>
                    <a:cs typeface="Times New Roman"/>
                  </a:rPr>
                  <a:t>Aprendizado</a:t>
                </a:r>
                <a:endParaRPr lang="en-US" sz="1200" b="1" dirty="0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5474614" y="4743590"/>
                <a:ext cx="3080136" cy="1818537"/>
                <a:chOff x="5474614" y="4743590"/>
                <a:chExt cx="3080136" cy="1818537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5474614" y="4743590"/>
                  <a:ext cx="3080136" cy="1818537"/>
                  <a:chOff x="5474614" y="4743590"/>
                  <a:chExt cx="3080136" cy="1818537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5474614" y="4743590"/>
                    <a:ext cx="0" cy="1818537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V="1">
                    <a:off x="5474614" y="6551614"/>
                    <a:ext cx="3080136" cy="10513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" name="Freeform 17"/>
                <p:cNvSpPr/>
                <p:nvPr/>
              </p:nvSpPr>
              <p:spPr>
                <a:xfrm>
                  <a:off x="5888337" y="6138764"/>
                  <a:ext cx="529180" cy="356010"/>
                </a:xfrm>
                <a:custGeom>
                  <a:avLst/>
                  <a:gdLst>
                    <a:gd name="connsiteX0" fmla="*/ 0 w 1953158"/>
                    <a:gd name="connsiteY0" fmla="*/ 1000677 h 1000677"/>
                    <a:gd name="connsiteX1" fmla="*/ 586910 w 1953158"/>
                    <a:gd name="connsiteY1" fmla="*/ 923702 h 1000677"/>
                    <a:gd name="connsiteX2" fmla="*/ 885175 w 1953158"/>
                    <a:gd name="connsiteY2" fmla="*/ 663911 h 1000677"/>
                    <a:gd name="connsiteX3" fmla="*/ 1029497 w 1953158"/>
                    <a:gd name="connsiteY3" fmla="*/ 346388 h 1000677"/>
                    <a:gd name="connsiteX4" fmla="*/ 1144955 w 1953158"/>
                    <a:gd name="connsiteY4" fmla="*/ 163573 h 1000677"/>
                    <a:gd name="connsiteX5" fmla="*/ 1298898 w 1953158"/>
                    <a:gd name="connsiteY5" fmla="*/ 57732 h 1000677"/>
                    <a:gd name="connsiteX6" fmla="*/ 1529813 w 1953158"/>
                    <a:gd name="connsiteY6" fmla="*/ 9622 h 1000677"/>
                    <a:gd name="connsiteX7" fmla="*/ 1953158 w 1953158"/>
                    <a:gd name="connsiteY7" fmla="*/ 0 h 1000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53158" h="1000677">
                      <a:moveTo>
                        <a:pt x="0" y="1000677"/>
                      </a:moveTo>
                      <a:cubicBezTo>
                        <a:pt x="219690" y="990253"/>
                        <a:pt x="439381" y="979830"/>
                        <a:pt x="586910" y="923702"/>
                      </a:cubicBezTo>
                      <a:cubicBezTo>
                        <a:pt x="734439" y="867574"/>
                        <a:pt x="811411" y="760130"/>
                        <a:pt x="885175" y="663911"/>
                      </a:cubicBezTo>
                      <a:cubicBezTo>
                        <a:pt x="958939" y="567692"/>
                        <a:pt x="986200" y="429778"/>
                        <a:pt x="1029497" y="346388"/>
                      </a:cubicBezTo>
                      <a:cubicBezTo>
                        <a:pt x="1072794" y="262998"/>
                        <a:pt x="1100055" y="211682"/>
                        <a:pt x="1144955" y="163573"/>
                      </a:cubicBezTo>
                      <a:cubicBezTo>
                        <a:pt x="1189855" y="115464"/>
                        <a:pt x="1234755" y="83390"/>
                        <a:pt x="1298898" y="57732"/>
                      </a:cubicBezTo>
                      <a:cubicBezTo>
                        <a:pt x="1363041" y="32074"/>
                        <a:pt x="1420770" y="19244"/>
                        <a:pt x="1529813" y="9622"/>
                      </a:cubicBezTo>
                      <a:cubicBezTo>
                        <a:pt x="1638856" y="0"/>
                        <a:pt x="1953158" y="0"/>
                        <a:pt x="1953158" y="0"/>
                      </a:cubicBezTo>
                    </a:path>
                  </a:pathLst>
                </a:custGeom>
                <a:ln w="571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4" name="Freeform 23"/>
            <p:cNvSpPr/>
            <p:nvPr/>
          </p:nvSpPr>
          <p:spPr>
            <a:xfrm>
              <a:off x="3529536" y="3404599"/>
              <a:ext cx="529180" cy="356010"/>
            </a:xfrm>
            <a:custGeom>
              <a:avLst/>
              <a:gdLst>
                <a:gd name="connsiteX0" fmla="*/ 0 w 1953158"/>
                <a:gd name="connsiteY0" fmla="*/ 1000677 h 1000677"/>
                <a:gd name="connsiteX1" fmla="*/ 586910 w 1953158"/>
                <a:gd name="connsiteY1" fmla="*/ 923702 h 1000677"/>
                <a:gd name="connsiteX2" fmla="*/ 885175 w 1953158"/>
                <a:gd name="connsiteY2" fmla="*/ 663911 h 1000677"/>
                <a:gd name="connsiteX3" fmla="*/ 1029497 w 1953158"/>
                <a:gd name="connsiteY3" fmla="*/ 346388 h 1000677"/>
                <a:gd name="connsiteX4" fmla="*/ 1144955 w 1953158"/>
                <a:gd name="connsiteY4" fmla="*/ 163573 h 1000677"/>
                <a:gd name="connsiteX5" fmla="*/ 1298898 w 1953158"/>
                <a:gd name="connsiteY5" fmla="*/ 57732 h 1000677"/>
                <a:gd name="connsiteX6" fmla="*/ 1529813 w 1953158"/>
                <a:gd name="connsiteY6" fmla="*/ 9622 h 1000677"/>
                <a:gd name="connsiteX7" fmla="*/ 1953158 w 1953158"/>
                <a:gd name="connsiteY7" fmla="*/ 0 h 100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158" h="1000677">
                  <a:moveTo>
                    <a:pt x="0" y="1000677"/>
                  </a:moveTo>
                  <a:cubicBezTo>
                    <a:pt x="219690" y="990253"/>
                    <a:pt x="439381" y="979830"/>
                    <a:pt x="586910" y="923702"/>
                  </a:cubicBezTo>
                  <a:cubicBezTo>
                    <a:pt x="734439" y="867574"/>
                    <a:pt x="811411" y="760130"/>
                    <a:pt x="885175" y="663911"/>
                  </a:cubicBezTo>
                  <a:cubicBezTo>
                    <a:pt x="958939" y="567692"/>
                    <a:pt x="986200" y="429778"/>
                    <a:pt x="1029497" y="346388"/>
                  </a:cubicBezTo>
                  <a:cubicBezTo>
                    <a:pt x="1072794" y="262998"/>
                    <a:pt x="1100055" y="211682"/>
                    <a:pt x="1144955" y="163573"/>
                  </a:cubicBezTo>
                  <a:cubicBezTo>
                    <a:pt x="1189855" y="115464"/>
                    <a:pt x="1234755" y="83390"/>
                    <a:pt x="1298898" y="57732"/>
                  </a:cubicBezTo>
                  <a:cubicBezTo>
                    <a:pt x="1363041" y="32074"/>
                    <a:pt x="1420770" y="19244"/>
                    <a:pt x="1529813" y="9622"/>
                  </a:cubicBezTo>
                  <a:cubicBezTo>
                    <a:pt x="1638856" y="0"/>
                    <a:pt x="1953158" y="0"/>
                    <a:pt x="1953158" y="0"/>
                  </a:cubicBezTo>
                </a:path>
              </a:pathLst>
            </a:custGeom>
            <a:ln w="571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4057173" y="3047038"/>
              <a:ext cx="529180" cy="356010"/>
            </a:xfrm>
            <a:custGeom>
              <a:avLst/>
              <a:gdLst>
                <a:gd name="connsiteX0" fmla="*/ 0 w 1953158"/>
                <a:gd name="connsiteY0" fmla="*/ 1000677 h 1000677"/>
                <a:gd name="connsiteX1" fmla="*/ 586910 w 1953158"/>
                <a:gd name="connsiteY1" fmla="*/ 923702 h 1000677"/>
                <a:gd name="connsiteX2" fmla="*/ 885175 w 1953158"/>
                <a:gd name="connsiteY2" fmla="*/ 663911 h 1000677"/>
                <a:gd name="connsiteX3" fmla="*/ 1029497 w 1953158"/>
                <a:gd name="connsiteY3" fmla="*/ 346388 h 1000677"/>
                <a:gd name="connsiteX4" fmla="*/ 1144955 w 1953158"/>
                <a:gd name="connsiteY4" fmla="*/ 163573 h 1000677"/>
                <a:gd name="connsiteX5" fmla="*/ 1298898 w 1953158"/>
                <a:gd name="connsiteY5" fmla="*/ 57732 h 1000677"/>
                <a:gd name="connsiteX6" fmla="*/ 1529813 w 1953158"/>
                <a:gd name="connsiteY6" fmla="*/ 9622 h 1000677"/>
                <a:gd name="connsiteX7" fmla="*/ 1953158 w 1953158"/>
                <a:gd name="connsiteY7" fmla="*/ 0 h 100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158" h="1000677">
                  <a:moveTo>
                    <a:pt x="0" y="1000677"/>
                  </a:moveTo>
                  <a:cubicBezTo>
                    <a:pt x="219690" y="990253"/>
                    <a:pt x="439381" y="979830"/>
                    <a:pt x="586910" y="923702"/>
                  </a:cubicBezTo>
                  <a:cubicBezTo>
                    <a:pt x="734439" y="867574"/>
                    <a:pt x="811411" y="760130"/>
                    <a:pt x="885175" y="663911"/>
                  </a:cubicBezTo>
                  <a:cubicBezTo>
                    <a:pt x="958939" y="567692"/>
                    <a:pt x="986200" y="429778"/>
                    <a:pt x="1029497" y="346388"/>
                  </a:cubicBezTo>
                  <a:cubicBezTo>
                    <a:pt x="1072794" y="262998"/>
                    <a:pt x="1100055" y="211682"/>
                    <a:pt x="1144955" y="163573"/>
                  </a:cubicBezTo>
                  <a:cubicBezTo>
                    <a:pt x="1189855" y="115464"/>
                    <a:pt x="1234755" y="83390"/>
                    <a:pt x="1298898" y="57732"/>
                  </a:cubicBezTo>
                  <a:cubicBezTo>
                    <a:pt x="1363041" y="32074"/>
                    <a:pt x="1420770" y="19244"/>
                    <a:pt x="1529813" y="9622"/>
                  </a:cubicBezTo>
                  <a:cubicBezTo>
                    <a:pt x="1638856" y="0"/>
                    <a:pt x="1953158" y="0"/>
                    <a:pt x="1953158" y="0"/>
                  </a:cubicBezTo>
                </a:path>
              </a:pathLst>
            </a:custGeom>
            <a:ln w="571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4575189" y="2689478"/>
              <a:ext cx="529180" cy="356010"/>
            </a:xfrm>
            <a:custGeom>
              <a:avLst/>
              <a:gdLst>
                <a:gd name="connsiteX0" fmla="*/ 0 w 1953158"/>
                <a:gd name="connsiteY0" fmla="*/ 1000677 h 1000677"/>
                <a:gd name="connsiteX1" fmla="*/ 586910 w 1953158"/>
                <a:gd name="connsiteY1" fmla="*/ 923702 h 1000677"/>
                <a:gd name="connsiteX2" fmla="*/ 885175 w 1953158"/>
                <a:gd name="connsiteY2" fmla="*/ 663911 h 1000677"/>
                <a:gd name="connsiteX3" fmla="*/ 1029497 w 1953158"/>
                <a:gd name="connsiteY3" fmla="*/ 346388 h 1000677"/>
                <a:gd name="connsiteX4" fmla="*/ 1144955 w 1953158"/>
                <a:gd name="connsiteY4" fmla="*/ 163573 h 1000677"/>
                <a:gd name="connsiteX5" fmla="*/ 1298898 w 1953158"/>
                <a:gd name="connsiteY5" fmla="*/ 57732 h 1000677"/>
                <a:gd name="connsiteX6" fmla="*/ 1529813 w 1953158"/>
                <a:gd name="connsiteY6" fmla="*/ 9622 h 1000677"/>
                <a:gd name="connsiteX7" fmla="*/ 1953158 w 1953158"/>
                <a:gd name="connsiteY7" fmla="*/ 0 h 100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158" h="1000677">
                  <a:moveTo>
                    <a:pt x="0" y="1000677"/>
                  </a:moveTo>
                  <a:cubicBezTo>
                    <a:pt x="219690" y="990253"/>
                    <a:pt x="439381" y="979830"/>
                    <a:pt x="586910" y="923702"/>
                  </a:cubicBezTo>
                  <a:cubicBezTo>
                    <a:pt x="734439" y="867574"/>
                    <a:pt x="811411" y="760130"/>
                    <a:pt x="885175" y="663911"/>
                  </a:cubicBezTo>
                  <a:cubicBezTo>
                    <a:pt x="958939" y="567692"/>
                    <a:pt x="986200" y="429778"/>
                    <a:pt x="1029497" y="346388"/>
                  </a:cubicBezTo>
                  <a:cubicBezTo>
                    <a:pt x="1072794" y="262998"/>
                    <a:pt x="1100055" y="211682"/>
                    <a:pt x="1144955" y="163573"/>
                  </a:cubicBezTo>
                  <a:cubicBezTo>
                    <a:pt x="1189855" y="115464"/>
                    <a:pt x="1234755" y="83390"/>
                    <a:pt x="1298898" y="57732"/>
                  </a:cubicBezTo>
                  <a:cubicBezTo>
                    <a:pt x="1363041" y="32074"/>
                    <a:pt x="1420770" y="19244"/>
                    <a:pt x="1529813" y="9622"/>
                  </a:cubicBezTo>
                  <a:cubicBezTo>
                    <a:pt x="1638856" y="0"/>
                    <a:pt x="1953158" y="0"/>
                    <a:pt x="1953158" y="0"/>
                  </a:cubicBezTo>
                </a:path>
              </a:pathLst>
            </a:custGeom>
            <a:ln w="571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5093206" y="2331918"/>
              <a:ext cx="529180" cy="356010"/>
            </a:xfrm>
            <a:custGeom>
              <a:avLst/>
              <a:gdLst>
                <a:gd name="connsiteX0" fmla="*/ 0 w 1953158"/>
                <a:gd name="connsiteY0" fmla="*/ 1000677 h 1000677"/>
                <a:gd name="connsiteX1" fmla="*/ 586910 w 1953158"/>
                <a:gd name="connsiteY1" fmla="*/ 923702 h 1000677"/>
                <a:gd name="connsiteX2" fmla="*/ 885175 w 1953158"/>
                <a:gd name="connsiteY2" fmla="*/ 663911 h 1000677"/>
                <a:gd name="connsiteX3" fmla="*/ 1029497 w 1953158"/>
                <a:gd name="connsiteY3" fmla="*/ 346388 h 1000677"/>
                <a:gd name="connsiteX4" fmla="*/ 1144955 w 1953158"/>
                <a:gd name="connsiteY4" fmla="*/ 163573 h 1000677"/>
                <a:gd name="connsiteX5" fmla="*/ 1298898 w 1953158"/>
                <a:gd name="connsiteY5" fmla="*/ 57732 h 1000677"/>
                <a:gd name="connsiteX6" fmla="*/ 1529813 w 1953158"/>
                <a:gd name="connsiteY6" fmla="*/ 9622 h 1000677"/>
                <a:gd name="connsiteX7" fmla="*/ 1953158 w 1953158"/>
                <a:gd name="connsiteY7" fmla="*/ 0 h 100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158" h="1000677">
                  <a:moveTo>
                    <a:pt x="0" y="1000677"/>
                  </a:moveTo>
                  <a:cubicBezTo>
                    <a:pt x="219690" y="990253"/>
                    <a:pt x="439381" y="979830"/>
                    <a:pt x="586910" y="923702"/>
                  </a:cubicBezTo>
                  <a:cubicBezTo>
                    <a:pt x="734439" y="867574"/>
                    <a:pt x="811411" y="760130"/>
                    <a:pt x="885175" y="663911"/>
                  </a:cubicBezTo>
                  <a:cubicBezTo>
                    <a:pt x="958939" y="567692"/>
                    <a:pt x="986200" y="429778"/>
                    <a:pt x="1029497" y="346388"/>
                  </a:cubicBezTo>
                  <a:cubicBezTo>
                    <a:pt x="1072794" y="262998"/>
                    <a:pt x="1100055" y="211682"/>
                    <a:pt x="1144955" y="163573"/>
                  </a:cubicBezTo>
                  <a:cubicBezTo>
                    <a:pt x="1189855" y="115464"/>
                    <a:pt x="1234755" y="83390"/>
                    <a:pt x="1298898" y="57732"/>
                  </a:cubicBezTo>
                  <a:cubicBezTo>
                    <a:pt x="1363041" y="32074"/>
                    <a:pt x="1420770" y="19244"/>
                    <a:pt x="1529813" y="9622"/>
                  </a:cubicBezTo>
                  <a:cubicBezTo>
                    <a:pt x="1638856" y="0"/>
                    <a:pt x="1953158" y="0"/>
                    <a:pt x="1953158" y="0"/>
                  </a:cubicBezTo>
                </a:path>
              </a:pathLst>
            </a:custGeom>
            <a:ln w="28575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/>
          <a:srcRect l="93385" t="16226" r="-645" b="68425"/>
          <a:stretch/>
        </p:blipFill>
        <p:spPr>
          <a:xfrm>
            <a:off x="3748125" y="3355142"/>
            <a:ext cx="311824" cy="29827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"/>
          <a:srcRect l="85545" t="16226" r="7195" b="68425"/>
          <a:stretch/>
        </p:blipFill>
        <p:spPr>
          <a:xfrm>
            <a:off x="3212026" y="3904935"/>
            <a:ext cx="311824" cy="29827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2"/>
          <a:srcRect l="93227" t="-1022" r="-843" b="85098"/>
          <a:stretch/>
        </p:blipFill>
        <p:spPr>
          <a:xfrm>
            <a:off x="4280656" y="2972502"/>
            <a:ext cx="327130" cy="30945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2"/>
          <a:srcRect l="-572" t="-527" r="92956" b="84603"/>
          <a:stretch/>
        </p:blipFill>
        <p:spPr>
          <a:xfrm>
            <a:off x="4756543" y="2619085"/>
            <a:ext cx="327130" cy="30945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2"/>
          <a:srcRect l="46390" t="50576" r="46275" b="33213"/>
          <a:stretch/>
        </p:blipFill>
        <p:spPr>
          <a:xfrm>
            <a:off x="5355947" y="2274105"/>
            <a:ext cx="315055" cy="31502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637459" y="4713175"/>
            <a:ext cx="7625836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1600" dirty="0" smtClean="0">
                <a:latin typeface="Times New Roman"/>
                <a:cs typeface="Times New Roman"/>
              </a:rPr>
              <a:t>DRY (Don</a:t>
            </a:r>
            <a:r>
              <a:rPr lang="uk-UA" sz="1600" dirty="0" smtClean="0">
                <a:latin typeface="Times New Roman"/>
                <a:cs typeface="Times New Roman"/>
              </a:rPr>
              <a:t>’</a:t>
            </a:r>
            <a:r>
              <a:rPr lang="en-US" sz="1600" dirty="0" smtClean="0">
                <a:latin typeface="Times New Roman"/>
                <a:cs typeface="Times New Roman"/>
              </a:rPr>
              <a:t>t Repeat Yourself): </a:t>
            </a:r>
            <a:r>
              <a:rPr lang="en-US" sz="1600" dirty="0" err="1" smtClean="0">
                <a:latin typeface="Times New Roman"/>
                <a:cs typeface="Times New Roman"/>
              </a:rPr>
              <a:t>rapidez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em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repetir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tudo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que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você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já</a:t>
            </a:r>
            <a:r>
              <a:rPr lang="en-US" sz="1600" dirty="0" smtClean="0">
                <a:latin typeface="Times New Roman"/>
                <a:cs typeface="Times New Roman"/>
              </a:rPr>
              <a:t> fez </a:t>
            </a:r>
            <a:r>
              <a:rPr lang="en-US" sz="1600" dirty="0" err="1" smtClean="0">
                <a:latin typeface="Times New Roman"/>
                <a:cs typeface="Times New Roman"/>
              </a:rPr>
              <a:t>uma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vez</a:t>
            </a:r>
            <a:r>
              <a:rPr lang="en-US" sz="1600" dirty="0" smtClean="0">
                <a:latin typeface="Times New Roman"/>
                <a:cs typeface="Times New Roman"/>
              </a:rPr>
              <a:t>;</a:t>
            </a:r>
          </a:p>
          <a:p>
            <a:pPr marL="285750" indent="-285750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1600" dirty="0" err="1" smtClean="0">
                <a:latin typeface="Times New Roman"/>
                <a:cs typeface="Times New Roman"/>
              </a:rPr>
              <a:t>Flexibilidade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em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criar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suas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próprias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formas</a:t>
            </a:r>
            <a:r>
              <a:rPr lang="en-US" sz="1600" dirty="0" smtClean="0">
                <a:latin typeface="Times New Roman"/>
                <a:cs typeface="Times New Roman"/>
              </a:rPr>
              <a:t> de </a:t>
            </a:r>
            <a:r>
              <a:rPr lang="en-US" sz="1600" dirty="0" err="1" smtClean="0">
                <a:latin typeface="Times New Roman"/>
                <a:cs typeface="Times New Roman"/>
              </a:rPr>
              <a:t>analisar</a:t>
            </a:r>
            <a:r>
              <a:rPr lang="en-US" sz="1600" dirty="0" smtClean="0">
                <a:latin typeface="Times New Roman"/>
                <a:cs typeface="Times New Roman"/>
              </a:rPr>
              <a:t> dados;</a:t>
            </a:r>
          </a:p>
          <a:p>
            <a:pPr marL="285750" indent="-285750"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1600" dirty="0" err="1" smtClean="0">
                <a:latin typeface="Times New Roman"/>
                <a:cs typeface="Times New Roman"/>
              </a:rPr>
              <a:t>Flexibilidade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em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reproduzir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uma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análise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que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você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acabou</a:t>
            </a:r>
            <a:r>
              <a:rPr lang="en-US" sz="1600" dirty="0" smtClean="0">
                <a:latin typeface="Times New Roman"/>
                <a:cs typeface="Times New Roman"/>
              </a:rPr>
              <a:t> de </a:t>
            </a:r>
            <a:r>
              <a:rPr lang="en-US" sz="1600" dirty="0" err="1" smtClean="0">
                <a:latin typeface="Times New Roman"/>
                <a:cs typeface="Times New Roman"/>
              </a:rPr>
              <a:t>ler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em</a:t>
            </a:r>
            <a:r>
              <a:rPr lang="en-US" sz="1600" dirty="0" smtClean="0">
                <a:latin typeface="Times New Roman"/>
                <a:cs typeface="Times New Roman"/>
              </a:rPr>
              <a:t> um </a:t>
            </a:r>
            <a:r>
              <a:rPr lang="en-US" sz="1600" dirty="0" err="1" smtClean="0">
                <a:latin typeface="Times New Roman"/>
                <a:cs typeface="Times New Roman"/>
              </a:rPr>
              <a:t>trabalho</a:t>
            </a:r>
            <a:r>
              <a:rPr lang="en-US" sz="1600" dirty="0">
                <a:latin typeface="Times New Roman"/>
                <a:cs typeface="Times New Roman"/>
              </a:rPr>
              <a:t>.</a:t>
            </a:r>
            <a:endParaRPr lang="en-US" sz="16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9441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4496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O que podemos fazer em </a:t>
            </a:r>
            <a:r>
              <a:rPr lang="pt-BR" sz="2800" b="1" dirty="0" err="1" smtClean="0">
                <a:solidFill>
                  <a:srgbClr val="004080"/>
                </a:solidFill>
                <a:latin typeface="Times New Roman"/>
                <a:cs typeface="Times New Roman"/>
              </a:rPr>
              <a:t>R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?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9003" y="1587612"/>
            <a:ext cx="7625836" cy="399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/>
              <a:buChar char="•"/>
            </a:pPr>
            <a:r>
              <a:rPr lang="en-US" sz="1600" dirty="0" err="1" smtClean="0">
                <a:latin typeface="Times New Roman"/>
                <a:cs typeface="Times New Roman"/>
              </a:rPr>
              <a:t>Calculadora</a:t>
            </a:r>
            <a:r>
              <a:rPr lang="en-US" sz="1600" dirty="0" smtClean="0">
                <a:latin typeface="Times New Roman"/>
                <a:cs typeface="Times New Roman"/>
              </a:rPr>
              <a:t>;</a:t>
            </a:r>
          </a:p>
          <a:p>
            <a:pPr marL="285750" indent="-285750" algn="just">
              <a:lnSpc>
                <a:spcPct val="200000"/>
              </a:lnSpc>
              <a:buFont typeface="Arial"/>
              <a:buChar char="•"/>
            </a:pPr>
            <a:r>
              <a:rPr lang="en-US" sz="1600" dirty="0" err="1" smtClean="0">
                <a:latin typeface="Times New Roman"/>
                <a:cs typeface="Times New Roman"/>
              </a:rPr>
              <a:t>Análises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estatísticas</a:t>
            </a:r>
            <a:r>
              <a:rPr lang="en-US" sz="1600" dirty="0" smtClean="0">
                <a:latin typeface="Times New Roman"/>
                <a:cs typeface="Times New Roman"/>
              </a:rPr>
              <a:t>;</a:t>
            </a:r>
          </a:p>
          <a:p>
            <a:pPr marL="285750" indent="-285750" algn="just">
              <a:lnSpc>
                <a:spcPct val="200000"/>
              </a:lnSpc>
              <a:buFont typeface="Arial"/>
              <a:buChar char="•"/>
            </a:pPr>
            <a:r>
              <a:rPr lang="en-US" sz="1600" dirty="0" err="1" smtClean="0">
                <a:latin typeface="Times New Roman"/>
                <a:cs typeface="Times New Roman"/>
              </a:rPr>
              <a:t>Criação</a:t>
            </a:r>
            <a:r>
              <a:rPr lang="en-US" sz="1600" dirty="0" smtClean="0">
                <a:latin typeface="Times New Roman"/>
                <a:cs typeface="Times New Roman"/>
              </a:rPr>
              <a:t> de </a:t>
            </a:r>
            <a:r>
              <a:rPr lang="en-US" sz="1600" dirty="0" err="1" smtClean="0">
                <a:latin typeface="Times New Roman"/>
                <a:cs typeface="Times New Roman"/>
              </a:rPr>
              <a:t>gráficos</a:t>
            </a:r>
            <a:r>
              <a:rPr lang="en-US" sz="1600" dirty="0" smtClean="0">
                <a:latin typeface="Times New Roman"/>
                <a:cs typeface="Times New Roman"/>
              </a:rPr>
              <a:t> e </a:t>
            </a:r>
            <a:r>
              <a:rPr lang="en-US" sz="1600" dirty="0" err="1" smtClean="0">
                <a:latin typeface="Times New Roman"/>
                <a:cs typeface="Times New Roman"/>
              </a:rPr>
              <a:t>figuras</a:t>
            </a:r>
            <a:r>
              <a:rPr lang="en-US" sz="1600" dirty="0" smtClean="0">
                <a:latin typeface="Times New Roman"/>
                <a:cs typeface="Times New Roman"/>
              </a:rPr>
              <a:t>;</a:t>
            </a:r>
          </a:p>
          <a:p>
            <a:pPr marL="285750" indent="-285750" algn="just">
              <a:lnSpc>
                <a:spcPct val="200000"/>
              </a:lnSpc>
              <a:buFont typeface="Arial"/>
              <a:buChar char="•"/>
            </a:pPr>
            <a:r>
              <a:rPr lang="en-US" sz="1600" dirty="0" err="1" smtClean="0">
                <a:latin typeface="Times New Roman"/>
                <a:cs typeface="Times New Roman"/>
              </a:rPr>
              <a:t>Criação</a:t>
            </a:r>
            <a:r>
              <a:rPr lang="en-US" sz="1600" dirty="0" smtClean="0">
                <a:latin typeface="Times New Roman"/>
                <a:cs typeface="Times New Roman"/>
              </a:rPr>
              <a:t> de </a:t>
            </a:r>
            <a:r>
              <a:rPr lang="en-US" sz="1600" dirty="0" err="1" smtClean="0">
                <a:latin typeface="Times New Roman"/>
                <a:cs typeface="Times New Roman"/>
              </a:rPr>
              <a:t>aplicativos</a:t>
            </a:r>
            <a:r>
              <a:rPr lang="en-US" sz="1600" dirty="0" smtClean="0">
                <a:latin typeface="Times New Roman"/>
                <a:cs typeface="Times New Roman"/>
              </a:rPr>
              <a:t> e sites;</a:t>
            </a:r>
          </a:p>
          <a:p>
            <a:pPr marL="285750" indent="-285750" algn="just">
              <a:lnSpc>
                <a:spcPct val="200000"/>
              </a:lnSpc>
              <a:buFont typeface="Arial"/>
              <a:buChar char="•"/>
            </a:pPr>
            <a:r>
              <a:rPr lang="en-US" sz="1600" i="1" dirty="0" smtClean="0">
                <a:latin typeface="Times New Roman"/>
                <a:cs typeface="Times New Roman"/>
              </a:rPr>
              <a:t>Web scrapping</a:t>
            </a:r>
            <a:r>
              <a:rPr lang="en-US" sz="1600" dirty="0" smtClean="0">
                <a:latin typeface="Times New Roman"/>
                <a:cs typeface="Times New Roman"/>
              </a:rPr>
              <a:t>;</a:t>
            </a:r>
          </a:p>
          <a:p>
            <a:pPr marL="285750" indent="-285750" algn="just">
              <a:lnSpc>
                <a:spcPct val="200000"/>
              </a:lnSpc>
              <a:buFont typeface="Arial"/>
              <a:buChar char="•"/>
            </a:pPr>
            <a:r>
              <a:rPr lang="en-US" sz="1600" dirty="0" err="1" smtClean="0">
                <a:latin typeface="Times New Roman"/>
                <a:cs typeface="Times New Roman"/>
              </a:rPr>
              <a:t>Redação</a:t>
            </a:r>
            <a:r>
              <a:rPr lang="en-US" sz="1600" dirty="0" smtClean="0">
                <a:latin typeface="Times New Roman"/>
                <a:cs typeface="Times New Roman"/>
              </a:rPr>
              <a:t> de </a:t>
            </a:r>
            <a:r>
              <a:rPr lang="en-US" sz="1600" dirty="0" err="1" smtClean="0">
                <a:latin typeface="Times New Roman"/>
                <a:cs typeface="Times New Roman"/>
              </a:rPr>
              <a:t>textos</a:t>
            </a:r>
            <a:r>
              <a:rPr lang="en-US" sz="1600" dirty="0" smtClean="0">
                <a:latin typeface="Times New Roman"/>
                <a:cs typeface="Times New Roman"/>
              </a:rPr>
              <a:t>;</a:t>
            </a:r>
          </a:p>
          <a:p>
            <a:pPr marL="285750" indent="-285750" algn="just">
              <a:lnSpc>
                <a:spcPct val="200000"/>
              </a:lnSpc>
              <a:buFont typeface="Arial"/>
              <a:buChar char="•"/>
            </a:pPr>
            <a:r>
              <a:rPr lang="en-US" sz="1600" dirty="0" err="1" smtClean="0">
                <a:latin typeface="Times New Roman"/>
                <a:cs typeface="Times New Roman"/>
              </a:rPr>
              <a:t>Criação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e </a:t>
            </a:r>
            <a:r>
              <a:rPr lang="en-US" sz="1600" dirty="0" err="1" smtClean="0">
                <a:latin typeface="Times New Roman"/>
                <a:cs typeface="Times New Roman"/>
              </a:rPr>
              <a:t>manutenção</a:t>
            </a:r>
            <a:r>
              <a:rPr lang="en-US" sz="1600" dirty="0" smtClean="0">
                <a:latin typeface="Times New Roman"/>
                <a:cs typeface="Times New Roman"/>
              </a:rPr>
              <a:t> de bases de dados;</a:t>
            </a:r>
          </a:p>
          <a:p>
            <a:pPr marL="285750" indent="-285750" algn="just">
              <a:lnSpc>
                <a:spcPct val="200000"/>
              </a:lnSpc>
              <a:buFont typeface="Arial"/>
              <a:buChar char="•"/>
            </a:pPr>
            <a:r>
              <a:rPr lang="en-US" sz="1600" dirty="0" smtClean="0">
                <a:latin typeface="Times New Roman"/>
                <a:cs typeface="Times New Roman"/>
              </a:rPr>
              <a:t>e </a:t>
            </a:r>
            <a:r>
              <a:rPr lang="en-US" sz="1600" dirty="0" err="1" smtClean="0">
                <a:latin typeface="Times New Roman"/>
                <a:cs typeface="Times New Roman"/>
              </a:rPr>
              <a:t>muito</a:t>
            </a:r>
            <a:r>
              <a:rPr lang="en-US" sz="1600" dirty="0" smtClean="0">
                <a:latin typeface="Times New Roman"/>
                <a:cs typeface="Times New Roman"/>
              </a:rPr>
              <a:t>, </a:t>
            </a:r>
            <a:r>
              <a:rPr lang="en-US" sz="1600" dirty="0" err="1" smtClean="0">
                <a:latin typeface="Times New Roman"/>
                <a:cs typeface="Times New Roman"/>
              </a:rPr>
              <a:t>muito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cs typeface="Times New Roman"/>
              </a:rPr>
              <a:t>mais</a:t>
            </a:r>
            <a:r>
              <a:rPr lang="is-IS" sz="1600" dirty="0" smtClean="0">
                <a:latin typeface="Times New Roman"/>
                <a:cs typeface="Times New Roman"/>
              </a:rPr>
              <a:t>…</a:t>
            </a:r>
            <a:endParaRPr lang="en-US" sz="16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05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</TotalTime>
  <Words>854</Words>
  <Application>Microsoft Office PowerPoint</Application>
  <PresentationFormat>Apresentação na tela (4:3)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Nicholas Marino</dc:creator>
  <cp:lastModifiedBy>Nicholas Marino</cp:lastModifiedBy>
  <cp:revision>29</cp:revision>
  <dcterms:created xsi:type="dcterms:W3CDTF">2016-04-12T13:23:44Z</dcterms:created>
  <dcterms:modified xsi:type="dcterms:W3CDTF">2016-04-20T18:07:15Z</dcterms:modified>
</cp:coreProperties>
</file>