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" d="100"/>
          <a:sy n="12" d="100"/>
        </p:scale>
        <p:origin x="15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Sander Montant" userId="9f353dbf5db60406" providerId="LiveId" clId="{02A79E1A-1A35-42C6-B30D-5A555DBD83DA}"/>
    <pc:docChg chg="modSld">
      <pc:chgData name="Andrea Sander Montant" userId="9f353dbf5db60406" providerId="LiveId" clId="{02A79E1A-1A35-42C6-B30D-5A555DBD83DA}" dt="2024-05-31T21:04:39.820" v="1" actId="14100"/>
      <pc:docMkLst>
        <pc:docMk/>
      </pc:docMkLst>
      <pc:sldChg chg="modSp mod">
        <pc:chgData name="Andrea Sander Montant" userId="9f353dbf5db60406" providerId="LiveId" clId="{02A79E1A-1A35-42C6-B30D-5A555DBD83DA}" dt="2024-05-31T21:04:39.820" v="1" actId="14100"/>
        <pc:sldMkLst>
          <pc:docMk/>
          <pc:sldMk cId="2288269336" sldId="256"/>
        </pc:sldMkLst>
        <pc:spChg chg="mod">
          <ac:chgData name="Andrea Sander Montant" userId="9f353dbf5db60406" providerId="LiveId" clId="{02A79E1A-1A35-42C6-B30D-5A555DBD83DA}" dt="2024-05-31T21:04:39.820" v="1" actId="14100"/>
          <ac:spMkLst>
            <pc:docMk/>
            <pc:sldMk cId="2288269336" sldId="256"/>
            <ac:spMk id="20" creationId="{AD7946D5-ECF3-15D8-3A25-FA0F5E91AC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445-1F0F-49A1-B84E-FE5D17E0D3A0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CB567-762F-4A4B-ADAA-87AD467AED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90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43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89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46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1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19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1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1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4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0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9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E4BE1-13F5-4367-AFAC-9B7F13A7716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2B6A0-D7B8-41D2-8989-3359D2E912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32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0C89F7-16EE-24EA-55FE-2A19B922AEDD}"/>
              </a:ext>
            </a:extLst>
          </p:cNvPr>
          <p:cNvSpPr/>
          <p:nvPr/>
        </p:nvSpPr>
        <p:spPr>
          <a:xfrm>
            <a:off x="0" y="0"/>
            <a:ext cx="30275213" cy="6682153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34904-40D3-D182-D9BC-B2066226E418}"/>
              </a:ext>
            </a:extLst>
          </p:cNvPr>
          <p:cNvSpPr txBox="1"/>
          <p:nvPr/>
        </p:nvSpPr>
        <p:spPr>
          <a:xfrm>
            <a:off x="27712007" y="239629"/>
            <a:ext cx="625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</a:t>
            </a:r>
            <a:r>
              <a:rPr lang="en-CA" sz="4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P1-D-80</a:t>
            </a:r>
            <a:endParaRPr lang="en-CA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EE342-E3A1-D76E-6565-BE3B9225D8AE}"/>
              </a:ext>
            </a:extLst>
          </p:cNvPr>
          <p:cNvSpPr txBox="1"/>
          <p:nvPr/>
        </p:nvSpPr>
        <p:spPr>
          <a:xfrm>
            <a:off x="-847" y="1310255"/>
            <a:ext cx="30837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b="1" dirty="0">
                <a:solidFill>
                  <a:schemeClr val="bg1"/>
                </a:solidFill>
              </a:rPr>
              <a:t>All Eyes on Word Comprehension.</a:t>
            </a:r>
          </a:p>
          <a:p>
            <a:pPr algn="ctr"/>
            <a:r>
              <a:rPr lang="en-CA" sz="8000" dirty="0">
                <a:solidFill>
                  <a:schemeClr val="bg1"/>
                </a:solidFill>
              </a:rPr>
              <a:t>A Comparative Analysis of Infant Looking While Listening Measures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C8F02-9317-4AF8-1383-FA4660B20538}"/>
              </a:ext>
            </a:extLst>
          </p:cNvPr>
          <p:cNvSpPr txBox="1"/>
          <p:nvPr/>
        </p:nvSpPr>
        <p:spPr>
          <a:xfrm>
            <a:off x="6682153" y="4636632"/>
            <a:ext cx="18428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</a:rPr>
              <a:t>Andrea Sander-Montant, Laia </a:t>
            </a:r>
            <a:r>
              <a:rPr lang="en-CA" sz="4400" dirty="0" err="1">
                <a:solidFill>
                  <a:schemeClr val="bg1"/>
                </a:solidFill>
              </a:rPr>
              <a:t>Fibla</a:t>
            </a:r>
            <a:r>
              <a:rPr lang="en-CA" sz="4400" dirty="0">
                <a:solidFill>
                  <a:schemeClr val="bg1"/>
                </a:solidFill>
              </a:rPr>
              <a:t>, Krista Byers-Heinlein</a:t>
            </a:r>
          </a:p>
          <a:p>
            <a:pPr algn="ctr"/>
            <a:r>
              <a:rPr lang="en-CA" sz="4400" dirty="0">
                <a:solidFill>
                  <a:schemeClr val="bg1"/>
                </a:solidFill>
              </a:rPr>
              <a:t>Concordia University</a:t>
            </a:r>
            <a:endParaRPr lang="en-C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DF8E0-3CA0-7FE3-0757-CAC76234AD03}"/>
              </a:ext>
            </a:extLst>
          </p:cNvPr>
          <p:cNvSpPr txBox="1"/>
          <p:nvPr/>
        </p:nvSpPr>
        <p:spPr>
          <a:xfrm>
            <a:off x="411981" y="7992408"/>
            <a:ext cx="76869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 Looking-While-Listening </a:t>
            </a:r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procedure is popular to measure word comprehension in </a:t>
            </a:r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infants. </a:t>
            </a:r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Where they see two images on a screen and one gets labelled while </a:t>
            </a:r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their eye gaze is being recorded.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78A12-9571-7B1F-BDED-B2E4D7331F04}"/>
              </a:ext>
            </a:extLst>
          </p:cNvPr>
          <p:cNvSpPr txBox="1"/>
          <p:nvPr/>
        </p:nvSpPr>
        <p:spPr>
          <a:xfrm>
            <a:off x="411981" y="13034859"/>
            <a:ext cx="7686989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>
                <a:solidFill>
                  <a:schemeClr val="accent6">
                    <a:lumMod val="50000"/>
                  </a:schemeClr>
                </a:solidFill>
              </a:rPr>
              <a:t>BUT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46486-9110-8AA4-C84C-3A0CE7ACE57A}"/>
              </a:ext>
            </a:extLst>
          </p:cNvPr>
          <p:cNvSpPr txBox="1"/>
          <p:nvPr/>
        </p:nvSpPr>
        <p:spPr>
          <a:xfrm>
            <a:off x="411981" y="14353214"/>
            <a:ext cx="76869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There are </a:t>
            </a:r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many possible outcome measures </a:t>
            </a:r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that can be derived from LWL </a:t>
            </a:r>
            <a:endParaRPr lang="en-CA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275F-88CE-53C5-5C83-5FB1DEFA1E98}"/>
              </a:ext>
            </a:extLst>
          </p:cNvPr>
          <p:cNvSpPr txBox="1"/>
          <p:nvPr/>
        </p:nvSpPr>
        <p:spPr>
          <a:xfrm>
            <a:off x="411981" y="16687231"/>
            <a:ext cx="7686989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>
                <a:solidFill>
                  <a:schemeClr val="accent6">
                    <a:lumMod val="50000"/>
                  </a:schemeClr>
                </a:solidFill>
              </a:rPr>
              <a:t>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E50EA-5FF3-A74C-679D-28064CCBB816}"/>
              </a:ext>
            </a:extLst>
          </p:cNvPr>
          <p:cNvSpPr txBox="1"/>
          <p:nvPr/>
        </p:nvSpPr>
        <p:spPr>
          <a:xfrm>
            <a:off x="411981" y="18005586"/>
            <a:ext cx="76869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It is unknown if they all</a:t>
            </a:r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 index the same construct </a:t>
            </a:r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and which measures are </a:t>
            </a:r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most robust and valid.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F7794D-0532-CB16-4C7F-CEF427BEE2AA}"/>
              </a:ext>
            </a:extLst>
          </p:cNvPr>
          <p:cNvSpPr txBox="1"/>
          <p:nvPr/>
        </p:nvSpPr>
        <p:spPr>
          <a:xfrm>
            <a:off x="411980" y="21255420"/>
            <a:ext cx="7686989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>
                <a:solidFill>
                  <a:schemeClr val="accent6">
                    <a:lumMod val="50000"/>
                  </a:schemeClr>
                </a:solidFill>
              </a:rPr>
              <a:t>SO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8470D-E5FC-4445-E771-41F0583008C5}"/>
              </a:ext>
            </a:extLst>
          </p:cNvPr>
          <p:cNvSpPr txBox="1"/>
          <p:nvPr/>
        </p:nvSpPr>
        <p:spPr>
          <a:xfrm>
            <a:off x="411980" y="22573775"/>
            <a:ext cx="76869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It is We bridge this gap by  comparing </a:t>
            </a:r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LWL measures </a:t>
            </a:r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across </a:t>
            </a:r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5 merged datasets.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7946D5-ECF3-15D8-3A25-FA0F5E91ACB7}"/>
              </a:ext>
            </a:extLst>
          </p:cNvPr>
          <p:cNvSpPr/>
          <p:nvPr/>
        </p:nvSpPr>
        <p:spPr>
          <a:xfrm>
            <a:off x="-846" y="25080177"/>
            <a:ext cx="8099816" cy="16413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Graphic 21" descr="Baby crawling with solid fill">
            <a:extLst>
              <a:ext uri="{FF2B5EF4-FFF2-40B4-BE49-F238E27FC236}">
                <a16:creationId xmlns:a16="http://schemas.microsoft.com/office/drawing/2014/main" id="{9A5D4765-23C2-9552-8EAA-E86F6155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5392" y="25474092"/>
            <a:ext cx="2444826" cy="2444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1F2909-2074-EA6C-9D98-FAADC18D8704}"/>
              </a:ext>
            </a:extLst>
          </p:cNvPr>
          <p:cNvSpPr txBox="1"/>
          <p:nvPr/>
        </p:nvSpPr>
        <p:spPr>
          <a:xfrm>
            <a:off x="205567" y="27647817"/>
            <a:ext cx="76869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b="1" dirty="0">
                <a:solidFill>
                  <a:schemeClr val="accent6">
                    <a:lumMod val="50000"/>
                  </a:schemeClr>
                </a:solidFill>
              </a:rPr>
              <a:t>155 </a:t>
            </a:r>
          </a:p>
          <a:p>
            <a:pPr algn="ctr"/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French-English bilinguals</a:t>
            </a:r>
          </a:p>
          <a:p>
            <a:pPr algn="ctr"/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14-48 months</a:t>
            </a:r>
          </a:p>
          <a:p>
            <a:pPr algn="ctr"/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4400" i="1" dirty="0">
                <a:solidFill>
                  <a:schemeClr val="accent6">
                    <a:lumMod val="50000"/>
                  </a:schemeClr>
                </a:solidFill>
              </a:rPr>
              <a:t>M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= 24.26, SD = 8.11, 63 female)</a:t>
            </a:r>
            <a:endParaRPr lang="en-CA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7" name="Picture 26" descr="A green and black dog and apple&#10;&#10;Description automatically generated with medium confidence">
            <a:extLst>
              <a:ext uri="{FF2B5EF4-FFF2-40B4-BE49-F238E27FC236}">
                <a16:creationId xmlns:a16="http://schemas.microsoft.com/office/drawing/2014/main" id="{044B96DE-C5A7-FB14-3875-E7ED7339A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33189248"/>
            <a:ext cx="5486400" cy="3657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A0DB21-48CD-E9A0-ABD0-0D540E9179BE}"/>
              </a:ext>
            </a:extLst>
          </p:cNvPr>
          <p:cNvSpPr txBox="1"/>
          <p:nvPr/>
        </p:nvSpPr>
        <p:spPr>
          <a:xfrm>
            <a:off x="-847" y="37188439"/>
            <a:ext cx="7686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b="1" dirty="0">
                <a:solidFill>
                  <a:schemeClr val="accent6">
                    <a:lumMod val="50000"/>
                  </a:schemeClr>
                </a:solidFill>
              </a:rPr>
              <a:t>11 </a:t>
            </a:r>
          </a:p>
          <a:p>
            <a:pPr algn="ctr"/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LWL measures </a:t>
            </a:r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averaged by subjects </a:t>
            </a:r>
            <a:r>
              <a:rPr lang="en-CA" sz="4400" dirty="0">
                <a:solidFill>
                  <a:schemeClr val="accent6">
                    <a:lumMod val="50000"/>
                  </a:schemeClr>
                </a:solidFill>
              </a:rPr>
              <a:t>across all trials.</a:t>
            </a:r>
          </a:p>
        </p:txBody>
      </p:sp>
    </p:spTree>
    <p:extLst>
      <p:ext uri="{BB962C8B-B14F-4D97-AF65-F5344CB8AC3E}">
        <p14:creationId xmlns:p14="http://schemas.microsoft.com/office/powerpoint/2010/main" val="228826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135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Sander Montant</dc:creator>
  <cp:lastModifiedBy>Andrea Sander Montant</cp:lastModifiedBy>
  <cp:revision>1</cp:revision>
  <dcterms:created xsi:type="dcterms:W3CDTF">2024-05-31T19:30:37Z</dcterms:created>
  <dcterms:modified xsi:type="dcterms:W3CDTF">2024-05-31T21:04:44Z</dcterms:modified>
</cp:coreProperties>
</file>