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6mIUc8ULjHvDxkbtNAIm6980z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d91786c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31bd91786cb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a3c33059d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1a3c33059d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bd91786cb_2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1bd91786cb_2_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bd91786cb_2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1bd91786cb_2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ba7bc98ca_3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1ba7bc98ca_3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ba7bc98ca_3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ba7bc98ca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31ba7bc98ca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ba7bc98ca_3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ba7bc98ca_3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1ba7bc98ca_3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d91786cb_2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1bd91786cb_2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a3c33059d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1a3c33059d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bd91786cb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1bd91786cb_2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d91786cb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1bd91786cb_2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d91786cb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1bd91786cb_2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bd91786cb_2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1bd91786cb_2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a3c33059d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1a3c33059d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ba7bc98ca_5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1ba7bc98ca_5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d91786cb_2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1bd91786cb_2_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a3c33059d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1a3c33059d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bd91786cb_2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1bd91786cb_2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a3c33059d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1a3c33059d_0_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4664403e2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4664403e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a4664403e2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1bd91786cb_2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31bd91786cb_2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bd91786cb_2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1bd91786cb_2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1a3c33059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31a3c33059d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bd91786cb_2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31bd91786cb_2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a3c33059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31a3c33059d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ba7bc98ca_3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ba7bc98ca_3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31ba7bc98ca_3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ba7bc98ca_3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ba7bc98ca_3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31ba7bc98ca_3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bd91786cb_2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31bd91786cb_2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pic>
        <p:nvPicPr>
          <p:cNvPr id="11" name="Google Shape;11;p4"/>
          <p:cNvPicPr preferRelativeResize="0"/>
          <p:nvPr/>
        </p:nvPicPr>
        <p:blipFill rotWithShape="1">
          <a:blip r:embed="rId2">
            <a:alphaModFix/>
          </a:blip>
          <a:srcRect b="0" l="0" r="0" t="989"/>
          <a:stretch/>
        </p:blipFill>
        <p:spPr>
          <a:xfrm>
            <a:off x="0" y="-5580"/>
            <a:ext cx="9152709" cy="5864372"/>
          </a:xfrm>
          <a:prstGeom prst="rect">
            <a:avLst/>
          </a:prstGeom>
          <a:noFill/>
          <a:ln>
            <a:noFill/>
          </a:ln>
        </p:spPr>
      </p:pic>
      <p:sp>
        <p:nvSpPr>
          <p:cNvPr id="12" name="Google Shape;12;p4"/>
          <p:cNvSpPr txBox="1"/>
          <p:nvPr>
            <p:ph type="ctrTitle"/>
          </p:nvPr>
        </p:nvSpPr>
        <p:spPr>
          <a:xfrm>
            <a:off x="685800" y="555549"/>
            <a:ext cx="7772400" cy="23876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5000"/>
              <a:buFont typeface="Calibri"/>
              <a:buNone/>
              <a:defRPr b="0" i="0" sz="5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
          <p:cNvSpPr txBox="1"/>
          <p:nvPr>
            <p:ph idx="1" type="subTitle"/>
          </p:nvPr>
        </p:nvSpPr>
        <p:spPr>
          <a:xfrm>
            <a:off x="1143000" y="3035224"/>
            <a:ext cx="6858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500"/>
              <a:buFont typeface="Arial"/>
              <a:buNone/>
              <a:defRPr b="0" i="0" sz="25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4" name="Google Shape;14;p4"/>
          <p:cNvPicPr preferRelativeResize="0"/>
          <p:nvPr/>
        </p:nvPicPr>
        <p:blipFill rotWithShape="1">
          <a:blip r:embed="rId3">
            <a:alphaModFix/>
          </a:blip>
          <a:srcRect b="0" l="0" r="0" t="0"/>
          <a:stretch/>
        </p:blipFill>
        <p:spPr>
          <a:xfrm>
            <a:off x="6577150" y="4945512"/>
            <a:ext cx="2447108" cy="1097702"/>
          </a:xfrm>
          <a:prstGeom prst="rect">
            <a:avLst/>
          </a:prstGeom>
          <a:noFill/>
          <a:ln>
            <a:noFill/>
          </a:ln>
        </p:spPr>
      </p:pic>
      <p:pic>
        <p:nvPicPr>
          <p:cNvPr id="15" name="Google Shape;15;p4"/>
          <p:cNvPicPr preferRelativeResize="0"/>
          <p:nvPr/>
        </p:nvPicPr>
        <p:blipFill rotWithShape="1">
          <a:blip r:embed="rId4">
            <a:alphaModFix/>
          </a:blip>
          <a:srcRect b="0" l="0" r="0" t="0"/>
          <a:stretch/>
        </p:blipFill>
        <p:spPr>
          <a:xfrm>
            <a:off x="6577149" y="6227635"/>
            <a:ext cx="2447109" cy="427650"/>
          </a:xfrm>
          <a:prstGeom prst="rect">
            <a:avLst/>
          </a:prstGeom>
          <a:noFill/>
          <a:ln>
            <a:noFill/>
          </a:ln>
        </p:spPr>
      </p:pic>
      <p:sp>
        <p:nvSpPr>
          <p:cNvPr id="16" name="Google Shape;16;p4"/>
          <p:cNvSpPr txBox="1"/>
          <p:nvPr>
            <p:ph idx="2" type="body"/>
          </p:nvPr>
        </p:nvSpPr>
        <p:spPr>
          <a:xfrm>
            <a:off x="216131" y="4228360"/>
            <a:ext cx="2539736" cy="3196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4"/>
          <p:cNvSpPr txBox="1"/>
          <p:nvPr>
            <p:ph idx="3" type="body"/>
          </p:nvPr>
        </p:nvSpPr>
        <p:spPr>
          <a:xfrm>
            <a:off x="216130" y="4522413"/>
            <a:ext cx="2539735" cy="24506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4"/>
          <p:cNvSpPr txBox="1"/>
          <p:nvPr>
            <p:ph idx="4" type="body"/>
          </p:nvPr>
        </p:nvSpPr>
        <p:spPr>
          <a:xfrm>
            <a:off x="216131" y="4819673"/>
            <a:ext cx="2539734" cy="24506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4"/>
          <p:cNvSpPr txBox="1"/>
          <p:nvPr>
            <p:ph idx="5" type="body"/>
          </p:nvPr>
        </p:nvSpPr>
        <p:spPr>
          <a:xfrm>
            <a:off x="216131" y="6270293"/>
            <a:ext cx="2373284" cy="3196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4"/>
          <p:cNvSpPr txBox="1"/>
          <p:nvPr>
            <p:ph idx="6" type="body"/>
          </p:nvPr>
        </p:nvSpPr>
        <p:spPr>
          <a:xfrm>
            <a:off x="2755867" y="6264475"/>
            <a:ext cx="3654829" cy="319691"/>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b="0" l="0" r="0" t="0"/>
          <a:stretch/>
        </p:blipFill>
        <p:spPr>
          <a:xfrm>
            <a:off x="-5377" y="6229350"/>
            <a:ext cx="9149377" cy="628650"/>
          </a:xfrm>
          <a:prstGeom prst="rect">
            <a:avLst/>
          </a:prstGeom>
          <a:noFill/>
          <a:ln>
            <a:noFill/>
          </a:ln>
        </p:spPr>
      </p:pic>
      <p:pic>
        <p:nvPicPr>
          <p:cNvPr id="23" name="Google Shape;23;p5"/>
          <p:cNvPicPr preferRelativeResize="0"/>
          <p:nvPr/>
        </p:nvPicPr>
        <p:blipFill rotWithShape="1">
          <a:blip r:embed="rId3">
            <a:alphaModFix/>
          </a:blip>
          <a:srcRect b="0" l="0" r="0" t="0"/>
          <a:stretch/>
        </p:blipFill>
        <p:spPr>
          <a:xfrm>
            <a:off x="152399" y="6139544"/>
            <a:ext cx="878099" cy="551446"/>
          </a:xfrm>
          <a:prstGeom prst="rect">
            <a:avLst/>
          </a:prstGeom>
          <a:noFill/>
          <a:ln>
            <a:noFill/>
          </a:ln>
        </p:spPr>
      </p:pic>
      <p:sp>
        <p:nvSpPr>
          <p:cNvPr id="24" name="Google Shape;24;p5"/>
          <p:cNvSpPr/>
          <p:nvPr/>
        </p:nvSpPr>
        <p:spPr>
          <a:xfrm>
            <a:off x="-5378" y="-4761"/>
            <a:ext cx="9149377" cy="1119186"/>
          </a:xfrm>
          <a:prstGeom prst="rect">
            <a:avLst/>
          </a:prstGeom>
          <a:solidFill>
            <a:srgbClr val="9B001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5"/>
          <p:cNvSpPr txBox="1"/>
          <p:nvPr>
            <p:ph type="title"/>
          </p:nvPr>
        </p:nvSpPr>
        <p:spPr>
          <a:xfrm>
            <a:off x="0" y="0"/>
            <a:ext cx="7061507" cy="111442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5"/>
          <p:cNvSpPr txBox="1"/>
          <p:nvPr>
            <p:ph idx="1" type="body"/>
          </p:nvPr>
        </p:nvSpPr>
        <p:spPr>
          <a:xfrm>
            <a:off x="625960" y="1406413"/>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5"/>
          <p:cNvSpPr txBox="1"/>
          <p:nvPr>
            <p:ph idx="11" type="ftr"/>
          </p:nvPr>
        </p:nvSpPr>
        <p:spPr>
          <a:xfrm>
            <a:off x="1088687" y="6139544"/>
            <a:ext cx="297623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2" type="sldNum"/>
          </p:nvPr>
        </p:nvSpPr>
        <p:spPr>
          <a:xfrm>
            <a:off x="6927026" y="6365195"/>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800" u="none" cap="none" strike="noStrike">
                <a:solidFill>
                  <a:schemeClr val="lt1"/>
                </a:solidFill>
                <a:latin typeface="Calibri"/>
                <a:ea typeface="Calibri"/>
                <a:cs typeface="Calibri"/>
                <a:sym typeface="Calibri"/>
              </a:defRPr>
            </a:lvl1pPr>
            <a:lvl2pPr indent="0" lvl="1" marL="0" marR="0" rtl="0" algn="r">
              <a:spcBef>
                <a:spcPts val="0"/>
              </a:spcBef>
              <a:buNone/>
              <a:defRPr b="0" i="0" sz="1800" u="none" cap="none" strike="noStrike">
                <a:solidFill>
                  <a:schemeClr val="lt1"/>
                </a:solidFill>
                <a:latin typeface="Calibri"/>
                <a:ea typeface="Calibri"/>
                <a:cs typeface="Calibri"/>
                <a:sym typeface="Calibri"/>
              </a:defRPr>
            </a:lvl2pPr>
            <a:lvl3pPr indent="0" lvl="2" marL="0" marR="0" rtl="0" algn="r">
              <a:spcBef>
                <a:spcPts val="0"/>
              </a:spcBef>
              <a:buNone/>
              <a:defRPr b="0" i="0" sz="1800" u="none" cap="none" strike="noStrike">
                <a:solidFill>
                  <a:schemeClr val="lt1"/>
                </a:solidFill>
                <a:latin typeface="Calibri"/>
                <a:ea typeface="Calibri"/>
                <a:cs typeface="Calibri"/>
                <a:sym typeface="Calibri"/>
              </a:defRPr>
            </a:lvl3pPr>
            <a:lvl4pPr indent="0" lvl="3" marL="0" marR="0" rtl="0" algn="r">
              <a:spcBef>
                <a:spcPts val="0"/>
              </a:spcBef>
              <a:buNone/>
              <a:defRPr b="0" i="0" sz="1800" u="none" cap="none" strike="noStrike">
                <a:solidFill>
                  <a:schemeClr val="lt1"/>
                </a:solidFill>
                <a:latin typeface="Calibri"/>
                <a:ea typeface="Calibri"/>
                <a:cs typeface="Calibri"/>
                <a:sym typeface="Calibri"/>
              </a:defRPr>
            </a:lvl4pPr>
            <a:lvl5pPr indent="0" lvl="4" marL="0" marR="0" rtl="0" algn="r">
              <a:spcBef>
                <a:spcPts val="0"/>
              </a:spcBef>
              <a:buNone/>
              <a:defRPr b="0" i="0" sz="1800" u="none" cap="none" strike="noStrike">
                <a:solidFill>
                  <a:schemeClr val="lt1"/>
                </a:solidFill>
                <a:latin typeface="Calibri"/>
                <a:ea typeface="Calibri"/>
                <a:cs typeface="Calibri"/>
                <a:sym typeface="Calibri"/>
              </a:defRPr>
            </a:lvl5pPr>
            <a:lvl6pPr indent="0" lvl="5" marL="0" marR="0" rtl="0" algn="r">
              <a:spcBef>
                <a:spcPts val="0"/>
              </a:spcBef>
              <a:buNone/>
              <a:defRPr b="0" i="0" sz="1800" u="none" cap="none" strike="noStrike">
                <a:solidFill>
                  <a:schemeClr val="lt1"/>
                </a:solidFill>
                <a:latin typeface="Calibri"/>
                <a:ea typeface="Calibri"/>
                <a:cs typeface="Calibri"/>
                <a:sym typeface="Calibri"/>
              </a:defRPr>
            </a:lvl6pPr>
            <a:lvl7pPr indent="0" lvl="6" marL="0" marR="0" rtl="0" algn="r">
              <a:spcBef>
                <a:spcPts val="0"/>
              </a:spcBef>
              <a:buNone/>
              <a:defRPr b="0" i="0" sz="1800" u="none" cap="none" strike="noStrike">
                <a:solidFill>
                  <a:schemeClr val="lt1"/>
                </a:solidFill>
                <a:latin typeface="Calibri"/>
                <a:ea typeface="Calibri"/>
                <a:cs typeface="Calibri"/>
                <a:sym typeface="Calibri"/>
              </a:defRPr>
            </a:lvl7pPr>
            <a:lvl8pPr indent="0" lvl="7" marL="0" marR="0" rtl="0" algn="r">
              <a:spcBef>
                <a:spcPts val="0"/>
              </a:spcBef>
              <a:buNone/>
              <a:defRPr b="0" i="0" sz="1800" u="none" cap="none" strike="noStrike">
                <a:solidFill>
                  <a:schemeClr val="lt1"/>
                </a:solidFill>
                <a:latin typeface="Calibri"/>
                <a:ea typeface="Calibri"/>
                <a:cs typeface="Calibri"/>
                <a:sym typeface="Calibri"/>
              </a:defRPr>
            </a:lvl8pPr>
            <a:lvl9pPr indent="0" lvl="8" marL="0" marR="0" rtl="0" algn="r">
              <a:spcBef>
                <a:spcPts val="0"/>
              </a:spcBef>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of XX</a:t>
            </a:r>
            <a:endParaRPr sz="1400">
              <a:solidFill>
                <a:srgbClr val="000000"/>
              </a:solidFill>
              <a:latin typeface="Arial"/>
              <a:ea typeface="Arial"/>
              <a:cs typeface="Arial"/>
              <a:sym typeface="Arial"/>
            </a:endParaRPr>
          </a:p>
        </p:txBody>
      </p:sp>
      <p:pic>
        <p:nvPicPr>
          <p:cNvPr id="29" name="Google Shape;29;p5"/>
          <p:cNvPicPr preferRelativeResize="0"/>
          <p:nvPr/>
        </p:nvPicPr>
        <p:blipFill rotWithShape="1">
          <a:blip r:embed="rId4">
            <a:alphaModFix/>
          </a:blip>
          <a:srcRect b="0" l="0" r="0" t="0"/>
          <a:stretch/>
        </p:blipFill>
        <p:spPr>
          <a:xfrm>
            <a:off x="7143750" y="127680"/>
            <a:ext cx="1918006" cy="8576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ph type="ctrTitle"/>
          </p:nvPr>
        </p:nvSpPr>
        <p:spPr>
          <a:xfrm>
            <a:off x="685800" y="555549"/>
            <a:ext cx="7772400" cy="2387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000"/>
              <a:buFont typeface="Calibri"/>
              <a:buNone/>
            </a:pPr>
            <a:r>
              <a:rPr lang="en-US"/>
              <a:t>EH - Buffer Overflow Lab</a:t>
            </a:r>
            <a:endParaRPr/>
          </a:p>
        </p:txBody>
      </p:sp>
      <p:sp>
        <p:nvSpPr>
          <p:cNvPr id="35" name="Google Shape;35;p1"/>
          <p:cNvSpPr txBox="1"/>
          <p:nvPr>
            <p:ph idx="1" type="subTitle"/>
          </p:nvPr>
        </p:nvSpPr>
        <p:spPr>
          <a:xfrm>
            <a:off x="1143000" y="2355249"/>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500"/>
              <a:buNone/>
            </a:pPr>
            <a:r>
              <a:rPr lang="en-US" sz="1800"/>
              <a:t>In this presentation, we will explore the solutions developed during ethical hacking labs, focusing on leveraging buffer overflow vulnerabilities. These exercises demonstrate practical techniques for identifying, exploiting, and mitigating such vulnerabilities, providing valuable insights into secure coding and system defense strategies.</a:t>
            </a:r>
            <a:endParaRPr sz="1500"/>
          </a:p>
        </p:txBody>
      </p:sp>
      <p:sp>
        <p:nvSpPr>
          <p:cNvPr id="36" name="Google Shape;36;p1"/>
          <p:cNvSpPr txBox="1"/>
          <p:nvPr>
            <p:ph idx="2" type="body"/>
          </p:nvPr>
        </p:nvSpPr>
        <p:spPr>
          <a:xfrm>
            <a:off x="216131" y="4228360"/>
            <a:ext cx="2539800" cy="319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E</a:t>
            </a:r>
            <a:r>
              <a:rPr lang="en-US"/>
              <a:t>dited by</a:t>
            </a:r>
            <a:endParaRPr/>
          </a:p>
        </p:txBody>
      </p:sp>
      <p:sp>
        <p:nvSpPr>
          <p:cNvPr id="37" name="Google Shape;37;p1"/>
          <p:cNvSpPr txBox="1"/>
          <p:nvPr>
            <p:ph idx="3" type="body"/>
          </p:nvPr>
        </p:nvSpPr>
        <p:spPr>
          <a:xfrm>
            <a:off x="216130" y="4522413"/>
            <a:ext cx="2539735" cy="24506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000"/>
              <a:buNone/>
            </a:pPr>
            <a:r>
              <a:rPr lang="en-US"/>
              <a:t>Denis Gasparollo	2104298</a:t>
            </a:r>
            <a:endParaRPr/>
          </a:p>
        </p:txBody>
      </p:sp>
      <p:sp>
        <p:nvSpPr>
          <p:cNvPr id="38" name="Google Shape;38;p1"/>
          <p:cNvSpPr txBox="1"/>
          <p:nvPr>
            <p:ph idx="4" type="body"/>
          </p:nvPr>
        </p:nvSpPr>
        <p:spPr>
          <a:xfrm>
            <a:off x="216131" y="4695273"/>
            <a:ext cx="2539800" cy="24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000"/>
              <a:buNone/>
            </a:pPr>
            <a:r>
              <a:rPr lang="en-US"/>
              <a:t>Andrea Signori 	2131195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1bd91786cb_0_1"/>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Task 3: Level-2 Attack</a:t>
            </a:r>
            <a:endParaRPr/>
          </a:p>
        </p:txBody>
      </p:sp>
      <p:sp>
        <p:nvSpPr>
          <p:cNvPr id="102" name="Google Shape;102;g31bd91786cb_0_1"/>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103" name="Google Shape;103;g31bd91786cb_0_1"/>
          <p:cNvSpPr txBox="1"/>
          <p:nvPr/>
        </p:nvSpPr>
        <p:spPr>
          <a:xfrm>
            <a:off x="706500" y="1644450"/>
            <a:ext cx="7016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32 bit addresses;</a:t>
            </a:r>
            <a:endParaRPr/>
          </a:p>
          <a:p>
            <a:pPr indent="-317500" lvl="0" marL="457200" rtl="0" algn="l">
              <a:spcBef>
                <a:spcPts val="0"/>
              </a:spcBef>
              <a:spcAft>
                <a:spcPts val="0"/>
              </a:spcAft>
              <a:buSzPts val="1400"/>
              <a:buChar char="●"/>
            </a:pPr>
            <a:r>
              <a:rPr lang="en-US"/>
              <a:t>esp is known;</a:t>
            </a:r>
            <a:endParaRPr/>
          </a:p>
          <a:p>
            <a:pPr indent="-317500" lvl="0" marL="457200" rtl="0" algn="l">
              <a:spcBef>
                <a:spcPts val="0"/>
              </a:spcBef>
              <a:spcAft>
                <a:spcPts val="0"/>
              </a:spcAft>
              <a:buSzPts val="1400"/>
              <a:buChar char="●"/>
            </a:pPr>
            <a:r>
              <a:rPr lang="en-US"/>
              <a:t>ebp and buffer dimension are not know (Range 100-300B);</a:t>
            </a:r>
            <a:endParaRPr/>
          </a:p>
          <a:p>
            <a:pPr indent="-317500" lvl="0" marL="457200" rtl="0" algn="l">
              <a:spcBef>
                <a:spcPts val="0"/>
              </a:spcBef>
              <a:spcAft>
                <a:spcPts val="0"/>
              </a:spcAft>
              <a:buClr>
                <a:schemeClr val="dk1"/>
              </a:buClr>
              <a:buSzPts val="1400"/>
              <a:buChar char="●"/>
            </a:pPr>
            <a:r>
              <a:rPr lang="en-US">
                <a:solidFill>
                  <a:schemeClr val="dk1"/>
                </a:solidFill>
              </a:rPr>
              <a:t>Goal: get a root shell for the victim</a:t>
            </a:r>
            <a:endParaRPr>
              <a:solidFill>
                <a:schemeClr val="dk1"/>
              </a:solidFill>
            </a:endParaRPr>
          </a:p>
        </p:txBody>
      </p:sp>
      <p:sp>
        <p:nvSpPr>
          <p:cNvPr id="104" name="Google Shape;104;g31bd91786cb_0_1"/>
          <p:cNvSpPr txBox="1"/>
          <p:nvPr/>
        </p:nvSpPr>
        <p:spPr>
          <a:xfrm>
            <a:off x="509600" y="3727450"/>
            <a:ext cx="7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5" name="Google Shape;105;g31bd91786cb_0_1"/>
          <p:cNvPicPr preferRelativeResize="0"/>
          <p:nvPr/>
        </p:nvPicPr>
        <p:blipFill>
          <a:blip r:embed="rId3">
            <a:alphaModFix/>
          </a:blip>
          <a:stretch>
            <a:fillRect/>
          </a:stretch>
        </p:blipFill>
        <p:spPr>
          <a:xfrm>
            <a:off x="1276238" y="3287413"/>
            <a:ext cx="5876925" cy="90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1a3c33059d_0_25"/>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3: Level-2 Attack</a:t>
            </a:r>
            <a:endParaRPr/>
          </a:p>
        </p:txBody>
      </p:sp>
      <p:sp>
        <p:nvSpPr>
          <p:cNvPr id="111" name="Google Shape;111;g31a3c33059d_0_25"/>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pic>
        <p:nvPicPr>
          <p:cNvPr id="112" name="Google Shape;112;g31a3c33059d_0_25"/>
          <p:cNvPicPr preferRelativeResize="0"/>
          <p:nvPr/>
        </p:nvPicPr>
        <p:blipFill>
          <a:blip r:embed="rId3">
            <a:alphaModFix/>
          </a:blip>
          <a:stretch>
            <a:fillRect/>
          </a:stretch>
        </p:blipFill>
        <p:spPr>
          <a:xfrm>
            <a:off x="1341488" y="1756850"/>
            <a:ext cx="6461025" cy="378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1bd91786cb_2_73"/>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3: Level-2 Attack</a:t>
            </a:r>
            <a:endParaRPr/>
          </a:p>
        </p:txBody>
      </p:sp>
      <p:sp>
        <p:nvSpPr>
          <p:cNvPr id="118" name="Google Shape;118;g31bd91786cb_2_73"/>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pic>
        <p:nvPicPr>
          <p:cNvPr id="119" name="Google Shape;119;g31bd91786cb_2_73"/>
          <p:cNvPicPr preferRelativeResize="0"/>
          <p:nvPr/>
        </p:nvPicPr>
        <p:blipFill>
          <a:blip r:embed="rId3">
            <a:alphaModFix/>
          </a:blip>
          <a:stretch>
            <a:fillRect/>
          </a:stretch>
        </p:blipFill>
        <p:spPr>
          <a:xfrm>
            <a:off x="1943025" y="3030900"/>
            <a:ext cx="4185800" cy="3137725"/>
          </a:xfrm>
          <a:prstGeom prst="rect">
            <a:avLst/>
          </a:prstGeom>
          <a:noFill/>
          <a:ln>
            <a:noFill/>
          </a:ln>
        </p:spPr>
      </p:pic>
      <p:pic>
        <p:nvPicPr>
          <p:cNvPr id="120" name="Google Shape;120;g31bd91786cb_2_73"/>
          <p:cNvPicPr preferRelativeResize="0"/>
          <p:nvPr/>
        </p:nvPicPr>
        <p:blipFill>
          <a:blip r:embed="rId4">
            <a:alphaModFix/>
          </a:blip>
          <a:stretch>
            <a:fillRect/>
          </a:stretch>
        </p:blipFill>
        <p:spPr>
          <a:xfrm>
            <a:off x="4324425" y="1724950"/>
            <a:ext cx="1333500" cy="219075"/>
          </a:xfrm>
          <a:prstGeom prst="rect">
            <a:avLst/>
          </a:prstGeom>
          <a:noFill/>
          <a:ln>
            <a:noFill/>
          </a:ln>
        </p:spPr>
      </p:pic>
      <p:pic>
        <p:nvPicPr>
          <p:cNvPr id="121" name="Google Shape;121;g31bd91786cb_2_73"/>
          <p:cNvPicPr preferRelativeResize="0"/>
          <p:nvPr/>
        </p:nvPicPr>
        <p:blipFill>
          <a:blip r:embed="rId5">
            <a:alphaModFix/>
          </a:blip>
          <a:stretch>
            <a:fillRect/>
          </a:stretch>
        </p:blipFill>
        <p:spPr>
          <a:xfrm>
            <a:off x="854175" y="1114488"/>
            <a:ext cx="5353050" cy="20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1bd91786cb_2_48"/>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4: Level-3 Attack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ba7bc98ca_3_25"/>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4: Level-3 Attack</a:t>
            </a:r>
            <a:endParaRPr/>
          </a:p>
        </p:txBody>
      </p:sp>
      <p:sp>
        <p:nvSpPr>
          <p:cNvPr id="132" name="Google Shape;132;g31ba7bc98ca_3_25"/>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133" name="Google Shape;133;g31ba7bc98ca_3_25"/>
          <p:cNvSpPr txBox="1"/>
          <p:nvPr/>
        </p:nvSpPr>
        <p:spPr>
          <a:xfrm>
            <a:off x="706500" y="1644450"/>
            <a:ext cx="7016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64 bit addresses =&gt; </a:t>
            </a:r>
            <a:r>
              <a:rPr b="1" lang="en-US"/>
              <a:t>strcpy()</a:t>
            </a:r>
            <a:r>
              <a:rPr lang="en-US"/>
              <a:t> gives a problem with the highest 2 bytes which are always zero</a:t>
            </a:r>
            <a:r>
              <a:rPr lang="en-US"/>
              <a:t>;</a:t>
            </a:r>
            <a:endParaRPr/>
          </a:p>
          <a:p>
            <a:pPr indent="-317500" lvl="0" marL="457200" rtl="0" algn="l">
              <a:spcBef>
                <a:spcPts val="0"/>
              </a:spcBef>
              <a:spcAft>
                <a:spcPts val="0"/>
              </a:spcAft>
              <a:buSzPts val="1400"/>
              <a:buChar char="●"/>
            </a:pPr>
            <a:r>
              <a:rPr lang="en-US"/>
              <a:t>rbp and esp are known =&gt; buffer dimension is known</a:t>
            </a:r>
            <a:endParaRPr/>
          </a:p>
          <a:p>
            <a:pPr indent="-317500" lvl="0" marL="457200" rtl="0" algn="l">
              <a:spcBef>
                <a:spcPts val="0"/>
              </a:spcBef>
              <a:spcAft>
                <a:spcPts val="0"/>
              </a:spcAft>
              <a:buSzPts val="1400"/>
              <a:buChar char="●"/>
            </a:pPr>
            <a:r>
              <a:rPr lang="en-US">
                <a:solidFill>
                  <a:schemeClr val="dk1"/>
                </a:solidFill>
              </a:rPr>
              <a:t>Goal: get a root shell for the victim</a:t>
            </a:r>
            <a:endParaRPr/>
          </a:p>
        </p:txBody>
      </p:sp>
      <p:sp>
        <p:nvSpPr>
          <p:cNvPr id="134" name="Google Shape;134;g31ba7bc98ca_3_25"/>
          <p:cNvSpPr txBox="1"/>
          <p:nvPr/>
        </p:nvSpPr>
        <p:spPr>
          <a:xfrm>
            <a:off x="509600" y="3727450"/>
            <a:ext cx="7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5" name="Google Shape;135;g31ba7bc98ca_3_25"/>
          <p:cNvPicPr preferRelativeResize="0"/>
          <p:nvPr/>
        </p:nvPicPr>
        <p:blipFill>
          <a:blip r:embed="rId3">
            <a:alphaModFix/>
          </a:blip>
          <a:stretch>
            <a:fillRect/>
          </a:stretch>
        </p:blipFill>
        <p:spPr>
          <a:xfrm>
            <a:off x="152400" y="2898550"/>
            <a:ext cx="8839200" cy="1462333"/>
          </a:xfrm>
          <a:prstGeom prst="rect">
            <a:avLst/>
          </a:prstGeom>
          <a:noFill/>
          <a:ln>
            <a:noFill/>
          </a:ln>
        </p:spPr>
      </p:pic>
      <p:sp>
        <p:nvSpPr>
          <p:cNvPr id="136" name="Google Shape;136;g31ba7bc98ca_3_25"/>
          <p:cNvSpPr txBox="1"/>
          <p:nvPr/>
        </p:nvSpPr>
        <p:spPr>
          <a:xfrm>
            <a:off x="706500" y="4360875"/>
            <a:ext cx="7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1ba7bc98ca_3_13"/>
          <p:cNvSpPr txBox="1"/>
          <p:nvPr>
            <p:ph type="title"/>
          </p:nvPr>
        </p:nvSpPr>
        <p:spPr>
          <a:xfrm>
            <a:off x="0" y="0"/>
            <a:ext cx="7061400" cy="111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Task 4: Level-3 Attack</a:t>
            </a:r>
            <a:endParaRPr/>
          </a:p>
        </p:txBody>
      </p:sp>
      <p:sp>
        <p:nvSpPr>
          <p:cNvPr id="143" name="Google Shape;143;g31ba7bc98ca_3_13"/>
          <p:cNvSpPr txBox="1"/>
          <p:nvPr>
            <p:ph idx="12" type="sldNum"/>
          </p:nvPr>
        </p:nvSpPr>
        <p:spPr>
          <a:xfrm>
            <a:off x="6927026" y="636519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of 30</a:t>
            </a:r>
            <a:endParaRPr sz="1400">
              <a:solidFill>
                <a:srgbClr val="000000"/>
              </a:solidFill>
              <a:latin typeface="Arial"/>
              <a:ea typeface="Arial"/>
              <a:cs typeface="Arial"/>
              <a:sym typeface="Arial"/>
            </a:endParaRPr>
          </a:p>
        </p:txBody>
      </p:sp>
      <p:sp>
        <p:nvSpPr>
          <p:cNvPr id="144" name="Google Shape;144;g31ba7bc98ca_3_13"/>
          <p:cNvSpPr txBox="1"/>
          <p:nvPr/>
        </p:nvSpPr>
        <p:spPr>
          <a:xfrm>
            <a:off x="986675" y="1327750"/>
            <a:ext cx="7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badfile structure is the following</a:t>
            </a:r>
            <a:endParaRPr/>
          </a:p>
        </p:txBody>
      </p:sp>
      <p:pic>
        <p:nvPicPr>
          <p:cNvPr id="145" name="Google Shape;145;g31ba7bc98ca_3_13"/>
          <p:cNvPicPr preferRelativeResize="0"/>
          <p:nvPr/>
        </p:nvPicPr>
        <p:blipFill>
          <a:blip r:embed="rId3">
            <a:alphaModFix/>
          </a:blip>
          <a:stretch>
            <a:fillRect/>
          </a:stretch>
        </p:blipFill>
        <p:spPr>
          <a:xfrm>
            <a:off x="152400" y="1880350"/>
            <a:ext cx="8839200" cy="24871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1ba7bc98ca_3_43"/>
          <p:cNvSpPr txBox="1"/>
          <p:nvPr>
            <p:ph type="title"/>
          </p:nvPr>
        </p:nvSpPr>
        <p:spPr>
          <a:xfrm>
            <a:off x="0" y="0"/>
            <a:ext cx="7061400" cy="111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Task 4: Level-3 Attack</a:t>
            </a:r>
            <a:endParaRPr/>
          </a:p>
        </p:txBody>
      </p:sp>
      <p:sp>
        <p:nvSpPr>
          <p:cNvPr id="152" name="Google Shape;152;g31ba7bc98ca_3_43"/>
          <p:cNvSpPr txBox="1"/>
          <p:nvPr>
            <p:ph idx="12" type="sldNum"/>
          </p:nvPr>
        </p:nvSpPr>
        <p:spPr>
          <a:xfrm>
            <a:off x="6927026" y="636519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sz="1400">
              <a:solidFill>
                <a:srgbClr val="000000"/>
              </a:solidFill>
              <a:latin typeface="Arial"/>
              <a:ea typeface="Arial"/>
              <a:cs typeface="Arial"/>
              <a:sym typeface="Arial"/>
            </a:endParaRPr>
          </a:p>
        </p:txBody>
      </p:sp>
      <p:pic>
        <p:nvPicPr>
          <p:cNvPr id="153" name="Google Shape;153;g31ba7bc98ca_3_43"/>
          <p:cNvPicPr preferRelativeResize="0"/>
          <p:nvPr/>
        </p:nvPicPr>
        <p:blipFill>
          <a:blip r:embed="rId3">
            <a:alphaModFix/>
          </a:blip>
          <a:stretch>
            <a:fillRect/>
          </a:stretch>
        </p:blipFill>
        <p:spPr>
          <a:xfrm>
            <a:off x="1054500" y="4199325"/>
            <a:ext cx="7035016" cy="2013470"/>
          </a:xfrm>
          <a:prstGeom prst="rect">
            <a:avLst/>
          </a:prstGeom>
          <a:noFill/>
          <a:ln>
            <a:noFill/>
          </a:ln>
        </p:spPr>
      </p:pic>
      <p:pic>
        <p:nvPicPr>
          <p:cNvPr id="154" name="Google Shape;154;g31ba7bc98ca_3_43"/>
          <p:cNvPicPr preferRelativeResize="0"/>
          <p:nvPr/>
        </p:nvPicPr>
        <p:blipFill>
          <a:blip r:embed="rId4">
            <a:alphaModFix/>
          </a:blip>
          <a:stretch>
            <a:fillRect/>
          </a:stretch>
        </p:blipFill>
        <p:spPr>
          <a:xfrm>
            <a:off x="937963" y="1266900"/>
            <a:ext cx="7268097" cy="2780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1bd91786cb_2_52"/>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5: Level-4 Attack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a3c33059d_0_37"/>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5: Level-4 Attack</a:t>
            </a:r>
            <a:endParaRPr/>
          </a:p>
        </p:txBody>
      </p:sp>
      <p:sp>
        <p:nvSpPr>
          <p:cNvPr id="165" name="Google Shape;165;g31a3c33059d_0_37"/>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166" name="Google Shape;166;g31a3c33059d_0_37"/>
          <p:cNvSpPr txBox="1"/>
          <p:nvPr/>
        </p:nvSpPr>
        <p:spPr>
          <a:xfrm>
            <a:off x="706500" y="1644450"/>
            <a:ext cx="7016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64 bit addresses =&gt; </a:t>
            </a:r>
            <a:r>
              <a:rPr b="1" lang="en-US"/>
              <a:t>strcpy()</a:t>
            </a:r>
            <a:r>
              <a:rPr lang="en-US"/>
              <a:t> gives a problem with the highest 2 bytes which are always zero;</a:t>
            </a:r>
            <a:endParaRPr/>
          </a:p>
          <a:p>
            <a:pPr indent="-317500" lvl="0" marL="457200" rtl="0" algn="l">
              <a:spcBef>
                <a:spcPts val="0"/>
              </a:spcBef>
              <a:spcAft>
                <a:spcPts val="0"/>
              </a:spcAft>
              <a:buSzPts val="1400"/>
              <a:buChar char="●"/>
            </a:pPr>
            <a:r>
              <a:rPr lang="en-US"/>
              <a:t>rbp and esp are known =&gt; buffer dimension is known but NOT ENOUGH</a:t>
            </a:r>
            <a:endParaRPr/>
          </a:p>
          <a:p>
            <a:pPr indent="-317500" lvl="0" marL="457200" rtl="0" algn="l">
              <a:spcBef>
                <a:spcPts val="0"/>
              </a:spcBef>
              <a:spcAft>
                <a:spcPts val="0"/>
              </a:spcAft>
              <a:buSzPts val="1400"/>
              <a:buChar char="●"/>
            </a:pPr>
            <a:r>
              <a:rPr lang="en-US">
                <a:solidFill>
                  <a:schemeClr val="dk1"/>
                </a:solidFill>
              </a:rPr>
              <a:t>Goal: get a root shell for the victim</a:t>
            </a:r>
            <a:endParaRPr/>
          </a:p>
        </p:txBody>
      </p:sp>
      <p:pic>
        <p:nvPicPr>
          <p:cNvPr id="167" name="Google Shape;167;g31a3c33059d_0_37"/>
          <p:cNvPicPr preferRelativeResize="0"/>
          <p:nvPr/>
        </p:nvPicPr>
        <p:blipFill>
          <a:blip r:embed="rId3">
            <a:alphaModFix/>
          </a:blip>
          <a:stretch>
            <a:fillRect/>
          </a:stretch>
        </p:blipFill>
        <p:spPr>
          <a:xfrm>
            <a:off x="544550" y="2983300"/>
            <a:ext cx="8054900" cy="151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1bd91786cb_2_1"/>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5: Level-4 Attack</a:t>
            </a:r>
            <a:endParaRPr/>
          </a:p>
        </p:txBody>
      </p:sp>
      <p:sp>
        <p:nvSpPr>
          <p:cNvPr id="173" name="Google Shape;173;g31bd91786cb_2_1"/>
          <p:cNvSpPr txBox="1"/>
          <p:nvPr>
            <p:ph idx="1" type="body"/>
          </p:nvPr>
        </p:nvSpPr>
        <p:spPr>
          <a:xfrm>
            <a:off x="109060" y="1415638"/>
            <a:ext cx="78867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70000"/>
              </a:lnSpc>
              <a:spcBef>
                <a:spcPts val="0"/>
              </a:spcBef>
              <a:spcAft>
                <a:spcPts val="0"/>
              </a:spcAft>
              <a:buSzPts val="935"/>
              <a:buNone/>
            </a:pPr>
            <a:r>
              <a:rPr lang="en-US" sz="2380"/>
              <a:t>int foo(char *str){</a:t>
            </a:r>
            <a:endParaRPr sz="2380"/>
          </a:p>
          <a:p>
            <a:pPr indent="457200" lvl="0" marL="457200" rtl="0" algn="l">
              <a:lnSpc>
                <a:spcPct val="70000"/>
              </a:lnSpc>
              <a:spcBef>
                <a:spcPts val="0"/>
              </a:spcBef>
              <a:spcAft>
                <a:spcPts val="0"/>
              </a:spcAft>
              <a:buSzPts val="935"/>
              <a:buNone/>
            </a:pPr>
            <a:r>
              <a:rPr lang="en-US" sz="2380"/>
              <a:t>char buffer[10];</a:t>
            </a:r>
            <a:endParaRPr sz="2380"/>
          </a:p>
          <a:p>
            <a:pPr indent="457200" lvl="0" marL="457200" rtl="0" algn="l">
              <a:lnSpc>
                <a:spcPct val="70000"/>
              </a:lnSpc>
              <a:spcBef>
                <a:spcPts val="0"/>
              </a:spcBef>
              <a:spcAft>
                <a:spcPts val="0"/>
              </a:spcAft>
              <a:buSzPts val="935"/>
              <a:buNone/>
            </a:pPr>
            <a:r>
              <a:rPr lang="en-US" sz="2380"/>
              <a:t>strcpy(buffer, str);</a:t>
            </a:r>
            <a:endParaRPr sz="2380"/>
          </a:p>
          <a:p>
            <a:pPr indent="457200" lvl="0" marL="457200" rtl="0" algn="l">
              <a:lnSpc>
                <a:spcPct val="70000"/>
              </a:lnSpc>
              <a:spcBef>
                <a:spcPts val="0"/>
              </a:spcBef>
              <a:spcAft>
                <a:spcPts val="0"/>
              </a:spcAft>
              <a:buSzPts val="935"/>
              <a:buNone/>
            </a:pPr>
            <a:r>
              <a:rPr lang="en-US" sz="2380"/>
              <a:t>return 1;</a:t>
            </a:r>
            <a:endParaRPr sz="2380"/>
          </a:p>
          <a:p>
            <a:pPr indent="0" lvl="0" marL="457200" rtl="0" algn="l">
              <a:lnSpc>
                <a:spcPct val="70000"/>
              </a:lnSpc>
              <a:spcBef>
                <a:spcPts val="0"/>
              </a:spcBef>
              <a:spcAft>
                <a:spcPts val="0"/>
              </a:spcAft>
              <a:buSzPts val="935"/>
              <a:buNone/>
            </a:pPr>
            <a:r>
              <a:rPr lang="en-US" sz="2380"/>
              <a:t>}</a:t>
            </a:r>
            <a:endParaRPr sz="2380"/>
          </a:p>
          <a:p>
            <a:pPr indent="0" lvl="0" marL="457200" rtl="0" algn="l">
              <a:lnSpc>
                <a:spcPct val="70000"/>
              </a:lnSpc>
              <a:spcBef>
                <a:spcPts val="0"/>
              </a:spcBef>
              <a:spcAft>
                <a:spcPts val="0"/>
              </a:spcAft>
              <a:buSzPts val="935"/>
              <a:buNone/>
            </a:pPr>
            <a:r>
              <a:rPr lang="en-US" sz="2380"/>
              <a:t>int main(int argc, char **argv){</a:t>
            </a:r>
            <a:endParaRPr sz="2380"/>
          </a:p>
          <a:p>
            <a:pPr indent="457200" lvl="0" marL="457200" rtl="0" algn="l">
              <a:lnSpc>
                <a:spcPct val="70000"/>
              </a:lnSpc>
              <a:spcBef>
                <a:spcPts val="0"/>
              </a:spcBef>
              <a:spcAft>
                <a:spcPts val="0"/>
              </a:spcAft>
              <a:buSzPts val="935"/>
              <a:buNone/>
            </a:pPr>
            <a:r>
              <a:rPr lang="en-US" sz="2380"/>
              <a:t>char str[400];</a:t>
            </a:r>
            <a:endParaRPr sz="2380"/>
          </a:p>
          <a:p>
            <a:pPr indent="457200" lvl="0" marL="457200" rtl="0" algn="l">
              <a:lnSpc>
                <a:spcPct val="70000"/>
              </a:lnSpc>
              <a:spcBef>
                <a:spcPts val="0"/>
              </a:spcBef>
              <a:spcAft>
                <a:spcPts val="0"/>
              </a:spcAft>
              <a:buSzPts val="935"/>
              <a:buNone/>
            </a:pPr>
            <a:r>
              <a:rPr lang="en-US" sz="2380"/>
              <a:t>FILE *badfile;</a:t>
            </a:r>
            <a:endParaRPr sz="2380"/>
          </a:p>
          <a:p>
            <a:pPr indent="457200" lvl="0" marL="457200" rtl="0" algn="l">
              <a:lnSpc>
                <a:spcPct val="70000"/>
              </a:lnSpc>
              <a:spcBef>
                <a:spcPts val="0"/>
              </a:spcBef>
              <a:spcAft>
                <a:spcPts val="0"/>
              </a:spcAft>
              <a:buSzPts val="935"/>
              <a:buNone/>
            </a:pPr>
            <a:r>
              <a:rPr lang="en-US" sz="2380"/>
              <a:t>badfile = fopen("badfile", "r");</a:t>
            </a:r>
            <a:endParaRPr sz="2380"/>
          </a:p>
          <a:p>
            <a:pPr indent="457200" lvl="0" marL="457200" rtl="0" algn="l">
              <a:lnSpc>
                <a:spcPct val="70000"/>
              </a:lnSpc>
              <a:spcBef>
                <a:spcPts val="0"/>
              </a:spcBef>
              <a:spcAft>
                <a:spcPts val="0"/>
              </a:spcAft>
              <a:buSzPts val="935"/>
              <a:buNone/>
            </a:pPr>
            <a:r>
              <a:rPr lang="en-US" sz="2380"/>
              <a:t>fread(str, sizeof(char), 400, badfile);</a:t>
            </a:r>
            <a:endParaRPr sz="2380"/>
          </a:p>
          <a:p>
            <a:pPr indent="457200" lvl="0" marL="457200" rtl="0" algn="l">
              <a:lnSpc>
                <a:spcPct val="70000"/>
              </a:lnSpc>
              <a:spcBef>
                <a:spcPts val="0"/>
              </a:spcBef>
              <a:spcAft>
                <a:spcPts val="0"/>
              </a:spcAft>
              <a:buSzPts val="935"/>
              <a:buNone/>
            </a:pPr>
            <a:r>
              <a:rPr lang="en-US" sz="2380"/>
              <a:t>foo(*str);</a:t>
            </a:r>
            <a:endParaRPr sz="2380"/>
          </a:p>
          <a:p>
            <a:pPr indent="0" lvl="0" marL="457200" rtl="0" algn="l">
              <a:lnSpc>
                <a:spcPct val="70000"/>
              </a:lnSpc>
              <a:spcBef>
                <a:spcPts val="0"/>
              </a:spcBef>
              <a:spcAft>
                <a:spcPts val="0"/>
              </a:spcAft>
              <a:buSzPts val="935"/>
              <a:buNone/>
            </a:pPr>
            <a:r>
              <a:rPr lang="en-US" sz="2380"/>
              <a:t>}</a:t>
            </a:r>
            <a:endParaRPr sz="2380"/>
          </a:p>
          <a:p>
            <a:pPr indent="0" lvl="0" marL="457200" rtl="0" algn="l">
              <a:lnSpc>
                <a:spcPct val="70000"/>
              </a:lnSpc>
              <a:spcBef>
                <a:spcPts val="0"/>
              </a:spcBef>
              <a:spcAft>
                <a:spcPts val="0"/>
              </a:spcAft>
              <a:buSzPts val="935"/>
              <a:buNone/>
            </a:pPr>
            <a:r>
              <a:rPr lang="en-US" sz="2380"/>
              <a:t>int dummy(</a:t>
            </a:r>
            <a:r>
              <a:rPr lang="en-US" sz="2380"/>
              <a:t>char *str</a:t>
            </a:r>
            <a:r>
              <a:rPr lang="en-US" sz="2380"/>
              <a:t>){</a:t>
            </a:r>
            <a:endParaRPr sz="2380"/>
          </a:p>
          <a:p>
            <a:pPr indent="0" lvl="0" marL="457200" rtl="0" algn="l">
              <a:lnSpc>
                <a:spcPct val="70000"/>
              </a:lnSpc>
              <a:spcBef>
                <a:spcPts val="0"/>
              </a:spcBef>
              <a:spcAft>
                <a:spcPts val="0"/>
              </a:spcAft>
              <a:buSzPts val="935"/>
              <a:buNone/>
            </a:pPr>
            <a:r>
              <a:rPr lang="en-US" sz="2380"/>
              <a:t>	char dummy[1000]</a:t>
            </a:r>
            <a:endParaRPr sz="2380"/>
          </a:p>
          <a:p>
            <a:pPr indent="0" lvl="0" marL="457200" rtl="0" algn="l">
              <a:lnSpc>
                <a:spcPct val="70000"/>
              </a:lnSpc>
              <a:spcBef>
                <a:spcPts val="0"/>
              </a:spcBef>
              <a:spcAft>
                <a:spcPts val="0"/>
              </a:spcAft>
              <a:buSzPts val="935"/>
              <a:buNone/>
            </a:pPr>
            <a:r>
              <a:rPr lang="en-US" sz="2380"/>
              <a:t>	foo(str)</a:t>
            </a:r>
            <a:endParaRPr sz="2380"/>
          </a:p>
          <a:p>
            <a:pPr indent="0" lvl="0" marL="457200" rtl="0" algn="l">
              <a:lnSpc>
                <a:spcPct val="70000"/>
              </a:lnSpc>
              <a:spcBef>
                <a:spcPts val="0"/>
              </a:spcBef>
              <a:spcAft>
                <a:spcPts val="0"/>
              </a:spcAft>
              <a:buSzPts val="935"/>
              <a:buNone/>
            </a:pPr>
            <a:r>
              <a:rPr lang="en-US" sz="2380"/>
              <a:t>}</a:t>
            </a:r>
            <a:endParaRPr sz="2380"/>
          </a:p>
        </p:txBody>
      </p:sp>
      <p:sp>
        <p:nvSpPr>
          <p:cNvPr id="174" name="Google Shape;174;g31bd91786cb_2_1"/>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txBox="1"/>
          <p:nvPr>
            <p:ph type="title"/>
          </p:nvPr>
        </p:nvSpPr>
        <p:spPr>
          <a:xfrm>
            <a:off x="0" y="0"/>
            <a:ext cx="7061507" cy="11144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Index</a:t>
            </a:r>
            <a:endParaRPr/>
          </a:p>
        </p:txBody>
      </p:sp>
      <p:sp>
        <p:nvSpPr>
          <p:cNvPr id="44" name="Google Shape;44;p2"/>
          <p:cNvSpPr txBox="1"/>
          <p:nvPr>
            <p:ph idx="1" type="body"/>
          </p:nvPr>
        </p:nvSpPr>
        <p:spPr>
          <a:xfrm>
            <a:off x="625960" y="1406413"/>
            <a:ext cx="7886700" cy="4351338"/>
          </a:xfrm>
          <a:prstGeom prst="rect">
            <a:avLst/>
          </a:prstGeom>
          <a:noFill/>
          <a:ln>
            <a:noFill/>
          </a:ln>
        </p:spPr>
        <p:txBody>
          <a:bodyPr anchorCtr="0" anchor="t" bIns="45700" lIns="91425" spcFirstLastPara="1" rIns="91425" wrap="square" tIns="45700">
            <a:normAutofit/>
          </a:bodyPr>
          <a:lstStyle/>
          <a:p>
            <a:pPr indent="-406400" lvl="0" marL="457200" rtl="0" algn="l">
              <a:spcBef>
                <a:spcPts val="1000"/>
              </a:spcBef>
              <a:spcAft>
                <a:spcPts val="0"/>
              </a:spcAft>
              <a:buSzPts val="2800"/>
              <a:buAutoNum type="arabicPeriod"/>
            </a:pPr>
            <a:r>
              <a:rPr lang="en-US"/>
              <a:t>Task 1: Get Familiar with the Shellcode</a:t>
            </a:r>
            <a:endParaRPr/>
          </a:p>
          <a:p>
            <a:pPr indent="-406400" lvl="0" marL="457200" rtl="0" algn="l">
              <a:lnSpc>
                <a:spcPct val="90000"/>
              </a:lnSpc>
              <a:spcBef>
                <a:spcPts val="0"/>
              </a:spcBef>
              <a:spcAft>
                <a:spcPts val="0"/>
              </a:spcAft>
              <a:buSzPts val="2800"/>
              <a:buAutoNum type="arabicPeriod"/>
            </a:pPr>
            <a:r>
              <a:rPr lang="en-US"/>
              <a:t>Task 2: Level-1 Attack</a:t>
            </a:r>
            <a:endParaRPr/>
          </a:p>
          <a:p>
            <a:pPr indent="-406400" lvl="0" marL="457200" rtl="0" algn="l">
              <a:lnSpc>
                <a:spcPct val="90000"/>
              </a:lnSpc>
              <a:spcBef>
                <a:spcPts val="0"/>
              </a:spcBef>
              <a:spcAft>
                <a:spcPts val="0"/>
              </a:spcAft>
              <a:buSzPts val="2800"/>
              <a:buAutoNum type="arabicPeriod"/>
            </a:pPr>
            <a:r>
              <a:rPr lang="en-US"/>
              <a:t>Task 3: Level-2 Attack</a:t>
            </a:r>
            <a:endParaRPr/>
          </a:p>
          <a:p>
            <a:pPr indent="-406400" lvl="0" marL="457200" rtl="0" algn="l">
              <a:lnSpc>
                <a:spcPct val="90000"/>
              </a:lnSpc>
              <a:spcBef>
                <a:spcPts val="0"/>
              </a:spcBef>
              <a:spcAft>
                <a:spcPts val="0"/>
              </a:spcAft>
              <a:buSzPts val="2800"/>
              <a:buAutoNum type="arabicPeriod"/>
            </a:pPr>
            <a:r>
              <a:rPr lang="en-US"/>
              <a:t>Task 4: Level-3 Attack</a:t>
            </a:r>
            <a:endParaRPr/>
          </a:p>
          <a:p>
            <a:pPr indent="-406400" lvl="0" marL="457200" rtl="0" algn="l">
              <a:lnSpc>
                <a:spcPct val="90000"/>
              </a:lnSpc>
              <a:spcBef>
                <a:spcPts val="0"/>
              </a:spcBef>
              <a:spcAft>
                <a:spcPts val="0"/>
              </a:spcAft>
              <a:buSzPts val="2800"/>
              <a:buAutoNum type="arabicPeriod"/>
            </a:pPr>
            <a:r>
              <a:rPr lang="en-US"/>
              <a:t>Task 5: Level-4 Attack</a:t>
            </a:r>
            <a:endParaRPr/>
          </a:p>
          <a:p>
            <a:pPr indent="-406400" lvl="0" marL="457200" rtl="0" algn="l">
              <a:lnSpc>
                <a:spcPct val="90000"/>
              </a:lnSpc>
              <a:spcBef>
                <a:spcPts val="0"/>
              </a:spcBef>
              <a:spcAft>
                <a:spcPts val="0"/>
              </a:spcAft>
              <a:buSzPts val="2800"/>
              <a:buAutoNum type="arabicPeriod"/>
            </a:pPr>
            <a:r>
              <a:rPr lang="en-US"/>
              <a:t>Task 6: Experimenting with the Address Randomization</a:t>
            </a:r>
            <a:endParaRPr/>
          </a:p>
          <a:p>
            <a:pPr indent="-406400" lvl="0" marL="457200" rtl="0" algn="l">
              <a:lnSpc>
                <a:spcPct val="90000"/>
              </a:lnSpc>
              <a:spcBef>
                <a:spcPts val="0"/>
              </a:spcBef>
              <a:spcAft>
                <a:spcPts val="0"/>
              </a:spcAft>
              <a:buSzPts val="2800"/>
              <a:buAutoNum type="arabicPeriod"/>
            </a:pPr>
            <a:r>
              <a:rPr lang="en-US"/>
              <a:t>Task 7: </a:t>
            </a:r>
            <a:r>
              <a:rPr lang="en-US"/>
              <a:t>Experimenting with Other Countermeasures</a:t>
            </a:r>
            <a:endParaRPr/>
          </a:p>
          <a:p>
            <a:pPr indent="-406400" lvl="0" marL="457200" rtl="0" algn="l">
              <a:lnSpc>
                <a:spcPct val="90000"/>
              </a:lnSpc>
              <a:spcBef>
                <a:spcPts val="0"/>
              </a:spcBef>
              <a:spcAft>
                <a:spcPts val="0"/>
              </a:spcAft>
              <a:buSzPts val="2800"/>
              <a:buAutoNum type="arabicPeriod"/>
            </a:pPr>
            <a:r>
              <a:rPr lang="en-US"/>
              <a:t>Extra: Buffer overflow in ARM architecture</a:t>
            </a:r>
            <a:endParaRPr/>
          </a:p>
        </p:txBody>
      </p:sp>
      <p:sp>
        <p:nvSpPr>
          <p:cNvPr id="45" name="Google Shape;45;p2"/>
          <p:cNvSpPr txBox="1"/>
          <p:nvPr>
            <p:ph idx="12" type="sldNum"/>
          </p:nvPr>
        </p:nvSpPr>
        <p:spPr>
          <a:xfrm>
            <a:off x="6927026" y="6365195"/>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30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bd91786cb_2_10"/>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5: Level-4 Attack</a:t>
            </a:r>
            <a:endParaRPr/>
          </a:p>
        </p:txBody>
      </p:sp>
      <p:sp>
        <p:nvSpPr>
          <p:cNvPr id="180" name="Google Shape;180;g31bd91786cb_2_10"/>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pic>
        <p:nvPicPr>
          <p:cNvPr id="181" name="Google Shape;181;g31bd91786cb_2_10"/>
          <p:cNvPicPr preferRelativeResize="0"/>
          <p:nvPr/>
        </p:nvPicPr>
        <p:blipFill>
          <a:blip r:embed="rId3">
            <a:alphaModFix/>
          </a:blip>
          <a:stretch>
            <a:fillRect/>
          </a:stretch>
        </p:blipFill>
        <p:spPr>
          <a:xfrm>
            <a:off x="715450" y="2216425"/>
            <a:ext cx="7963176" cy="2425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1bd91786cb_2_18"/>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5: Level-4 Attack</a:t>
            </a:r>
            <a:endParaRPr/>
          </a:p>
        </p:txBody>
      </p:sp>
      <p:sp>
        <p:nvSpPr>
          <p:cNvPr id="187" name="Google Shape;187;g31bd91786cb_2_18"/>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pic>
        <p:nvPicPr>
          <p:cNvPr id="188" name="Google Shape;188;g31bd91786cb_2_18"/>
          <p:cNvPicPr preferRelativeResize="0"/>
          <p:nvPr/>
        </p:nvPicPr>
        <p:blipFill>
          <a:blip r:embed="rId3">
            <a:alphaModFix/>
          </a:blip>
          <a:stretch>
            <a:fillRect/>
          </a:stretch>
        </p:blipFill>
        <p:spPr>
          <a:xfrm>
            <a:off x="129225" y="1716300"/>
            <a:ext cx="5772150" cy="2419350"/>
          </a:xfrm>
          <a:prstGeom prst="rect">
            <a:avLst/>
          </a:prstGeom>
          <a:noFill/>
          <a:ln>
            <a:noFill/>
          </a:ln>
        </p:spPr>
      </p:pic>
      <p:pic>
        <p:nvPicPr>
          <p:cNvPr id="189" name="Google Shape;189;g31bd91786cb_2_18"/>
          <p:cNvPicPr preferRelativeResize="0"/>
          <p:nvPr/>
        </p:nvPicPr>
        <p:blipFill>
          <a:blip r:embed="rId4">
            <a:alphaModFix/>
          </a:blip>
          <a:stretch>
            <a:fillRect/>
          </a:stretch>
        </p:blipFill>
        <p:spPr>
          <a:xfrm>
            <a:off x="3757097" y="1668300"/>
            <a:ext cx="4831578" cy="713075"/>
          </a:xfrm>
          <a:prstGeom prst="rect">
            <a:avLst/>
          </a:prstGeom>
          <a:noFill/>
          <a:ln>
            <a:noFill/>
          </a:ln>
        </p:spPr>
      </p:pic>
      <p:pic>
        <p:nvPicPr>
          <p:cNvPr id="190" name="Google Shape;190;g31bd91786cb_2_18"/>
          <p:cNvPicPr preferRelativeResize="0"/>
          <p:nvPr/>
        </p:nvPicPr>
        <p:blipFill>
          <a:blip r:embed="rId5">
            <a:alphaModFix/>
          </a:blip>
          <a:stretch>
            <a:fillRect/>
          </a:stretch>
        </p:blipFill>
        <p:spPr>
          <a:xfrm>
            <a:off x="3545978" y="3204750"/>
            <a:ext cx="4903125" cy="3091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bd91786cb_2_56"/>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6: Experimenting with the Address Randomization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1a3c33059d_0_45"/>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t>Task 6: Experimenting with the Address Randomization</a:t>
            </a:r>
            <a:endParaRPr/>
          </a:p>
        </p:txBody>
      </p:sp>
      <p:sp>
        <p:nvSpPr>
          <p:cNvPr id="201" name="Google Shape;201;g31a3c33059d_0_45"/>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202" name="Google Shape;202;g31a3c33059d_0_45"/>
          <p:cNvSpPr txBox="1"/>
          <p:nvPr/>
        </p:nvSpPr>
        <p:spPr>
          <a:xfrm>
            <a:off x="1011025" y="1498275"/>
            <a:ext cx="7016400" cy="2033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Through the following command we enable ASLR (previously disable)</a:t>
            </a:r>
            <a:endParaRPr/>
          </a:p>
          <a:p>
            <a:pPr indent="0" lvl="0" marL="0" rtl="0" algn="ctr">
              <a:lnSpc>
                <a:spcPct val="115000"/>
              </a:lnSpc>
              <a:spcBef>
                <a:spcPts val="1200"/>
              </a:spcBef>
              <a:spcAft>
                <a:spcPts val="0"/>
              </a:spcAft>
              <a:buNone/>
            </a:pPr>
            <a:r>
              <a:rPr lang="en-US">
                <a:solidFill>
                  <a:schemeClr val="dk1"/>
                </a:solidFill>
                <a:highlight>
                  <a:srgbClr val="F8F8F8"/>
                </a:highlight>
              </a:rPr>
              <a:t>sudo /sbin/sysctl </a:t>
            </a:r>
            <a:r>
              <a:rPr lang="en-US">
                <a:solidFill>
                  <a:srgbClr val="C4A100"/>
                </a:solidFill>
                <a:highlight>
                  <a:srgbClr val="F8F8F8"/>
                </a:highlight>
              </a:rPr>
              <a:t>-w </a:t>
            </a:r>
            <a:r>
              <a:rPr lang="en-US">
                <a:solidFill>
                  <a:schemeClr val="dk1"/>
                </a:solidFill>
                <a:highlight>
                  <a:srgbClr val="F8F8F8"/>
                </a:highlight>
              </a:rPr>
              <a:t>kernel.randomize_va_space=2</a:t>
            </a:r>
            <a:endParaRPr/>
          </a:p>
          <a:p>
            <a:pPr indent="-317500" lvl="0" marL="457200" rtl="0" algn="l">
              <a:spcBef>
                <a:spcPts val="1200"/>
              </a:spcBef>
              <a:spcAft>
                <a:spcPts val="0"/>
              </a:spcAft>
              <a:buSzPts val="1400"/>
              <a:buChar char="●"/>
            </a:pPr>
            <a:r>
              <a:rPr lang="en-US"/>
              <a:t>Only way to succeed with a buffer overflow attack is to use a brute force </a:t>
            </a:r>
            <a:r>
              <a:rPr lang="en-US"/>
              <a:t>approach</a:t>
            </a:r>
            <a:r>
              <a:rPr lang="en-US"/>
              <a:t> until the addresses in the payload are correct</a:t>
            </a:r>
            <a:endParaRPr/>
          </a:p>
          <a:p>
            <a:pPr indent="-317500" lvl="0" marL="457200" rtl="0" algn="l">
              <a:spcBef>
                <a:spcPts val="0"/>
              </a:spcBef>
              <a:spcAft>
                <a:spcPts val="0"/>
              </a:spcAft>
              <a:buSzPts val="1400"/>
              <a:buChar char="●"/>
            </a:pPr>
            <a:r>
              <a:rPr lang="en-US"/>
              <a:t>We use the same payload saw in the </a:t>
            </a:r>
            <a:r>
              <a:rPr b="1" lang="en-US"/>
              <a:t>Task 2</a:t>
            </a:r>
            <a:endParaRPr b="1"/>
          </a:p>
          <a:p>
            <a:pPr indent="-317500" lvl="0" marL="457200" rtl="0" algn="l">
              <a:spcBef>
                <a:spcPts val="0"/>
              </a:spcBef>
              <a:spcAft>
                <a:spcPts val="0"/>
              </a:spcAft>
              <a:buSzPts val="1400"/>
              <a:buChar char="●"/>
            </a:pPr>
            <a:r>
              <a:rPr lang="en-US"/>
              <a:t>The payload is launched by a shell script that perform the brute-force (describe above).It gets from the lab instruction. </a:t>
            </a:r>
            <a:endParaRPr/>
          </a:p>
        </p:txBody>
      </p:sp>
      <p:pic>
        <p:nvPicPr>
          <p:cNvPr id="203" name="Google Shape;203;g31a3c33059d_0_45"/>
          <p:cNvPicPr preferRelativeResize="0"/>
          <p:nvPr/>
        </p:nvPicPr>
        <p:blipFill>
          <a:blip r:embed="rId3">
            <a:alphaModFix/>
          </a:blip>
          <a:stretch>
            <a:fillRect/>
          </a:stretch>
        </p:blipFill>
        <p:spPr>
          <a:xfrm>
            <a:off x="1169375" y="3531675"/>
            <a:ext cx="3145358" cy="3021525"/>
          </a:xfrm>
          <a:prstGeom prst="rect">
            <a:avLst/>
          </a:prstGeom>
          <a:noFill/>
          <a:ln>
            <a:noFill/>
          </a:ln>
        </p:spPr>
      </p:pic>
      <p:pic>
        <p:nvPicPr>
          <p:cNvPr id="204" name="Google Shape;204;g31a3c33059d_0_45"/>
          <p:cNvPicPr preferRelativeResize="0"/>
          <p:nvPr/>
        </p:nvPicPr>
        <p:blipFill>
          <a:blip r:embed="rId4">
            <a:alphaModFix/>
          </a:blip>
          <a:stretch>
            <a:fillRect/>
          </a:stretch>
        </p:blipFill>
        <p:spPr>
          <a:xfrm>
            <a:off x="4314724" y="3531674"/>
            <a:ext cx="4829276" cy="13301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1ba7bc98ca_5_4"/>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t>Task 6: Experimenting with the Address Randomization</a:t>
            </a:r>
            <a:endParaRPr/>
          </a:p>
        </p:txBody>
      </p:sp>
      <p:sp>
        <p:nvSpPr>
          <p:cNvPr id="210" name="Google Shape;210;g31ba7bc98ca_5_4"/>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211" name="Google Shape;211;g31ba7bc98ca_5_4"/>
          <p:cNvSpPr txBox="1"/>
          <p:nvPr/>
        </p:nvSpPr>
        <p:spPr>
          <a:xfrm>
            <a:off x="1011025" y="1498275"/>
            <a:ext cx="7016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Randomizing the memory address is a valuable countermeasure against buffer overflow </a:t>
            </a:r>
            <a:r>
              <a:rPr lang="en-US"/>
              <a:t>especially</a:t>
            </a:r>
            <a:r>
              <a:rPr lang="en-US"/>
              <a:t> in 64 bit machine. As we can see in the previous slide, despite the fact that our address changes every execution, in 32 bit machine it require a </a:t>
            </a:r>
            <a:r>
              <a:rPr lang="en-US"/>
              <a:t>reasonable</a:t>
            </a:r>
            <a:r>
              <a:rPr lang="en-US"/>
              <a:t> amount of time to succeeding with this </a:t>
            </a:r>
            <a:r>
              <a:rPr lang="en-US"/>
              <a:t>attack</a:t>
            </a:r>
            <a:r>
              <a:rPr lang="en-US"/>
              <a:t> using brute force</a:t>
            </a:r>
            <a:endParaRPr/>
          </a:p>
        </p:txBody>
      </p:sp>
      <p:pic>
        <p:nvPicPr>
          <p:cNvPr id="212" name="Google Shape;212;g31ba7bc98ca_5_4"/>
          <p:cNvPicPr preferRelativeResize="0"/>
          <p:nvPr/>
        </p:nvPicPr>
        <p:blipFill>
          <a:blip r:embed="rId3">
            <a:alphaModFix/>
          </a:blip>
          <a:stretch>
            <a:fillRect/>
          </a:stretch>
        </p:blipFill>
        <p:spPr>
          <a:xfrm>
            <a:off x="609050" y="2906550"/>
            <a:ext cx="3580351" cy="1944939"/>
          </a:xfrm>
          <a:prstGeom prst="rect">
            <a:avLst/>
          </a:prstGeom>
          <a:noFill/>
          <a:ln>
            <a:noFill/>
          </a:ln>
        </p:spPr>
      </p:pic>
      <p:pic>
        <p:nvPicPr>
          <p:cNvPr id="213" name="Google Shape;213;g31ba7bc98ca_5_4"/>
          <p:cNvPicPr preferRelativeResize="0"/>
          <p:nvPr/>
        </p:nvPicPr>
        <p:blipFill>
          <a:blip r:embed="rId4">
            <a:alphaModFix/>
          </a:blip>
          <a:stretch>
            <a:fillRect/>
          </a:stretch>
        </p:blipFill>
        <p:spPr>
          <a:xfrm>
            <a:off x="4469575" y="2906550"/>
            <a:ext cx="3968669" cy="1944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1bd91786cb_2_60"/>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7.a: Turn on the StackGuard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1a3c33059d_0_80"/>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t>Task 7.a: Turn on the StackGuard</a:t>
            </a:r>
            <a:endParaRPr/>
          </a:p>
        </p:txBody>
      </p:sp>
      <p:sp>
        <p:nvSpPr>
          <p:cNvPr id="224" name="Google Shape;224;g31a3c33059d_0_80"/>
          <p:cNvSpPr txBox="1"/>
          <p:nvPr>
            <p:ph idx="1" type="body"/>
          </p:nvPr>
        </p:nvSpPr>
        <p:spPr>
          <a:xfrm>
            <a:off x="625960" y="1406413"/>
            <a:ext cx="78867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sz="2200"/>
          </a:p>
          <a:p>
            <a:pPr indent="0" lvl="0" marL="457200" rtl="0" algn="l">
              <a:lnSpc>
                <a:spcPct val="90000"/>
              </a:lnSpc>
              <a:spcBef>
                <a:spcPts val="0"/>
              </a:spcBef>
              <a:spcAft>
                <a:spcPts val="0"/>
              </a:spcAft>
              <a:buNone/>
            </a:pPr>
            <a:r>
              <a:rPr lang="en-US" sz="2200"/>
              <a:t>gcc -DBUF_SIZE=100 -o stack -z execstack -static -m32 stack.c</a:t>
            </a:r>
            <a:endParaRPr sz="2200"/>
          </a:p>
        </p:txBody>
      </p:sp>
      <p:sp>
        <p:nvSpPr>
          <p:cNvPr id="225" name="Google Shape;225;g31a3c33059d_0_80"/>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pic>
        <p:nvPicPr>
          <p:cNvPr id="226" name="Google Shape;226;g31a3c33059d_0_80"/>
          <p:cNvPicPr preferRelativeResize="0"/>
          <p:nvPr/>
        </p:nvPicPr>
        <p:blipFill>
          <a:blip r:embed="rId3">
            <a:alphaModFix/>
          </a:blip>
          <a:stretch>
            <a:fillRect/>
          </a:stretch>
        </p:blipFill>
        <p:spPr>
          <a:xfrm>
            <a:off x="1965963" y="2633313"/>
            <a:ext cx="5206675" cy="7955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1bd91786cb_2_64"/>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400"/>
              <a:t>Task 7.b: Turn on the Non-executable Stack Protection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1a3c33059d_0_71"/>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Clr>
                <a:schemeClr val="dk1"/>
              </a:buClr>
              <a:buSzPts val="990"/>
              <a:buFont typeface="Arial"/>
              <a:buNone/>
            </a:pPr>
            <a:r>
              <a:rPr lang="en-US"/>
              <a:t>Task 7.b: Turn on the Non-executable Stack Protection</a:t>
            </a:r>
            <a:r>
              <a:rPr lang="en-US"/>
              <a:t> </a:t>
            </a:r>
            <a:endParaRPr/>
          </a:p>
          <a:p>
            <a:pPr indent="0" lvl="0" marL="0" rtl="0" algn="l">
              <a:lnSpc>
                <a:spcPct val="90000"/>
              </a:lnSpc>
              <a:spcBef>
                <a:spcPts val="0"/>
              </a:spcBef>
              <a:spcAft>
                <a:spcPts val="0"/>
              </a:spcAft>
              <a:buClr>
                <a:schemeClr val="lt1"/>
              </a:buClr>
              <a:buSzPct val="100000"/>
              <a:buFont typeface="Calibri"/>
              <a:buNone/>
            </a:pPr>
            <a:r>
              <a:t/>
            </a:r>
            <a:endParaRPr/>
          </a:p>
        </p:txBody>
      </p:sp>
      <p:sp>
        <p:nvSpPr>
          <p:cNvPr id="237" name="Google Shape;237;g31a3c33059d_0_71"/>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238" name="Google Shape;238;g31a3c33059d_0_71"/>
          <p:cNvSpPr txBox="1"/>
          <p:nvPr/>
        </p:nvSpPr>
        <p:spPr>
          <a:xfrm>
            <a:off x="1311250" y="1462100"/>
            <a:ext cx="6684000" cy="2036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See what’s happen to buffer overflow attack if we have a non executable stack;</a:t>
            </a:r>
            <a:endParaRPr/>
          </a:p>
          <a:p>
            <a:pPr indent="-317500" lvl="0" marL="457200" rtl="0" algn="l">
              <a:lnSpc>
                <a:spcPct val="115000"/>
              </a:lnSpc>
              <a:spcBef>
                <a:spcPts val="0"/>
              </a:spcBef>
              <a:spcAft>
                <a:spcPts val="0"/>
              </a:spcAft>
              <a:buSzPts val="1400"/>
              <a:buChar char="●"/>
            </a:pPr>
            <a:r>
              <a:rPr b="1" lang="en-US">
                <a:solidFill>
                  <a:schemeClr val="dk1"/>
                </a:solidFill>
              </a:rPr>
              <a:t>-z noexecstack</a:t>
            </a:r>
            <a:r>
              <a:rPr lang="en-US">
                <a:solidFill>
                  <a:schemeClr val="dk1"/>
                </a:solidFill>
              </a:rPr>
              <a:t> flag during the compilation:</a:t>
            </a:r>
            <a:endParaRPr>
              <a:solidFill>
                <a:schemeClr val="dk1"/>
              </a:solidFill>
            </a:endParaRPr>
          </a:p>
          <a:p>
            <a:pPr indent="0" lvl="0" marL="457200" rtl="0" algn="l">
              <a:lnSpc>
                <a:spcPct val="115000"/>
              </a:lnSpc>
              <a:spcBef>
                <a:spcPts val="1200"/>
              </a:spcBef>
              <a:spcAft>
                <a:spcPts val="0"/>
              </a:spcAft>
              <a:buNone/>
            </a:pPr>
            <a:r>
              <a:rPr lang="en-US">
                <a:solidFill>
                  <a:schemeClr val="dk1"/>
                </a:solidFill>
              </a:rPr>
              <a:t>	gcc -m32 -z noexecstack -o a32_noexec.out call_shellcode.c</a:t>
            </a:r>
            <a:endParaRPr>
              <a:solidFill>
                <a:schemeClr val="dk1"/>
              </a:solidFill>
            </a:endParaRPr>
          </a:p>
          <a:p>
            <a:pPr indent="457200" lvl="0" marL="457200" rtl="0" algn="l">
              <a:lnSpc>
                <a:spcPct val="115000"/>
              </a:lnSpc>
              <a:spcBef>
                <a:spcPts val="1200"/>
              </a:spcBef>
              <a:spcAft>
                <a:spcPts val="0"/>
              </a:spcAft>
              <a:buNone/>
            </a:pPr>
            <a:r>
              <a:rPr lang="en-US">
                <a:solidFill>
                  <a:schemeClr val="dk1"/>
                </a:solidFill>
              </a:rPr>
              <a:t>gcc -z noexecstack -o a64_noexec.out call_shellcode.c</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create a payload with a python script provided</a:t>
            </a:r>
            <a:endParaRPr>
              <a:solidFill>
                <a:schemeClr val="dk1"/>
              </a:solidFill>
            </a:endParaRPr>
          </a:p>
        </p:txBody>
      </p:sp>
      <p:pic>
        <p:nvPicPr>
          <p:cNvPr id="239" name="Google Shape;239;g31a3c33059d_0_71"/>
          <p:cNvPicPr preferRelativeResize="0"/>
          <p:nvPr/>
        </p:nvPicPr>
        <p:blipFill>
          <a:blip r:embed="rId3">
            <a:alphaModFix/>
          </a:blip>
          <a:stretch>
            <a:fillRect/>
          </a:stretch>
        </p:blipFill>
        <p:spPr>
          <a:xfrm>
            <a:off x="628650" y="3444400"/>
            <a:ext cx="7886700" cy="1000125"/>
          </a:xfrm>
          <a:prstGeom prst="rect">
            <a:avLst/>
          </a:prstGeom>
          <a:noFill/>
          <a:ln>
            <a:noFill/>
          </a:ln>
        </p:spPr>
      </p:pic>
      <p:sp>
        <p:nvSpPr>
          <p:cNvPr id="240" name="Google Shape;240;g31a3c33059d_0_71"/>
          <p:cNvSpPr txBox="1"/>
          <p:nvPr/>
        </p:nvSpPr>
        <p:spPr>
          <a:xfrm>
            <a:off x="1311250" y="4722850"/>
            <a:ext cx="638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Segmentation fault is caused by the fact that the </a:t>
            </a:r>
            <a:r>
              <a:rPr lang="en-US"/>
              <a:t>overwritten</a:t>
            </a:r>
            <a:r>
              <a:rPr lang="en-US"/>
              <a:t> return address point to a memory location in the stack, where the program has not the </a:t>
            </a:r>
            <a:r>
              <a:rPr lang="en-US"/>
              <a:t>permission to execute</a:t>
            </a:r>
            <a:r>
              <a:rPr lang="en-US"/>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a4664403e2_0_5"/>
          <p:cNvSpPr txBox="1"/>
          <p:nvPr>
            <p:ph type="title"/>
          </p:nvPr>
        </p:nvSpPr>
        <p:spPr>
          <a:xfrm>
            <a:off x="0" y="0"/>
            <a:ext cx="7061400" cy="1114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Extra: Buffer overflow in ARM architecture</a:t>
            </a:r>
            <a:endParaRPr/>
          </a:p>
        </p:txBody>
      </p:sp>
      <p:sp>
        <p:nvSpPr>
          <p:cNvPr id="247" name="Google Shape;247;g2a4664403e2_0_5"/>
          <p:cNvSpPr txBox="1"/>
          <p:nvPr>
            <p:ph idx="12" type="sldNum"/>
          </p:nvPr>
        </p:nvSpPr>
        <p:spPr>
          <a:xfrm>
            <a:off x="6927026" y="636519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of 30</a:t>
            </a:r>
            <a:endParaRPr sz="1400">
              <a:solidFill>
                <a:srgbClr val="000000"/>
              </a:solidFill>
              <a:latin typeface="Arial"/>
              <a:ea typeface="Arial"/>
              <a:cs typeface="Arial"/>
              <a:sym typeface="Arial"/>
            </a:endParaRPr>
          </a:p>
        </p:txBody>
      </p:sp>
      <p:sp>
        <p:nvSpPr>
          <p:cNvPr id="248" name="Google Shape;248;g2a4664403e2_0_5"/>
          <p:cNvSpPr txBox="1"/>
          <p:nvPr/>
        </p:nvSpPr>
        <p:spPr>
          <a:xfrm>
            <a:off x="877050" y="1705375"/>
            <a:ext cx="7016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The general </a:t>
            </a:r>
            <a:r>
              <a:rPr lang="en-US" sz="1600"/>
              <a:t>approach</a:t>
            </a:r>
            <a:r>
              <a:rPr lang="en-US" sz="1600"/>
              <a:t> still the same except for the following things:</a:t>
            </a:r>
            <a:endParaRPr sz="1600"/>
          </a:p>
          <a:p>
            <a:pPr indent="-330200" lvl="0" marL="457200" rtl="0" algn="l">
              <a:spcBef>
                <a:spcPts val="0"/>
              </a:spcBef>
              <a:spcAft>
                <a:spcPts val="0"/>
              </a:spcAft>
              <a:buSzPts val="1600"/>
              <a:buChar char="●"/>
            </a:pPr>
            <a:r>
              <a:rPr lang="en-US" sz="1600"/>
              <a:t>work only with 64 bit addresses;</a:t>
            </a:r>
            <a:endParaRPr sz="1600"/>
          </a:p>
          <a:p>
            <a:pPr indent="-330200" lvl="0" marL="457200" rtl="0" algn="l">
              <a:spcBef>
                <a:spcPts val="0"/>
              </a:spcBef>
              <a:spcAft>
                <a:spcPts val="0"/>
              </a:spcAft>
              <a:buSzPts val="1600"/>
              <a:buChar char="●"/>
            </a:pPr>
            <a:r>
              <a:rPr lang="en-US" sz="1600"/>
              <a:t>NOP instruction change (0xD503201F);</a:t>
            </a:r>
            <a:endParaRPr sz="1600"/>
          </a:p>
          <a:p>
            <a:pPr indent="-330200" lvl="0" marL="457200" rtl="0" algn="l">
              <a:spcBef>
                <a:spcPts val="0"/>
              </a:spcBef>
              <a:spcAft>
                <a:spcPts val="0"/>
              </a:spcAft>
              <a:buSzPts val="1600"/>
              <a:buChar char="●"/>
            </a:pPr>
            <a:r>
              <a:rPr lang="en-US" sz="1600"/>
              <a:t>different shellcode</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rbp register is called x29.</a:t>
            </a:r>
            <a:endParaRPr sz="1600"/>
          </a:p>
        </p:txBody>
      </p:sp>
      <p:pic>
        <p:nvPicPr>
          <p:cNvPr id="249" name="Google Shape;249;g2a4664403e2_0_5"/>
          <p:cNvPicPr preferRelativeResize="0"/>
          <p:nvPr/>
        </p:nvPicPr>
        <p:blipFill>
          <a:blip r:embed="rId3">
            <a:alphaModFix/>
          </a:blip>
          <a:stretch>
            <a:fillRect/>
          </a:stretch>
        </p:blipFill>
        <p:spPr>
          <a:xfrm>
            <a:off x="2061750" y="2938813"/>
            <a:ext cx="4646999" cy="139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31bd91786cb_2_32"/>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1: Get Familiar with the Shellcode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bd91786cb_2_86"/>
          <p:cNvSpPr txBox="1"/>
          <p:nvPr>
            <p:ph type="ctrTitle"/>
          </p:nvPr>
        </p:nvSpPr>
        <p:spPr>
          <a:xfrm>
            <a:off x="685800" y="555549"/>
            <a:ext cx="7772400" cy="238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000"/>
              <a:buFont typeface="Calibri"/>
              <a:buNone/>
            </a:pPr>
            <a:r>
              <a:rPr lang="en-US"/>
              <a:t>The END</a:t>
            </a:r>
            <a:endParaRPr/>
          </a:p>
        </p:txBody>
      </p:sp>
      <p:sp>
        <p:nvSpPr>
          <p:cNvPr id="255" name="Google Shape;255;g31bd91786cb_2_86"/>
          <p:cNvSpPr txBox="1"/>
          <p:nvPr>
            <p:ph idx="1" type="subTitle"/>
          </p:nvPr>
        </p:nvSpPr>
        <p:spPr>
          <a:xfrm>
            <a:off x="1143000" y="2355249"/>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500"/>
              <a:buNone/>
            </a:pPr>
            <a:r>
              <a:rPr lang="en-US" sz="1800"/>
              <a:t>Source code + Presentation available at:</a:t>
            </a:r>
            <a:endParaRPr sz="1800"/>
          </a:p>
          <a:p>
            <a:pPr indent="0" lvl="0" marL="0" rtl="0" algn="ctr">
              <a:lnSpc>
                <a:spcPct val="90000"/>
              </a:lnSpc>
              <a:spcBef>
                <a:spcPts val="0"/>
              </a:spcBef>
              <a:spcAft>
                <a:spcPts val="0"/>
              </a:spcAft>
              <a:buClr>
                <a:schemeClr val="lt1"/>
              </a:buClr>
              <a:buSzPts val="2500"/>
              <a:buNone/>
            </a:pPr>
            <a:r>
              <a:rPr lang="en-US" sz="1800"/>
              <a:t>https://github.com/AndreaSignori/EthicalHacking---Buffer-Overflow-Lab-24-25</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31a3c33059d_0_11"/>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t>Task 1: Get Familiar with the Shellcode</a:t>
            </a:r>
            <a:endParaRPr/>
          </a:p>
        </p:txBody>
      </p:sp>
      <p:sp>
        <p:nvSpPr>
          <p:cNvPr id="56" name="Google Shape;56;g31a3c33059d_0_11"/>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pic>
        <p:nvPicPr>
          <p:cNvPr id="57" name="Google Shape;57;g31a3c33059d_0_11"/>
          <p:cNvPicPr preferRelativeResize="0"/>
          <p:nvPr/>
        </p:nvPicPr>
        <p:blipFill>
          <a:blip r:embed="rId3">
            <a:alphaModFix/>
          </a:blip>
          <a:stretch>
            <a:fillRect/>
          </a:stretch>
        </p:blipFill>
        <p:spPr>
          <a:xfrm>
            <a:off x="244700" y="1488425"/>
            <a:ext cx="5895975" cy="4314825"/>
          </a:xfrm>
          <a:prstGeom prst="rect">
            <a:avLst/>
          </a:prstGeom>
          <a:noFill/>
          <a:ln>
            <a:noFill/>
          </a:ln>
        </p:spPr>
      </p:pic>
      <p:pic>
        <p:nvPicPr>
          <p:cNvPr id="58" name="Google Shape;58;g31a3c33059d_0_11"/>
          <p:cNvPicPr preferRelativeResize="0"/>
          <p:nvPr/>
        </p:nvPicPr>
        <p:blipFill>
          <a:blip r:embed="rId4">
            <a:alphaModFix/>
          </a:blip>
          <a:stretch>
            <a:fillRect/>
          </a:stretch>
        </p:blipFill>
        <p:spPr>
          <a:xfrm>
            <a:off x="5702350" y="2337600"/>
            <a:ext cx="2619375" cy="57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31bd91786cb_2_40"/>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2: Level-1 Attack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31a3c33059d_0_19"/>
          <p:cNvSpPr txBox="1"/>
          <p:nvPr>
            <p:ph type="title"/>
          </p:nvPr>
        </p:nvSpPr>
        <p:spPr>
          <a:xfrm>
            <a:off x="0" y="0"/>
            <a:ext cx="7061400" cy="111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Task 2: Level-1 Attack</a:t>
            </a:r>
            <a:endParaRPr/>
          </a:p>
        </p:txBody>
      </p:sp>
      <p:sp>
        <p:nvSpPr>
          <p:cNvPr id="69" name="Google Shape;69;g31a3c33059d_0_19"/>
          <p:cNvSpPr txBox="1"/>
          <p:nvPr>
            <p:ph idx="12" type="sldNum"/>
          </p:nvPr>
        </p:nvSpPr>
        <p:spPr>
          <a:xfrm>
            <a:off x="6927026" y="6365195"/>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a:p>
        </p:txBody>
      </p:sp>
      <p:sp>
        <p:nvSpPr>
          <p:cNvPr id="70" name="Google Shape;70;g31a3c33059d_0_19"/>
          <p:cNvSpPr txBox="1"/>
          <p:nvPr/>
        </p:nvSpPr>
        <p:spPr>
          <a:xfrm>
            <a:off x="706500" y="1644450"/>
            <a:ext cx="7016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32 bit addresses;</a:t>
            </a:r>
            <a:endParaRPr/>
          </a:p>
          <a:p>
            <a:pPr indent="-317500" lvl="0" marL="457200" rtl="0" algn="l">
              <a:spcBef>
                <a:spcPts val="0"/>
              </a:spcBef>
              <a:spcAft>
                <a:spcPts val="0"/>
              </a:spcAft>
              <a:buClr>
                <a:schemeClr val="dk1"/>
              </a:buClr>
              <a:buSzPts val="1400"/>
              <a:buChar char="●"/>
            </a:pPr>
            <a:r>
              <a:rPr lang="en-US">
                <a:solidFill>
                  <a:schemeClr val="dk1"/>
                </a:solidFill>
              </a:rPr>
              <a:t>ebp and esp are known =&gt; buffer dimension is known;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Goal: get a root shell for the victim</a:t>
            </a:r>
            <a:endParaRPr>
              <a:solidFill>
                <a:schemeClr val="dk1"/>
              </a:solidFill>
            </a:endParaRPr>
          </a:p>
        </p:txBody>
      </p:sp>
      <p:pic>
        <p:nvPicPr>
          <p:cNvPr id="71" name="Google Shape;71;g31a3c33059d_0_19"/>
          <p:cNvPicPr preferRelativeResize="0"/>
          <p:nvPr/>
        </p:nvPicPr>
        <p:blipFill>
          <a:blip r:embed="rId3">
            <a:alphaModFix/>
          </a:blip>
          <a:stretch>
            <a:fillRect/>
          </a:stretch>
        </p:blipFill>
        <p:spPr>
          <a:xfrm>
            <a:off x="509575" y="2651275"/>
            <a:ext cx="8124825" cy="1476375"/>
          </a:xfrm>
          <a:prstGeom prst="rect">
            <a:avLst/>
          </a:prstGeom>
          <a:noFill/>
          <a:ln>
            <a:noFill/>
          </a:ln>
        </p:spPr>
      </p:pic>
      <p:sp>
        <p:nvSpPr>
          <p:cNvPr id="72" name="Google Shape;72;g31a3c33059d_0_19"/>
          <p:cNvSpPr txBox="1"/>
          <p:nvPr/>
        </p:nvSpPr>
        <p:spPr>
          <a:xfrm>
            <a:off x="509600" y="3727450"/>
            <a:ext cx="7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ba7bc98ca_3_34"/>
          <p:cNvSpPr txBox="1"/>
          <p:nvPr>
            <p:ph type="title"/>
          </p:nvPr>
        </p:nvSpPr>
        <p:spPr>
          <a:xfrm>
            <a:off x="0" y="0"/>
            <a:ext cx="7061400" cy="111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Task 2: Level-1 Attack</a:t>
            </a:r>
            <a:endParaRPr/>
          </a:p>
        </p:txBody>
      </p:sp>
      <p:sp>
        <p:nvSpPr>
          <p:cNvPr id="79" name="Google Shape;79;g31ba7bc98ca_3_34"/>
          <p:cNvSpPr txBox="1"/>
          <p:nvPr>
            <p:ph idx="12" type="sldNum"/>
          </p:nvPr>
        </p:nvSpPr>
        <p:spPr>
          <a:xfrm>
            <a:off x="6927026" y="636519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of </a:t>
            </a:r>
            <a:r>
              <a:rPr lang="en-US"/>
              <a:t>30</a:t>
            </a:r>
            <a:endParaRPr sz="1400">
              <a:solidFill>
                <a:srgbClr val="000000"/>
              </a:solidFill>
              <a:latin typeface="Arial"/>
              <a:ea typeface="Arial"/>
              <a:cs typeface="Arial"/>
              <a:sym typeface="Arial"/>
            </a:endParaRPr>
          </a:p>
        </p:txBody>
      </p:sp>
      <p:sp>
        <p:nvSpPr>
          <p:cNvPr id="80" name="Google Shape;80;g31ba7bc98ca_3_34"/>
          <p:cNvSpPr txBox="1"/>
          <p:nvPr/>
        </p:nvSpPr>
        <p:spPr>
          <a:xfrm>
            <a:off x="986675" y="1327750"/>
            <a:ext cx="7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badfile structure is the following</a:t>
            </a:r>
            <a:endParaRPr/>
          </a:p>
        </p:txBody>
      </p:sp>
      <p:pic>
        <p:nvPicPr>
          <p:cNvPr id="81" name="Google Shape;81;g31ba7bc98ca_3_34"/>
          <p:cNvPicPr preferRelativeResize="0"/>
          <p:nvPr/>
        </p:nvPicPr>
        <p:blipFill>
          <a:blip r:embed="rId3">
            <a:alphaModFix/>
          </a:blip>
          <a:stretch>
            <a:fillRect/>
          </a:stretch>
        </p:blipFill>
        <p:spPr>
          <a:xfrm>
            <a:off x="2046463" y="1855950"/>
            <a:ext cx="4896824" cy="2807050"/>
          </a:xfrm>
          <a:prstGeom prst="rect">
            <a:avLst/>
          </a:prstGeom>
          <a:noFill/>
          <a:ln>
            <a:noFill/>
          </a:ln>
        </p:spPr>
      </p:pic>
      <p:pic>
        <p:nvPicPr>
          <p:cNvPr id="82" name="Google Shape;82;g31ba7bc98ca_3_34"/>
          <p:cNvPicPr preferRelativeResize="0"/>
          <p:nvPr/>
        </p:nvPicPr>
        <p:blipFill>
          <a:blip r:embed="rId4">
            <a:alphaModFix/>
          </a:blip>
          <a:stretch>
            <a:fillRect/>
          </a:stretch>
        </p:blipFill>
        <p:spPr>
          <a:xfrm>
            <a:off x="3161374" y="5254550"/>
            <a:ext cx="2667000" cy="26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1ba7bc98ca_3_4"/>
          <p:cNvSpPr txBox="1"/>
          <p:nvPr>
            <p:ph type="title"/>
          </p:nvPr>
        </p:nvSpPr>
        <p:spPr>
          <a:xfrm>
            <a:off x="0" y="0"/>
            <a:ext cx="7061400" cy="111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Task 2: Level-1 Attack</a:t>
            </a:r>
            <a:endParaRPr/>
          </a:p>
        </p:txBody>
      </p:sp>
      <p:sp>
        <p:nvSpPr>
          <p:cNvPr id="89" name="Google Shape;89;g31ba7bc98ca_3_4"/>
          <p:cNvSpPr txBox="1"/>
          <p:nvPr>
            <p:ph idx="12" type="sldNum"/>
          </p:nvPr>
        </p:nvSpPr>
        <p:spPr>
          <a:xfrm>
            <a:off x="6927026" y="636519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r>
              <a:rPr lang="en-US"/>
              <a:t> of 30</a:t>
            </a:r>
            <a:endParaRPr sz="1400">
              <a:solidFill>
                <a:srgbClr val="000000"/>
              </a:solidFill>
              <a:latin typeface="Arial"/>
              <a:ea typeface="Arial"/>
              <a:cs typeface="Arial"/>
              <a:sym typeface="Arial"/>
            </a:endParaRPr>
          </a:p>
        </p:txBody>
      </p:sp>
      <p:pic>
        <p:nvPicPr>
          <p:cNvPr id="90" name="Google Shape;90;g31ba7bc98ca_3_4"/>
          <p:cNvPicPr preferRelativeResize="0"/>
          <p:nvPr/>
        </p:nvPicPr>
        <p:blipFill>
          <a:blip r:embed="rId3">
            <a:alphaModFix/>
          </a:blip>
          <a:stretch>
            <a:fillRect/>
          </a:stretch>
        </p:blipFill>
        <p:spPr>
          <a:xfrm>
            <a:off x="1172538" y="3749375"/>
            <a:ext cx="6798924" cy="2512145"/>
          </a:xfrm>
          <a:prstGeom prst="rect">
            <a:avLst/>
          </a:prstGeom>
          <a:noFill/>
          <a:ln>
            <a:noFill/>
          </a:ln>
        </p:spPr>
      </p:pic>
      <p:pic>
        <p:nvPicPr>
          <p:cNvPr id="91" name="Google Shape;91;g31ba7bc98ca_3_4"/>
          <p:cNvPicPr preferRelativeResize="0"/>
          <p:nvPr/>
        </p:nvPicPr>
        <p:blipFill>
          <a:blip r:embed="rId4">
            <a:alphaModFix/>
          </a:blip>
          <a:stretch>
            <a:fillRect/>
          </a:stretch>
        </p:blipFill>
        <p:spPr>
          <a:xfrm>
            <a:off x="1172538" y="1368113"/>
            <a:ext cx="7811876" cy="21276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1bd91786cb_2_44"/>
          <p:cNvSpPr txBox="1"/>
          <p:nvPr>
            <p:ph type="ctrTitle"/>
          </p:nvPr>
        </p:nvSpPr>
        <p:spPr>
          <a:xfrm>
            <a:off x="685800" y="1801624"/>
            <a:ext cx="7772400" cy="2387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US" sz="4400"/>
              <a:t>Task 3: Level-2 Attack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2021-12-04T11:52:39Z</dcterms:created>
  <dc:creator>STEFAN CIPRIAN VOINEA</dc:creator>
</cp:coreProperties>
</file>