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63" r:id="rId7"/>
    <p:sldId id="261" r:id="rId8"/>
    <p:sldId id="262" r:id="rId9"/>
    <p:sldId id="268" r:id="rId10"/>
    <p:sldId id="266" r:id="rId11"/>
    <p:sldId id="270" r:id="rId12"/>
    <p:sldId id="269" r:id="rId13"/>
    <p:sldId id="267" r:id="rId14"/>
    <p:sldId id="27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4" autoAdjust="0"/>
    <p:restoredTop sz="94660"/>
  </p:normalViewPr>
  <p:slideViewPr>
    <p:cSldViewPr snapToGrid="0">
      <p:cViewPr>
        <p:scale>
          <a:sx n="100" d="100"/>
          <a:sy n="100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B0CBA-082C-4C6A-B4CF-6DF9E1DE651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6859BF-2FC8-4296-8C49-2A0368B12285}">
      <dgm:prSet/>
      <dgm:spPr/>
      <dgm:t>
        <a:bodyPr/>
        <a:lstStyle/>
        <a:p>
          <a:r>
            <a:rPr lang="it-IT"/>
            <a:t>Come sono distribuite le stazioni ferroviarie in Italia?</a:t>
          </a:r>
          <a:endParaRPr lang="en-US"/>
        </a:p>
      </dgm:t>
    </dgm:pt>
    <dgm:pt modelId="{8FAD88ED-8BA1-4F43-89AD-18F181AFAB76}" type="parTrans" cxnId="{C06F363C-7913-4C88-9820-E70F5C9CE65E}">
      <dgm:prSet/>
      <dgm:spPr/>
      <dgm:t>
        <a:bodyPr/>
        <a:lstStyle/>
        <a:p>
          <a:endParaRPr lang="en-US"/>
        </a:p>
      </dgm:t>
    </dgm:pt>
    <dgm:pt modelId="{95FBCDE1-FCB0-4D62-A46D-B257E5BC215E}" type="sibTrans" cxnId="{C06F363C-7913-4C88-9820-E70F5C9CE65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41B6F6F-6D9E-4106-977A-3E8695EA3E88}">
      <dgm:prSet/>
      <dgm:spPr/>
      <dgm:t>
        <a:bodyPr/>
        <a:lstStyle/>
        <a:p>
          <a:r>
            <a:rPr lang="it-IT" dirty="0"/>
            <a:t>Quali sono le regioni che presentano ritardi medi più alti? E quali ritardi minori?</a:t>
          </a:r>
          <a:endParaRPr lang="en-US" dirty="0"/>
        </a:p>
      </dgm:t>
    </dgm:pt>
    <dgm:pt modelId="{2831BD72-D53D-4C96-8F63-59C596066DD9}" type="parTrans" cxnId="{2829A605-E9C6-443C-BFCB-617F5F77CCCA}">
      <dgm:prSet/>
      <dgm:spPr/>
      <dgm:t>
        <a:bodyPr/>
        <a:lstStyle/>
        <a:p>
          <a:endParaRPr lang="en-US"/>
        </a:p>
      </dgm:t>
    </dgm:pt>
    <dgm:pt modelId="{7E79814C-E248-4F2E-BBCC-A04A9734F7C8}" type="sibTrans" cxnId="{2829A605-E9C6-443C-BFCB-617F5F77CCC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F5E23AC-6106-4DD3-940E-EAE49E54A385}">
      <dgm:prSet/>
      <dgm:spPr/>
      <dgm:t>
        <a:bodyPr/>
        <a:lstStyle/>
        <a:p>
          <a:r>
            <a:rPr lang="it-IT" dirty="0"/>
            <a:t>Quali sono state le giornate con più cancellazioni? E quelle con più ritardi?</a:t>
          </a:r>
          <a:endParaRPr lang="en-US" dirty="0"/>
        </a:p>
      </dgm:t>
    </dgm:pt>
    <dgm:pt modelId="{3C7872D9-65B5-4F96-BA02-82CBCD0C4AC8}" type="parTrans" cxnId="{B041D023-09DB-42B3-8AEC-A6723FF92CF7}">
      <dgm:prSet/>
      <dgm:spPr/>
      <dgm:t>
        <a:bodyPr/>
        <a:lstStyle/>
        <a:p>
          <a:endParaRPr lang="en-US"/>
        </a:p>
      </dgm:t>
    </dgm:pt>
    <dgm:pt modelId="{B34228CF-4AC2-42E9-BCC4-1AAEC774AEDA}" type="sibTrans" cxnId="{B041D023-09DB-42B3-8AEC-A6723FF92C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B268019-85BA-4FFA-B4F0-1243D4C13938}">
      <dgm:prSet/>
      <dgm:spPr/>
      <dgm:t>
        <a:bodyPr/>
        <a:lstStyle/>
        <a:p>
          <a:r>
            <a:rPr lang="it-IT" dirty="0"/>
            <a:t>Quali sono le tratte con maggior ritardo medio?</a:t>
          </a:r>
          <a:endParaRPr lang="en-US" dirty="0"/>
        </a:p>
      </dgm:t>
    </dgm:pt>
    <dgm:pt modelId="{E5941D25-4435-4973-999F-B8B4F42D95D5}" type="parTrans" cxnId="{B87BB7CC-F0D5-4E85-87BF-FD0D43C65551}">
      <dgm:prSet/>
      <dgm:spPr/>
      <dgm:t>
        <a:bodyPr/>
        <a:lstStyle/>
        <a:p>
          <a:endParaRPr lang="en-US"/>
        </a:p>
      </dgm:t>
    </dgm:pt>
    <dgm:pt modelId="{CAF6A3B4-26F5-4D73-B81D-EE84F23CA1AC}" type="sibTrans" cxnId="{B87BB7CC-F0D5-4E85-87BF-FD0D43C6555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35B99DE-60F5-4FB4-AB16-F38801B9D477}" type="pres">
      <dgm:prSet presAssocID="{49EB0CBA-082C-4C6A-B4CF-6DF9E1DE6517}" presName="Name0" presStyleCnt="0">
        <dgm:presLayoutVars>
          <dgm:animLvl val="lvl"/>
          <dgm:resizeHandles val="exact"/>
        </dgm:presLayoutVars>
      </dgm:prSet>
      <dgm:spPr/>
    </dgm:pt>
    <dgm:pt modelId="{1D7C6DEB-882A-4FE3-B64B-9AC9059FB623}" type="pres">
      <dgm:prSet presAssocID="{FE6859BF-2FC8-4296-8C49-2A0368B12285}" presName="compositeNode" presStyleCnt="0">
        <dgm:presLayoutVars>
          <dgm:bulletEnabled val="1"/>
        </dgm:presLayoutVars>
      </dgm:prSet>
      <dgm:spPr/>
    </dgm:pt>
    <dgm:pt modelId="{DE260CDB-AB79-44FC-B2C2-0C0DECC25A8B}" type="pres">
      <dgm:prSet presAssocID="{FE6859BF-2FC8-4296-8C49-2A0368B12285}" presName="bgRect" presStyleLbl="bgAccFollowNode1" presStyleIdx="0" presStyleCnt="4"/>
      <dgm:spPr/>
    </dgm:pt>
    <dgm:pt modelId="{A1EF26DB-1A70-4263-A4B2-21A7FDCB588F}" type="pres">
      <dgm:prSet presAssocID="{95FBCDE1-FCB0-4D62-A46D-B257E5BC215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ACBBE21-0C67-4B02-8276-E005CEAA3860}" type="pres">
      <dgm:prSet presAssocID="{FE6859BF-2FC8-4296-8C49-2A0368B12285}" presName="bottomLine" presStyleLbl="alignNode1" presStyleIdx="1" presStyleCnt="8">
        <dgm:presLayoutVars/>
      </dgm:prSet>
      <dgm:spPr/>
    </dgm:pt>
    <dgm:pt modelId="{53F48CA1-57E7-40C4-98CE-2251873F0287}" type="pres">
      <dgm:prSet presAssocID="{FE6859BF-2FC8-4296-8C49-2A0368B12285}" presName="nodeText" presStyleLbl="bgAccFollowNode1" presStyleIdx="0" presStyleCnt="4">
        <dgm:presLayoutVars>
          <dgm:bulletEnabled val="1"/>
        </dgm:presLayoutVars>
      </dgm:prSet>
      <dgm:spPr/>
    </dgm:pt>
    <dgm:pt modelId="{ECDC745D-C0C3-424B-A94C-E7616B39DE2C}" type="pres">
      <dgm:prSet presAssocID="{95FBCDE1-FCB0-4D62-A46D-B257E5BC215E}" presName="sibTrans" presStyleCnt="0"/>
      <dgm:spPr/>
    </dgm:pt>
    <dgm:pt modelId="{C7695F38-A749-44A6-A7C9-3CEFF4E0D57B}" type="pres">
      <dgm:prSet presAssocID="{C41B6F6F-6D9E-4106-977A-3E8695EA3E88}" presName="compositeNode" presStyleCnt="0">
        <dgm:presLayoutVars>
          <dgm:bulletEnabled val="1"/>
        </dgm:presLayoutVars>
      </dgm:prSet>
      <dgm:spPr/>
    </dgm:pt>
    <dgm:pt modelId="{B4372D3A-D2F6-4726-9219-174D68B0A045}" type="pres">
      <dgm:prSet presAssocID="{C41B6F6F-6D9E-4106-977A-3E8695EA3E88}" presName="bgRect" presStyleLbl="bgAccFollowNode1" presStyleIdx="1" presStyleCnt="4"/>
      <dgm:spPr/>
    </dgm:pt>
    <dgm:pt modelId="{AF2FC04E-A928-4CED-9E1A-1AD32C5B1854}" type="pres">
      <dgm:prSet presAssocID="{7E79814C-E248-4F2E-BBCC-A04A9734F7C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8292F78-F04B-49E1-8C8E-A45682C012A5}" type="pres">
      <dgm:prSet presAssocID="{C41B6F6F-6D9E-4106-977A-3E8695EA3E88}" presName="bottomLine" presStyleLbl="alignNode1" presStyleIdx="3" presStyleCnt="8">
        <dgm:presLayoutVars/>
      </dgm:prSet>
      <dgm:spPr/>
    </dgm:pt>
    <dgm:pt modelId="{7E994D9C-68E9-485B-B3D2-BE7483C9DCC4}" type="pres">
      <dgm:prSet presAssocID="{C41B6F6F-6D9E-4106-977A-3E8695EA3E88}" presName="nodeText" presStyleLbl="bgAccFollowNode1" presStyleIdx="1" presStyleCnt="4">
        <dgm:presLayoutVars>
          <dgm:bulletEnabled val="1"/>
        </dgm:presLayoutVars>
      </dgm:prSet>
      <dgm:spPr/>
    </dgm:pt>
    <dgm:pt modelId="{56D620B8-2630-48C7-B8B7-D41434C84684}" type="pres">
      <dgm:prSet presAssocID="{7E79814C-E248-4F2E-BBCC-A04A9734F7C8}" presName="sibTrans" presStyleCnt="0"/>
      <dgm:spPr/>
    </dgm:pt>
    <dgm:pt modelId="{DB5F74BA-191A-471F-AEA4-26FB9D09D857}" type="pres">
      <dgm:prSet presAssocID="{4F5E23AC-6106-4DD3-940E-EAE49E54A385}" presName="compositeNode" presStyleCnt="0">
        <dgm:presLayoutVars>
          <dgm:bulletEnabled val="1"/>
        </dgm:presLayoutVars>
      </dgm:prSet>
      <dgm:spPr/>
    </dgm:pt>
    <dgm:pt modelId="{D0B5A780-0C3A-42B8-ADD8-1C9D398882DD}" type="pres">
      <dgm:prSet presAssocID="{4F5E23AC-6106-4DD3-940E-EAE49E54A385}" presName="bgRect" presStyleLbl="bgAccFollowNode1" presStyleIdx="2" presStyleCnt="4"/>
      <dgm:spPr/>
    </dgm:pt>
    <dgm:pt modelId="{D2A26AB8-9B6B-4C4A-B0DD-6ECC8FFB63DA}" type="pres">
      <dgm:prSet presAssocID="{B34228CF-4AC2-42E9-BCC4-1AAEC774AED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41315F4-3964-4AE9-97F0-7248776CA663}" type="pres">
      <dgm:prSet presAssocID="{4F5E23AC-6106-4DD3-940E-EAE49E54A385}" presName="bottomLine" presStyleLbl="alignNode1" presStyleIdx="5" presStyleCnt="8">
        <dgm:presLayoutVars/>
      </dgm:prSet>
      <dgm:spPr/>
    </dgm:pt>
    <dgm:pt modelId="{062927CE-2E69-4E56-BAA1-FD44C7B88D9D}" type="pres">
      <dgm:prSet presAssocID="{4F5E23AC-6106-4DD3-940E-EAE49E54A385}" presName="nodeText" presStyleLbl="bgAccFollowNode1" presStyleIdx="2" presStyleCnt="4">
        <dgm:presLayoutVars>
          <dgm:bulletEnabled val="1"/>
        </dgm:presLayoutVars>
      </dgm:prSet>
      <dgm:spPr/>
    </dgm:pt>
    <dgm:pt modelId="{5A672CE4-78EB-4110-ACF3-1A9BA5AD6BF4}" type="pres">
      <dgm:prSet presAssocID="{B34228CF-4AC2-42E9-BCC4-1AAEC774AEDA}" presName="sibTrans" presStyleCnt="0"/>
      <dgm:spPr/>
    </dgm:pt>
    <dgm:pt modelId="{BE810741-87AB-4FC3-AB22-83A614A81039}" type="pres">
      <dgm:prSet presAssocID="{1B268019-85BA-4FFA-B4F0-1243D4C13938}" presName="compositeNode" presStyleCnt="0">
        <dgm:presLayoutVars>
          <dgm:bulletEnabled val="1"/>
        </dgm:presLayoutVars>
      </dgm:prSet>
      <dgm:spPr/>
    </dgm:pt>
    <dgm:pt modelId="{0744A4DA-4EAD-49CC-81E9-3B0DA65E8B62}" type="pres">
      <dgm:prSet presAssocID="{1B268019-85BA-4FFA-B4F0-1243D4C13938}" presName="bgRect" presStyleLbl="bgAccFollowNode1" presStyleIdx="3" presStyleCnt="4"/>
      <dgm:spPr/>
    </dgm:pt>
    <dgm:pt modelId="{4D061FB6-F31E-4357-9A22-E2B60014049D}" type="pres">
      <dgm:prSet presAssocID="{CAF6A3B4-26F5-4D73-B81D-EE84F23CA1A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E9AE1F7-A822-4D19-ACAB-67F79D90EB49}" type="pres">
      <dgm:prSet presAssocID="{1B268019-85BA-4FFA-B4F0-1243D4C13938}" presName="bottomLine" presStyleLbl="alignNode1" presStyleIdx="7" presStyleCnt="8">
        <dgm:presLayoutVars/>
      </dgm:prSet>
      <dgm:spPr/>
    </dgm:pt>
    <dgm:pt modelId="{0F68C924-8256-4F51-BBAC-822FE88603F9}" type="pres">
      <dgm:prSet presAssocID="{1B268019-85BA-4FFA-B4F0-1243D4C1393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829A605-E9C6-443C-BFCB-617F5F77CCCA}" srcId="{49EB0CBA-082C-4C6A-B4CF-6DF9E1DE6517}" destId="{C41B6F6F-6D9E-4106-977A-3E8695EA3E88}" srcOrd="1" destOrd="0" parTransId="{2831BD72-D53D-4C96-8F63-59C596066DD9}" sibTransId="{7E79814C-E248-4F2E-BBCC-A04A9734F7C8}"/>
    <dgm:cxn modelId="{08004609-5A1B-4F2F-8BE8-CCA7D3D073C5}" type="presOf" srcId="{49EB0CBA-082C-4C6A-B4CF-6DF9E1DE6517}" destId="{135B99DE-60F5-4FB4-AB16-F38801B9D477}" srcOrd="0" destOrd="0" presId="urn:microsoft.com/office/officeart/2016/7/layout/BasicLinearProcessNumbered"/>
    <dgm:cxn modelId="{92314212-27BE-4BE1-A73C-72E65B862D1A}" type="presOf" srcId="{B34228CF-4AC2-42E9-BCC4-1AAEC774AEDA}" destId="{D2A26AB8-9B6B-4C4A-B0DD-6ECC8FFB63DA}" srcOrd="0" destOrd="0" presId="urn:microsoft.com/office/officeart/2016/7/layout/BasicLinearProcessNumbered"/>
    <dgm:cxn modelId="{1FA83E14-5717-42F8-86E7-3E96C53D0F42}" type="presOf" srcId="{CAF6A3B4-26F5-4D73-B81D-EE84F23CA1AC}" destId="{4D061FB6-F31E-4357-9A22-E2B60014049D}" srcOrd="0" destOrd="0" presId="urn:microsoft.com/office/officeart/2016/7/layout/BasicLinearProcessNumbered"/>
    <dgm:cxn modelId="{C17B971F-B571-4E03-BF3B-B6E8625FBB8C}" type="presOf" srcId="{7E79814C-E248-4F2E-BBCC-A04A9734F7C8}" destId="{AF2FC04E-A928-4CED-9E1A-1AD32C5B1854}" srcOrd="0" destOrd="0" presId="urn:microsoft.com/office/officeart/2016/7/layout/BasicLinearProcessNumbered"/>
    <dgm:cxn modelId="{B041D023-09DB-42B3-8AEC-A6723FF92CF7}" srcId="{49EB0CBA-082C-4C6A-B4CF-6DF9E1DE6517}" destId="{4F5E23AC-6106-4DD3-940E-EAE49E54A385}" srcOrd="2" destOrd="0" parTransId="{3C7872D9-65B5-4F96-BA02-82CBCD0C4AC8}" sibTransId="{B34228CF-4AC2-42E9-BCC4-1AAEC774AEDA}"/>
    <dgm:cxn modelId="{4FD9682E-B392-4571-8377-F533C4E42EEC}" type="presOf" srcId="{1B268019-85BA-4FFA-B4F0-1243D4C13938}" destId="{0744A4DA-4EAD-49CC-81E9-3B0DA65E8B62}" srcOrd="0" destOrd="0" presId="urn:microsoft.com/office/officeart/2016/7/layout/BasicLinearProcessNumbered"/>
    <dgm:cxn modelId="{64A6D636-FB94-4D2D-A907-2CB94DCD0D9C}" type="presOf" srcId="{4F5E23AC-6106-4DD3-940E-EAE49E54A385}" destId="{D0B5A780-0C3A-42B8-ADD8-1C9D398882DD}" srcOrd="0" destOrd="0" presId="urn:microsoft.com/office/officeart/2016/7/layout/BasicLinearProcessNumbered"/>
    <dgm:cxn modelId="{C06F363C-7913-4C88-9820-E70F5C9CE65E}" srcId="{49EB0CBA-082C-4C6A-B4CF-6DF9E1DE6517}" destId="{FE6859BF-2FC8-4296-8C49-2A0368B12285}" srcOrd="0" destOrd="0" parTransId="{8FAD88ED-8BA1-4F43-89AD-18F181AFAB76}" sibTransId="{95FBCDE1-FCB0-4D62-A46D-B257E5BC215E}"/>
    <dgm:cxn modelId="{646E0862-4AFC-4B79-8028-7839B1532B25}" type="presOf" srcId="{4F5E23AC-6106-4DD3-940E-EAE49E54A385}" destId="{062927CE-2E69-4E56-BAA1-FD44C7B88D9D}" srcOrd="1" destOrd="0" presId="urn:microsoft.com/office/officeart/2016/7/layout/BasicLinearProcessNumbered"/>
    <dgm:cxn modelId="{A4D17A42-481F-4C52-8B49-AF33F0A3E133}" type="presOf" srcId="{95FBCDE1-FCB0-4D62-A46D-B257E5BC215E}" destId="{A1EF26DB-1A70-4263-A4B2-21A7FDCB588F}" srcOrd="0" destOrd="0" presId="urn:microsoft.com/office/officeart/2016/7/layout/BasicLinearProcessNumbered"/>
    <dgm:cxn modelId="{66789371-1BFE-4DFD-B7F8-01DE37B2FF0D}" type="presOf" srcId="{1B268019-85BA-4FFA-B4F0-1243D4C13938}" destId="{0F68C924-8256-4F51-BBAC-822FE88603F9}" srcOrd="1" destOrd="0" presId="urn:microsoft.com/office/officeart/2016/7/layout/BasicLinearProcessNumbered"/>
    <dgm:cxn modelId="{439E6259-C043-4410-B53A-A6D9659B2890}" type="presOf" srcId="{FE6859BF-2FC8-4296-8C49-2A0368B12285}" destId="{53F48CA1-57E7-40C4-98CE-2251873F0287}" srcOrd="1" destOrd="0" presId="urn:microsoft.com/office/officeart/2016/7/layout/BasicLinearProcessNumbered"/>
    <dgm:cxn modelId="{0CF5A8B9-CC51-4A0D-85FB-092A00D529BF}" type="presOf" srcId="{FE6859BF-2FC8-4296-8C49-2A0368B12285}" destId="{DE260CDB-AB79-44FC-B2C2-0C0DECC25A8B}" srcOrd="0" destOrd="0" presId="urn:microsoft.com/office/officeart/2016/7/layout/BasicLinearProcessNumbered"/>
    <dgm:cxn modelId="{57A194CB-6B08-46A3-8681-625CF5E3CFDB}" type="presOf" srcId="{C41B6F6F-6D9E-4106-977A-3E8695EA3E88}" destId="{7E994D9C-68E9-485B-B3D2-BE7483C9DCC4}" srcOrd="1" destOrd="0" presId="urn:microsoft.com/office/officeart/2016/7/layout/BasicLinearProcessNumbered"/>
    <dgm:cxn modelId="{B87BB7CC-F0D5-4E85-87BF-FD0D43C65551}" srcId="{49EB0CBA-082C-4C6A-B4CF-6DF9E1DE6517}" destId="{1B268019-85BA-4FFA-B4F0-1243D4C13938}" srcOrd="3" destOrd="0" parTransId="{E5941D25-4435-4973-999F-B8B4F42D95D5}" sibTransId="{CAF6A3B4-26F5-4D73-B81D-EE84F23CA1AC}"/>
    <dgm:cxn modelId="{6ECFF5D6-BB3E-461D-B8B5-6E4C025FB718}" type="presOf" srcId="{C41B6F6F-6D9E-4106-977A-3E8695EA3E88}" destId="{B4372D3A-D2F6-4726-9219-174D68B0A045}" srcOrd="0" destOrd="0" presId="urn:microsoft.com/office/officeart/2016/7/layout/BasicLinearProcessNumbered"/>
    <dgm:cxn modelId="{5E6F7F4C-0EE1-48A6-86AB-4D0719A8C93C}" type="presParOf" srcId="{135B99DE-60F5-4FB4-AB16-F38801B9D477}" destId="{1D7C6DEB-882A-4FE3-B64B-9AC9059FB623}" srcOrd="0" destOrd="0" presId="urn:microsoft.com/office/officeart/2016/7/layout/BasicLinearProcessNumbered"/>
    <dgm:cxn modelId="{AC97932B-B8AF-4237-84C7-989E76BB465D}" type="presParOf" srcId="{1D7C6DEB-882A-4FE3-B64B-9AC9059FB623}" destId="{DE260CDB-AB79-44FC-B2C2-0C0DECC25A8B}" srcOrd="0" destOrd="0" presId="urn:microsoft.com/office/officeart/2016/7/layout/BasicLinearProcessNumbered"/>
    <dgm:cxn modelId="{8658311D-6801-4545-9708-1C9CA3D46DA9}" type="presParOf" srcId="{1D7C6DEB-882A-4FE3-B64B-9AC9059FB623}" destId="{A1EF26DB-1A70-4263-A4B2-21A7FDCB588F}" srcOrd="1" destOrd="0" presId="urn:microsoft.com/office/officeart/2016/7/layout/BasicLinearProcessNumbered"/>
    <dgm:cxn modelId="{FD7D69EF-2EBD-49FB-8FC5-79F8DE6821B7}" type="presParOf" srcId="{1D7C6DEB-882A-4FE3-B64B-9AC9059FB623}" destId="{EACBBE21-0C67-4B02-8276-E005CEAA3860}" srcOrd="2" destOrd="0" presId="urn:microsoft.com/office/officeart/2016/7/layout/BasicLinearProcessNumbered"/>
    <dgm:cxn modelId="{134D5C17-EED2-449D-860E-39D1F1C864F3}" type="presParOf" srcId="{1D7C6DEB-882A-4FE3-B64B-9AC9059FB623}" destId="{53F48CA1-57E7-40C4-98CE-2251873F0287}" srcOrd="3" destOrd="0" presId="urn:microsoft.com/office/officeart/2016/7/layout/BasicLinearProcessNumbered"/>
    <dgm:cxn modelId="{B043214E-3700-4A77-A54F-60121743BEDA}" type="presParOf" srcId="{135B99DE-60F5-4FB4-AB16-F38801B9D477}" destId="{ECDC745D-C0C3-424B-A94C-E7616B39DE2C}" srcOrd="1" destOrd="0" presId="urn:microsoft.com/office/officeart/2016/7/layout/BasicLinearProcessNumbered"/>
    <dgm:cxn modelId="{CDDA7CFA-BFF9-44D4-B976-B7F6B623EA04}" type="presParOf" srcId="{135B99DE-60F5-4FB4-AB16-F38801B9D477}" destId="{C7695F38-A749-44A6-A7C9-3CEFF4E0D57B}" srcOrd="2" destOrd="0" presId="urn:microsoft.com/office/officeart/2016/7/layout/BasicLinearProcessNumbered"/>
    <dgm:cxn modelId="{440B4DB3-1600-4030-A83C-2B9344349E47}" type="presParOf" srcId="{C7695F38-A749-44A6-A7C9-3CEFF4E0D57B}" destId="{B4372D3A-D2F6-4726-9219-174D68B0A045}" srcOrd="0" destOrd="0" presId="urn:microsoft.com/office/officeart/2016/7/layout/BasicLinearProcessNumbered"/>
    <dgm:cxn modelId="{A5383642-8379-4183-AAE4-FFB6B9A421F2}" type="presParOf" srcId="{C7695F38-A749-44A6-A7C9-3CEFF4E0D57B}" destId="{AF2FC04E-A928-4CED-9E1A-1AD32C5B1854}" srcOrd="1" destOrd="0" presId="urn:microsoft.com/office/officeart/2016/7/layout/BasicLinearProcessNumbered"/>
    <dgm:cxn modelId="{42318355-EB33-46AF-A812-D5A1DDE522AD}" type="presParOf" srcId="{C7695F38-A749-44A6-A7C9-3CEFF4E0D57B}" destId="{98292F78-F04B-49E1-8C8E-A45682C012A5}" srcOrd="2" destOrd="0" presId="urn:microsoft.com/office/officeart/2016/7/layout/BasicLinearProcessNumbered"/>
    <dgm:cxn modelId="{792DBEF2-7DDA-4971-BC94-DBD2DBBE1B8F}" type="presParOf" srcId="{C7695F38-A749-44A6-A7C9-3CEFF4E0D57B}" destId="{7E994D9C-68E9-485B-B3D2-BE7483C9DCC4}" srcOrd="3" destOrd="0" presId="urn:microsoft.com/office/officeart/2016/7/layout/BasicLinearProcessNumbered"/>
    <dgm:cxn modelId="{70D848FF-C15F-439A-B46B-54C9BB239607}" type="presParOf" srcId="{135B99DE-60F5-4FB4-AB16-F38801B9D477}" destId="{56D620B8-2630-48C7-B8B7-D41434C84684}" srcOrd="3" destOrd="0" presId="urn:microsoft.com/office/officeart/2016/7/layout/BasicLinearProcessNumbered"/>
    <dgm:cxn modelId="{89C05722-1F9C-43E1-80BC-60200241A91B}" type="presParOf" srcId="{135B99DE-60F5-4FB4-AB16-F38801B9D477}" destId="{DB5F74BA-191A-471F-AEA4-26FB9D09D857}" srcOrd="4" destOrd="0" presId="urn:microsoft.com/office/officeart/2016/7/layout/BasicLinearProcessNumbered"/>
    <dgm:cxn modelId="{C656BE07-FF65-4821-B2CD-564E77B4AFD0}" type="presParOf" srcId="{DB5F74BA-191A-471F-AEA4-26FB9D09D857}" destId="{D0B5A780-0C3A-42B8-ADD8-1C9D398882DD}" srcOrd="0" destOrd="0" presId="urn:microsoft.com/office/officeart/2016/7/layout/BasicLinearProcessNumbered"/>
    <dgm:cxn modelId="{1FA775C4-F010-4484-A2A6-2281B20D5CDB}" type="presParOf" srcId="{DB5F74BA-191A-471F-AEA4-26FB9D09D857}" destId="{D2A26AB8-9B6B-4C4A-B0DD-6ECC8FFB63DA}" srcOrd="1" destOrd="0" presId="urn:microsoft.com/office/officeart/2016/7/layout/BasicLinearProcessNumbered"/>
    <dgm:cxn modelId="{97474D06-1ACA-4FD4-B85D-1B8A5667CFB5}" type="presParOf" srcId="{DB5F74BA-191A-471F-AEA4-26FB9D09D857}" destId="{741315F4-3964-4AE9-97F0-7248776CA663}" srcOrd="2" destOrd="0" presId="urn:microsoft.com/office/officeart/2016/7/layout/BasicLinearProcessNumbered"/>
    <dgm:cxn modelId="{BF4001C8-C852-43C1-9874-47B765F7F856}" type="presParOf" srcId="{DB5F74BA-191A-471F-AEA4-26FB9D09D857}" destId="{062927CE-2E69-4E56-BAA1-FD44C7B88D9D}" srcOrd="3" destOrd="0" presId="urn:microsoft.com/office/officeart/2016/7/layout/BasicLinearProcessNumbered"/>
    <dgm:cxn modelId="{5C9F785D-B4D0-4E64-8171-6CA965FD73C5}" type="presParOf" srcId="{135B99DE-60F5-4FB4-AB16-F38801B9D477}" destId="{5A672CE4-78EB-4110-ACF3-1A9BA5AD6BF4}" srcOrd="5" destOrd="0" presId="urn:microsoft.com/office/officeart/2016/7/layout/BasicLinearProcessNumbered"/>
    <dgm:cxn modelId="{C9D2AF6A-4930-44CF-96F6-07ABB919CEAC}" type="presParOf" srcId="{135B99DE-60F5-4FB4-AB16-F38801B9D477}" destId="{BE810741-87AB-4FC3-AB22-83A614A81039}" srcOrd="6" destOrd="0" presId="urn:microsoft.com/office/officeart/2016/7/layout/BasicLinearProcessNumbered"/>
    <dgm:cxn modelId="{4EC1A665-5031-4375-9E92-52ABF48CEE64}" type="presParOf" srcId="{BE810741-87AB-4FC3-AB22-83A614A81039}" destId="{0744A4DA-4EAD-49CC-81E9-3B0DA65E8B62}" srcOrd="0" destOrd="0" presId="urn:microsoft.com/office/officeart/2016/7/layout/BasicLinearProcessNumbered"/>
    <dgm:cxn modelId="{7C6D0F9A-C4D3-4D0E-B25F-4398727B3164}" type="presParOf" srcId="{BE810741-87AB-4FC3-AB22-83A614A81039}" destId="{4D061FB6-F31E-4357-9A22-E2B60014049D}" srcOrd="1" destOrd="0" presId="urn:microsoft.com/office/officeart/2016/7/layout/BasicLinearProcessNumbered"/>
    <dgm:cxn modelId="{A3D2ABF4-B111-40B3-BB6A-4E5F7BFAEA88}" type="presParOf" srcId="{BE810741-87AB-4FC3-AB22-83A614A81039}" destId="{7E9AE1F7-A822-4D19-ACAB-67F79D90EB49}" srcOrd="2" destOrd="0" presId="urn:microsoft.com/office/officeart/2016/7/layout/BasicLinearProcessNumbered"/>
    <dgm:cxn modelId="{98C9BC93-D84D-4FAE-9997-762FF2F737CF}" type="presParOf" srcId="{BE810741-87AB-4FC3-AB22-83A614A81039}" destId="{0F68C924-8256-4F51-BBAC-822FE88603F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60CDB-AB79-44FC-B2C2-0C0DECC25A8B}">
      <dsp:nvSpPr>
        <dsp:cNvPr id="0" name=""/>
        <dsp:cNvSpPr/>
      </dsp:nvSpPr>
      <dsp:spPr>
        <a:xfrm>
          <a:off x="3201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Come sono distribuite le stazioni ferroviarie in Italia?</a:t>
          </a:r>
          <a:endParaRPr lang="en-US" sz="2000" kern="1200"/>
        </a:p>
      </dsp:txBody>
      <dsp:txXfrm>
        <a:off x="3201" y="1418004"/>
        <a:ext cx="2539866" cy="2133487"/>
      </dsp:txXfrm>
    </dsp:sp>
    <dsp:sp modelId="{A1EF26DB-1A70-4263-A4B2-21A7FDCB588F}">
      <dsp:nvSpPr>
        <dsp:cNvPr id="0" name=""/>
        <dsp:cNvSpPr/>
      </dsp:nvSpPr>
      <dsp:spPr>
        <a:xfrm>
          <a:off x="739762" y="422377"/>
          <a:ext cx="1066743" cy="10667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578598"/>
        <a:ext cx="754301" cy="754301"/>
      </dsp:txXfrm>
    </dsp:sp>
    <dsp:sp modelId="{EACBBE21-0C67-4B02-8276-E005CEAA3860}">
      <dsp:nvSpPr>
        <dsp:cNvPr id="0" name=""/>
        <dsp:cNvSpPr/>
      </dsp:nvSpPr>
      <dsp:spPr>
        <a:xfrm>
          <a:off x="3201" y="3622537"/>
          <a:ext cx="2539866" cy="72"/>
        </a:xfrm>
        <a:prstGeom prst="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72D3A-D2F6-4726-9219-174D68B0A045}">
      <dsp:nvSpPr>
        <dsp:cNvPr id="0" name=""/>
        <dsp:cNvSpPr/>
      </dsp:nvSpPr>
      <dsp:spPr>
        <a:xfrm>
          <a:off x="2797054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Quali sono le regioni che presentano ritardi medi più alti? E quali ritardi minori?</a:t>
          </a:r>
          <a:endParaRPr lang="en-US" sz="2000" kern="1200" dirty="0"/>
        </a:p>
      </dsp:txBody>
      <dsp:txXfrm>
        <a:off x="2797054" y="1418004"/>
        <a:ext cx="2539866" cy="2133487"/>
      </dsp:txXfrm>
    </dsp:sp>
    <dsp:sp modelId="{AF2FC04E-A928-4CED-9E1A-1AD32C5B1854}">
      <dsp:nvSpPr>
        <dsp:cNvPr id="0" name=""/>
        <dsp:cNvSpPr/>
      </dsp:nvSpPr>
      <dsp:spPr>
        <a:xfrm>
          <a:off x="3533615" y="422377"/>
          <a:ext cx="1066743" cy="1066743"/>
        </a:xfrm>
        <a:prstGeom prst="ellips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578598"/>
        <a:ext cx="754301" cy="754301"/>
      </dsp:txXfrm>
    </dsp:sp>
    <dsp:sp modelId="{98292F78-F04B-49E1-8C8E-A45682C012A5}">
      <dsp:nvSpPr>
        <dsp:cNvPr id="0" name=""/>
        <dsp:cNvSpPr/>
      </dsp:nvSpPr>
      <dsp:spPr>
        <a:xfrm>
          <a:off x="2797054" y="3622537"/>
          <a:ext cx="2539866" cy="72"/>
        </a:xfrm>
        <a:prstGeom prst="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5A780-0C3A-42B8-ADD8-1C9D398882DD}">
      <dsp:nvSpPr>
        <dsp:cNvPr id="0" name=""/>
        <dsp:cNvSpPr/>
      </dsp:nvSpPr>
      <dsp:spPr>
        <a:xfrm>
          <a:off x="5590907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Quali sono state le giornate con più cancellazioni? E quelle con più ritardi?</a:t>
          </a:r>
          <a:endParaRPr lang="en-US" sz="2000" kern="1200" dirty="0"/>
        </a:p>
      </dsp:txBody>
      <dsp:txXfrm>
        <a:off x="5590907" y="1418004"/>
        <a:ext cx="2539866" cy="2133487"/>
      </dsp:txXfrm>
    </dsp:sp>
    <dsp:sp modelId="{D2A26AB8-9B6B-4C4A-B0DD-6ECC8FFB63DA}">
      <dsp:nvSpPr>
        <dsp:cNvPr id="0" name=""/>
        <dsp:cNvSpPr/>
      </dsp:nvSpPr>
      <dsp:spPr>
        <a:xfrm>
          <a:off x="6327469" y="422377"/>
          <a:ext cx="1066743" cy="1066743"/>
        </a:xfrm>
        <a:prstGeom prst="ellips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578598"/>
        <a:ext cx="754301" cy="754301"/>
      </dsp:txXfrm>
    </dsp:sp>
    <dsp:sp modelId="{741315F4-3964-4AE9-97F0-7248776CA663}">
      <dsp:nvSpPr>
        <dsp:cNvPr id="0" name=""/>
        <dsp:cNvSpPr/>
      </dsp:nvSpPr>
      <dsp:spPr>
        <a:xfrm>
          <a:off x="5590907" y="3622537"/>
          <a:ext cx="2539866" cy="72"/>
        </a:xfrm>
        <a:prstGeom prst="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4A4DA-4EAD-49CC-81E9-3B0DA65E8B62}">
      <dsp:nvSpPr>
        <dsp:cNvPr id="0" name=""/>
        <dsp:cNvSpPr/>
      </dsp:nvSpPr>
      <dsp:spPr>
        <a:xfrm>
          <a:off x="8384760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Quali sono le tratte con maggior ritardo medio?</a:t>
          </a:r>
          <a:endParaRPr lang="en-US" sz="2000" kern="1200" dirty="0"/>
        </a:p>
      </dsp:txBody>
      <dsp:txXfrm>
        <a:off x="8384760" y="1418004"/>
        <a:ext cx="2539866" cy="2133487"/>
      </dsp:txXfrm>
    </dsp:sp>
    <dsp:sp modelId="{4D061FB6-F31E-4357-9A22-E2B60014049D}">
      <dsp:nvSpPr>
        <dsp:cNvPr id="0" name=""/>
        <dsp:cNvSpPr/>
      </dsp:nvSpPr>
      <dsp:spPr>
        <a:xfrm>
          <a:off x="9121322" y="422377"/>
          <a:ext cx="1066743" cy="1066743"/>
        </a:xfrm>
        <a:prstGeom prst="ellips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578598"/>
        <a:ext cx="754301" cy="754301"/>
      </dsp:txXfrm>
    </dsp:sp>
    <dsp:sp modelId="{7E9AE1F7-A822-4D19-ACAB-67F79D90EB49}">
      <dsp:nvSpPr>
        <dsp:cNvPr id="0" name=""/>
        <dsp:cNvSpPr/>
      </dsp:nvSpPr>
      <dsp:spPr>
        <a:xfrm>
          <a:off x="8384760" y="3622537"/>
          <a:ext cx="2539866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F27F-BC3B-4579-A438-CDF8E2AC14FC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D0ED1-140F-42E6-900F-7C6EEB8863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8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676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28AF2-FB5B-9604-0543-B3D66639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D05D2-A82B-6B5F-A195-A22BA0CC9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DC446-4035-56CE-C0A2-567519601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6C5AA-A42B-B1C9-D104-BE1F9C07E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63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7832-46E4-8ECB-EB57-4DDE614CA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E3291-CD18-94C7-C232-AA41FB5FE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1B83A5-9A92-75CB-0A92-0C773526F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C3EC-BF4B-67C5-3940-0AE658097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91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12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8D5BB-F939-7C13-A9B8-28E1F3F3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49AB9-0638-8719-7321-783B4D4AD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99669-942F-70EA-EB77-AB6C2CEAC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44D99-77EA-63D6-D0C3-992C2BE93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33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4AEEA-2C46-1693-E66B-2A07AB53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8CAD-EDE5-48B1-A208-640B2F38B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C1404-2F77-F739-3D0A-C4CFEA11D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E8BC-DBEF-F231-CCF9-7658283CD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83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F2E0-86DF-89B4-EC43-4A7749B22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BFE1F-6772-BB09-74A5-40FFF83C8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07424-398D-C314-5DEB-C9DBF62E9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98E71-BFB4-2B32-C5A3-EC3008FD4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46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03CB8-0903-BA28-A314-1B034E26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CC0CA-7077-0E7E-A439-1C7668086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806E9-F62F-F6FF-748B-340CED958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7579A-CE9B-026B-FCBD-98E9AB63A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23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0BAD-8EEF-BD1E-D99F-000ADF95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A699B-3E82-1D9C-EABD-8AE9D9D43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556E31-2082-3B0D-A831-9E38E7AE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70A2-39C9-BDDD-A989-CB4AA8163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74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2E181-91C5-70BE-6E03-686F6F22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E6305B-8C9D-338E-7DFC-58DBA4382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EF3EB-FD7A-B06A-4883-E0A272ABD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7BE0A-F2F7-6E14-21D5-E2A59B460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518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70F5-7339-C179-CCC1-BBCDAE86F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E23BF-B0D6-8858-3142-E7763B244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CCA50-381D-27DD-B753-D55883062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7AE8-C5AA-AF15-0ED7-73EB71C21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12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AD22-12EA-2D3A-5C3D-DC887B5C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F6882-35A2-E9F6-690D-7CAECB9C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0294-4D41-D58E-9995-D183300F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1F88-448A-A6F3-42ED-85B0ECB5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64CC-F57A-171E-81F2-6E9C294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21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4FDE-633F-C949-3E88-1FB78C7E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EFEC9-4567-88F3-A6E7-F9821E9F6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4AD5-9C16-0BF3-DF06-54EE6879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EDE8-DA32-B503-3CD2-FC6839E6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0FDF-CA11-CC2B-5A5A-509187A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1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E48B0-259C-5FB1-8B97-4FD8D730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E31C0-2786-BB69-9D23-DBBB92C1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CC94-3B60-7CBE-DE2E-2CDF0EF8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89A3-A3C2-B352-17E0-323DA8A7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BEEA-48E4-7EDB-A2BD-1F6F906A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0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EBF0-6953-DBD3-D531-E1E2FBE2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C8B0-2FA4-7AFD-C49A-F17FDA29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D450-056F-D364-4EF5-AA0A2FB9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5354-0084-CAC0-4788-73F1FD1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72B3-3245-CBF0-A986-50799C69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D15-1D74-F6CD-B972-B03938B0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7FD0-C5DF-ED95-B9FC-E97C4EDE0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3E5F-88D0-9219-6ADD-B58D308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22A2-B25B-F374-91E7-C7E556C7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05D6-FFAD-DB10-8991-956249A5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76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2479-E9A9-125E-0212-9251994B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FD04-ABF4-86CC-9EC2-1F8972AA8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86E11-3753-6713-623E-5E0AFB396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AF30-59C2-B4EC-33B7-3394757B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D478C-301E-7FD9-B1EB-D0799BE1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D65D-A4FD-CC5A-BC40-04DE9491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5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8C8F-ABFC-2877-4206-1E73C17B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05E3A-024E-FCD9-3A85-AEA7C390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666BB-8AC4-38D2-60F1-8B07AB992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7CC9A-709C-3B85-DDD6-CB51F3FAE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2D8A2-ED23-2E4A-1724-AC10CE086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8A89A-FA81-9EF7-9A9F-384A1FCB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F6713-CF39-620C-D8DA-D1D4B424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F6E10-E6FC-6335-D320-998ECA31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14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2E15-105C-611F-F7A3-AEA44BD5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7A517-6B91-4A3E-6E4C-63235AED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0D16F-7CE1-7F9A-5662-64AC3B84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1EF54-9B46-2FE2-D3A3-9DB0896A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1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A219C-E51E-FBDB-DE08-9795F652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A661D-98CF-38E7-2CFA-9CC732EE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D0D2-13B9-A8F4-24D6-FD8C1BB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42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3B1B-DBC7-00F9-9E0A-81603E4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0D4C-D7B5-EF47-C30D-1BA904F7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B518-569C-CC27-F171-8F158BA6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74321-6DEC-2257-AC5E-C8AF0AB5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DA37-8B4B-12FE-1B27-09921694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C182C-A4CF-FA4A-DDAE-1016E7BC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5DF5-B60F-D25E-3670-5A1D37C3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19DD8-7738-6FAD-9682-F7CB5D684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825C6-2CA6-51B6-A3FF-0F010A18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A0DA-26BD-96FD-962C-9504A48C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1436B-8786-3949-CD13-413B9A03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C6BA-94D4-7CBF-FD69-0895527A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13E14-1587-0499-B788-0600A974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F8B94-12DD-BAEB-DB56-C59F3214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2A11-041C-F138-AEC9-B35B5727B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BBDAB-C853-4B20-8DA4-B532E281AD73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FE33-C4B3-1560-9CC6-C6A1ED8A9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5A42-2272-FD70-35F8-58E885BD6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34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12F07-A6DE-F5E2-AA3B-BD3F3A7D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Analisi del trasporto ferroviario italiano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8982-CE55-3B78-1D85-A6D5897FB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Spolaor Andrea – Luglio 2025</a:t>
            </a:r>
          </a:p>
        </p:txBody>
      </p:sp>
    </p:spTree>
    <p:extLst>
      <p:ext uri="{BB962C8B-B14F-4D97-AF65-F5344CB8AC3E}">
        <p14:creationId xmlns:p14="http://schemas.microsoft.com/office/powerpoint/2010/main" val="39776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27105-B425-C9F7-B162-7952253A9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48C48-A4F0-E6B7-4EC2-CD20398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Ritardo</a:t>
            </a:r>
            <a:r>
              <a:rPr lang="en-US" sz="4000" dirty="0">
                <a:solidFill>
                  <a:srgbClr val="FFFFFF"/>
                </a:solidFill>
              </a:rPr>
              <a:t> medio arrive per </a:t>
            </a:r>
            <a:r>
              <a:rPr lang="en-US" sz="4000" dirty="0" err="1">
                <a:solidFill>
                  <a:srgbClr val="FFFFFF"/>
                </a:solidFill>
              </a:rPr>
              <a:t>regione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13712DC-9663-E9A2-5FDC-A9A90EDCDB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47" y="1573735"/>
            <a:ext cx="8911701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CE1D2-FF42-6EC9-64BF-73AC93A9A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65BE0484-EBE3-1A99-3B0B-E41C1D26C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4DFB89D2-BC09-4651-970C-69EC3F42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FFBDC4C0-C8D3-D51C-53F7-6503CF1ED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8465E3FC-78CD-5430-6BBC-050E5BEE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FF272-FBAA-0DB8-7A0A-7762FC0B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Ritardo</a:t>
            </a:r>
            <a:r>
              <a:rPr lang="en-US" sz="4000" dirty="0">
                <a:solidFill>
                  <a:srgbClr val="FFFFFF"/>
                </a:solidFill>
              </a:rPr>
              <a:t> medio </a:t>
            </a:r>
            <a:r>
              <a:rPr lang="en-US" sz="4000" dirty="0" err="1">
                <a:solidFill>
                  <a:srgbClr val="FFFFFF"/>
                </a:solidFill>
              </a:rPr>
              <a:t>partenze</a:t>
            </a:r>
            <a:r>
              <a:rPr lang="en-US" sz="4000" dirty="0">
                <a:solidFill>
                  <a:srgbClr val="FFFFFF"/>
                </a:solidFill>
              </a:rPr>
              <a:t> per </a:t>
            </a:r>
            <a:r>
              <a:rPr lang="en-US" sz="4000" dirty="0" err="1">
                <a:solidFill>
                  <a:srgbClr val="FFFFFF"/>
                </a:solidFill>
              </a:rPr>
              <a:t>regione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6CA0318-FD8E-B11A-6BB9-FC99C18553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33" y="1578076"/>
            <a:ext cx="8896729" cy="528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8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4F883-AAE3-8AA8-8779-12BEC6E0F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CA9ACAF2-D999-8015-6EA5-72EE8B0F5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E8CC290-0850-D2FE-9F57-35406D5B6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4891EA30-02CC-3F82-3F96-ECD9C44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14D2B70A-E8C6-0894-F3AB-EAEB8ADF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D066B-B4C4-B2BC-2A80-D89F32C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Giorni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maggior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cancellazioni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55CF64-4BA7-C4E7-0F57-21DDB3435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7190" y="1574310"/>
            <a:ext cx="8917620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0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CFFD2-AF31-083B-5853-57462352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C810E-4B46-178E-775C-3D22C3F9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Giorni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maggior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minuti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18589DAD-BA21-6385-0A38-6F28EB64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7188" y="1573735"/>
            <a:ext cx="8917620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1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8D2F2-E69D-9223-457B-C037A6049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A2A3061E-F939-6753-EA4B-10937B840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977BBD91-5308-09F1-EEEC-856A79040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B8AA08B0-CFFA-181F-FF3C-ABEAA25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9C1D33AB-2792-FBD4-2957-32F3FEE1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F42AE-42D2-9DB1-12B8-C8F455D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Tratte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maggior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minuti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medio (&gt; 100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viaggi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DCE7-1AA4-DF36-8DFE-F0ECEB6B9890}"/>
              </a:ext>
            </a:extLst>
          </p:cNvPr>
          <p:cNvSpPr txBox="1"/>
          <p:nvPr/>
        </p:nvSpPr>
        <p:spPr>
          <a:xfrm>
            <a:off x="-581025" y="7525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https://github.com/AndreaSpolaor/analisitrasportoferroviario.git/</a:t>
            </a: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E96C4110-6195-69DC-DBFC-70B73C30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1574310"/>
            <a:ext cx="10363200" cy="518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3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1D047-8CB3-E5CE-04BE-629E5A7F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Domande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95AB54-BE60-D338-1D79-83102B852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1310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15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7D592-98C5-C278-15CD-260C9CFB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Base dati</a:t>
            </a:r>
          </a:p>
        </p:txBody>
      </p:sp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99527BC8-26CF-4D4D-9DBA-F0238FE1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991" y="1818785"/>
            <a:ext cx="1930855" cy="1930855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497A3F79-8071-7AC1-5647-B93AD666A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91" y="4607831"/>
            <a:ext cx="1930855" cy="19308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006C-F6D4-8E8E-C5BF-957DA730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846" y="1819276"/>
            <a:ext cx="7839075" cy="48492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b="1" dirty="0"/>
              <a:t>ViaggioTreno</a:t>
            </a:r>
            <a:r>
              <a:rPr lang="it-IT" sz="2000" dirty="0"/>
              <a:t>: API ufficiali di Trenitalia</a:t>
            </a:r>
          </a:p>
          <a:p>
            <a:pPr lvl="1"/>
            <a:r>
              <a:rPr lang="it-IT" sz="2000" u="sng" dirty="0"/>
              <a:t>PRO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Dati ufficiali Trenitalia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Altissimo numero di informazioni (tempi, meteo, avvisi)</a:t>
            </a:r>
          </a:p>
          <a:p>
            <a:pPr lvl="1"/>
            <a:r>
              <a:rPr lang="it-IT" sz="2000" u="sng" dirty="0"/>
              <a:t>CONTRO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Intuitività delle API molto bassa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Non è possibile interrogare lo storico dati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sz="2000" b="1" dirty="0"/>
              <a:t>TrainStats</a:t>
            </a:r>
            <a:r>
              <a:rPr lang="it-IT" sz="2000" dirty="0"/>
              <a:t>: File JSON esposti pubblicamente su DropBox</a:t>
            </a:r>
          </a:p>
          <a:p>
            <a:pPr lvl="1"/>
            <a:r>
              <a:rPr lang="it-IT" sz="2000" u="sng" dirty="0"/>
              <a:t>PRO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Grande base dati (Luglio 2024 – Giugno 2025)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Poca frammentazione dei dati, un file JSON per giorno</a:t>
            </a:r>
          </a:p>
          <a:p>
            <a:pPr lvl="1"/>
            <a:r>
              <a:rPr lang="it-IT" sz="2000" u="sng" dirty="0"/>
              <a:t>CONTRO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Dati NON normalizzati (es. nome stazioni NON univoche «VENEZIA S.LUCIA», «VENEZIA SANTA LUCIA»)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Necessario estrarre informazioni da un JSON complesso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474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D4A8A-C46A-BD63-7A3D-B4005F57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66C15D-A014-7E2B-B49A-4F9A6C7D0F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2080" y="1755673"/>
            <a:ext cx="90860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365E2-05CE-D611-1A7E-C757535C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3BAAED-3915-1F03-1500-9F2280AF5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636B57B-7671-43A9-DB82-DBC954068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59150AC-B384-EBF0-2F34-F99D38552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4567B87-1778-C14C-FE4F-F05CB6E1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2054-DC3C-4F9E-6886-255C7D7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Struttura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Database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A3678EC-D6C9-6FB9-9E19-9347C5E959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9956"/>
            <a:ext cx="10515600" cy="37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93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9D475-6727-D804-0099-E01D915D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Presentazione dati</a:t>
            </a:r>
          </a:p>
        </p:txBody>
      </p:sp>
    </p:spTree>
    <p:extLst>
      <p:ext uri="{BB962C8B-B14F-4D97-AF65-F5344CB8AC3E}">
        <p14:creationId xmlns:p14="http://schemas.microsoft.com/office/powerpoint/2010/main" val="18603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2B674-E7CA-2600-40E3-863E3D18C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9" name="Rectangle 41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A9A0D-BF03-3685-E088-BCE599BB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Qualità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dei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dati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en-US" sz="2800" dirty="0" err="1">
                <a:solidFill>
                  <a:srgbClr val="FFFFFF"/>
                </a:solidFill>
              </a:rPr>
              <a:t>Stazioni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identificate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geograficamente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EC336-6AC8-9FF3-B639-24E24A21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8" y="2218405"/>
            <a:ext cx="5076364" cy="3997637"/>
          </a:xfrm>
          <a:prstGeom prst="rect">
            <a:avLst/>
          </a:prstGeom>
        </p:spPr>
      </p:pic>
      <p:pic>
        <p:nvPicPr>
          <p:cNvPr id="4097" name="Picture 1">
            <a:extLst>
              <a:ext uri="{FF2B5EF4-FFF2-40B4-BE49-F238E27FC236}">
                <a16:creationId xmlns:a16="http://schemas.microsoft.com/office/drawing/2014/main" id="{0D134A6F-BC64-A914-A144-767FD931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1939" y="2322590"/>
            <a:ext cx="3837918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248BA-5AAA-8619-0A85-DB3F326A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6" name="Freeform: Shape 308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92269-DD1E-24AE-7ABC-37FCE33E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Distribuzione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stazioni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nel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territorio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italiano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9096999-C974-C946-1E5C-F0C0A26A1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7147" y="23296"/>
            <a:ext cx="5602029" cy="68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9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EAE80-253A-831D-8009-669504F67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51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7800B-138D-F755-9F56-391B5B0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periodo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selezionato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6095F3-4AE3-D259-8279-7A5CA0BA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4" y="1614217"/>
            <a:ext cx="10547988" cy="52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1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244</Words>
  <Application>Microsoft Office PowerPoint</Application>
  <PresentationFormat>Widescreen</PresentationFormat>
  <Paragraphs>49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Analisi del trasporto ferroviario italiano</vt:lpstr>
      <vt:lpstr>Domande</vt:lpstr>
      <vt:lpstr>Base dati</vt:lpstr>
      <vt:lpstr>Architettura</vt:lpstr>
      <vt:lpstr>Struttura Database</vt:lpstr>
      <vt:lpstr>Presentazione dati</vt:lpstr>
      <vt:lpstr>Qualità dei dati: Stazioni identificate geograficamente</vt:lpstr>
      <vt:lpstr>Distribuzione stazioni nel territorio italiano</vt:lpstr>
      <vt:lpstr>Trend ritardo nel periodo selezionato</vt:lpstr>
      <vt:lpstr>Ritardo medio arrive per regione</vt:lpstr>
      <vt:lpstr>Ritardo medio partenze per regione</vt:lpstr>
      <vt:lpstr>Giorni con maggior numero di cancellazioni</vt:lpstr>
      <vt:lpstr>Giorni con maggior minuti di ritardo</vt:lpstr>
      <vt:lpstr>Tratte con maggior minuti di ritardo medio (&gt; 100 viaggi)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Spolaor</dc:creator>
  <cp:lastModifiedBy>Andrea Spolaor</cp:lastModifiedBy>
  <cp:revision>5</cp:revision>
  <dcterms:created xsi:type="dcterms:W3CDTF">2025-07-10T20:05:02Z</dcterms:created>
  <dcterms:modified xsi:type="dcterms:W3CDTF">2025-07-11T21:05:13Z</dcterms:modified>
</cp:coreProperties>
</file>