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10287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aret" pitchFamily="2" charset="77"/>
      <p:regular r:id="rId36"/>
    </p:embeddedFont>
    <p:embeddedFont>
      <p:font typeface="Josefin Sans Bold" panose="020F0502020204030204" pitchFamily="34" charset="0"/>
      <p:regular r:id="rId37"/>
      <p:bold r:id="rId38"/>
      <p:italic r:id="rId39"/>
      <p:boldItalic r:id="rId40"/>
    </p:embeddedFont>
    <p:embeddedFont>
      <p:font typeface="Open Sans Bold" panose="020B0806030504020204" pitchFamily="34" charset="0"/>
      <p:regular r:id="rId41"/>
      <p:bold r:id="rId42"/>
    </p:embeddedFont>
    <p:embeddedFont>
      <p:font typeface="Open Sans Extra Bold" panose="020B0906030804020204" pitchFamily="34" charset="0"/>
      <p:regular r:id="rId43"/>
      <p:bold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3" autoAdjust="0"/>
    <p:restoredTop sz="94629" autoAdjust="0"/>
  </p:normalViewPr>
  <p:slideViewPr>
    <p:cSldViewPr>
      <p:cViewPr varScale="1">
        <p:scale>
          <a:sx n="58" d="100"/>
          <a:sy n="58" d="100"/>
        </p:scale>
        <p:origin x="248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apacitorjs.com/docs/guides/push-notifications-firebas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1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910131">
            <a:off x="5906294" y="2536348"/>
            <a:ext cx="23300020" cy="7015990"/>
            <a:chOff x="0" y="0"/>
            <a:chExt cx="7881735" cy="2373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2373310"/>
            </a:xfrm>
            <a:custGeom>
              <a:avLst/>
              <a:gdLst/>
              <a:ahLst/>
              <a:cxnLst/>
              <a:rect l="l" t="t" r="r" b="b"/>
              <a:pathLst>
                <a:path w="7881735" h="2373310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-3910131">
            <a:off x="63853" y="3762630"/>
            <a:ext cx="23300020" cy="3958269"/>
            <a:chOff x="0" y="0"/>
            <a:chExt cx="7881735" cy="13389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881735" cy="1338970"/>
            </a:xfrm>
            <a:custGeom>
              <a:avLst/>
              <a:gdLst/>
              <a:ahLst/>
              <a:cxnLst/>
              <a:rect l="l" t="t" r="r" b="b"/>
              <a:pathLst>
                <a:path w="7881735" h="1338970">
                  <a:moveTo>
                    <a:pt x="0" y="0"/>
                  </a:moveTo>
                  <a:lnTo>
                    <a:pt x="7881735" y="0"/>
                  </a:lnTo>
                  <a:lnTo>
                    <a:pt x="7881735" y="1338970"/>
                  </a:lnTo>
                  <a:lnTo>
                    <a:pt x="0" y="133897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4177029"/>
            <a:ext cx="10579100" cy="4859021"/>
            <a:chOff x="0" y="0"/>
            <a:chExt cx="14105467" cy="6478695"/>
          </a:xfrm>
        </p:grpSpPr>
        <p:sp>
          <p:nvSpPr>
            <p:cNvPr id="7" name="TextBox 7"/>
            <p:cNvSpPr txBox="1"/>
            <p:nvPr/>
          </p:nvSpPr>
          <p:spPr>
            <a:xfrm>
              <a:off x="0" y="-85725"/>
              <a:ext cx="14105467" cy="549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380"/>
                </a:lnSpc>
              </a:pPr>
              <a:r>
                <a:rPr lang="en-US" sz="13000" spc="-650">
                  <a:solidFill>
                    <a:srgbClr val="FFFFFF"/>
                  </a:solidFill>
                  <a:latin typeface="Josefin Sans Bold"/>
                </a:rPr>
                <a:t>Push Notifications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673515"/>
              <a:ext cx="14105467" cy="80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FFFF"/>
                  </a:solidFill>
                  <a:latin typeface="Garet"/>
                </a:rPr>
                <a:t>Integrazione con Web &amp; Mobile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3102"/>
            <a:ext cx="5501659" cy="1891195"/>
          </a:xfrm>
          <a:custGeom>
            <a:avLst/>
            <a:gdLst/>
            <a:ahLst/>
            <a:cxnLst/>
            <a:rect l="l" t="t" r="r" b="b"/>
            <a:pathLst>
              <a:path w="5501659" h="1891195">
                <a:moveTo>
                  <a:pt x="0" y="0"/>
                </a:moveTo>
                <a:lnTo>
                  <a:pt x="5501659" y="0"/>
                </a:lnTo>
                <a:lnTo>
                  <a:pt x="5501659" y="1891196"/>
                </a:lnTo>
                <a:lnTo>
                  <a:pt x="0" y="1891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25632" y="3281033"/>
            <a:ext cx="12088210" cy="6803571"/>
          </a:xfrm>
          <a:custGeom>
            <a:avLst/>
            <a:gdLst/>
            <a:ahLst/>
            <a:cxnLst/>
            <a:rect l="l" t="t" r="r" b="b"/>
            <a:pathLst>
              <a:path w="12088210" h="6803571">
                <a:moveTo>
                  <a:pt x="0" y="0"/>
                </a:moveTo>
                <a:lnTo>
                  <a:pt x="12088210" y="0"/>
                </a:lnTo>
                <a:lnTo>
                  <a:pt x="12088210" y="6803572"/>
                </a:lnTo>
                <a:lnTo>
                  <a:pt x="0" y="6803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46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555822" y="1443427"/>
            <a:ext cx="12786341" cy="1632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63"/>
              </a:lnSpc>
            </a:pPr>
            <a:r>
              <a:rPr lang="en-US" sz="4688">
                <a:solidFill>
                  <a:srgbClr val="B2101F"/>
                </a:solidFill>
                <a:latin typeface="Open Sans Bold"/>
              </a:rPr>
              <a:t>Come prima cosa dovremmo configurare le platoform che andremo ad utilizzare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3102"/>
            <a:ext cx="5501659" cy="1891195"/>
          </a:xfrm>
          <a:custGeom>
            <a:avLst/>
            <a:gdLst/>
            <a:ahLst/>
            <a:cxnLst/>
            <a:rect l="l" t="t" r="r" b="b"/>
            <a:pathLst>
              <a:path w="5501659" h="1891195">
                <a:moveTo>
                  <a:pt x="0" y="0"/>
                </a:moveTo>
                <a:lnTo>
                  <a:pt x="5501659" y="0"/>
                </a:lnTo>
                <a:lnTo>
                  <a:pt x="5501659" y="1891196"/>
                </a:lnTo>
                <a:lnTo>
                  <a:pt x="0" y="1891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359896" y="1483125"/>
            <a:ext cx="660149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B2101F"/>
                </a:solidFill>
                <a:latin typeface="Open Sans Bold"/>
              </a:rPr>
              <a:t>Configurazione Web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E8195F0C-4455-4F88-25BD-C033E88D7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34" y="2481132"/>
            <a:ext cx="10441966" cy="75319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3102"/>
            <a:ext cx="5501659" cy="1891195"/>
          </a:xfrm>
          <a:custGeom>
            <a:avLst/>
            <a:gdLst/>
            <a:ahLst/>
            <a:cxnLst/>
            <a:rect l="l" t="t" r="r" b="b"/>
            <a:pathLst>
              <a:path w="5501659" h="1891195">
                <a:moveTo>
                  <a:pt x="0" y="0"/>
                </a:moveTo>
                <a:lnTo>
                  <a:pt x="5501659" y="0"/>
                </a:lnTo>
                <a:lnTo>
                  <a:pt x="5501659" y="1891196"/>
                </a:lnTo>
                <a:lnTo>
                  <a:pt x="0" y="1891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41891" y="4306386"/>
            <a:ext cx="13804218" cy="2866691"/>
          </a:xfrm>
          <a:custGeom>
            <a:avLst/>
            <a:gdLst/>
            <a:ahLst/>
            <a:cxnLst/>
            <a:rect l="l" t="t" r="r" b="b"/>
            <a:pathLst>
              <a:path w="13804218" h="2866691">
                <a:moveTo>
                  <a:pt x="0" y="0"/>
                </a:moveTo>
                <a:lnTo>
                  <a:pt x="13804218" y="0"/>
                </a:lnTo>
                <a:lnTo>
                  <a:pt x="13804218" y="2866691"/>
                </a:lnTo>
                <a:lnTo>
                  <a:pt x="0" y="2866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627496" y="2078444"/>
            <a:ext cx="779063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B2101F"/>
                </a:solidFill>
                <a:latin typeface="Open Sans Bold"/>
              </a:rPr>
              <a:t>Configurazione Android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3102"/>
            <a:ext cx="5501659" cy="1891195"/>
          </a:xfrm>
          <a:custGeom>
            <a:avLst/>
            <a:gdLst/>
            <a:ahLst/>
            <a:cxnLst/>
            <a:rect l="l" t="t" r="r" b="b"/>
            <a:pathLst>
              <a:path w="5501659" h="1891195">
                <a:moveTo>
                  <a:pt x="0" y="0"/>
                </a:moveTo>
                <a:lnTo>
                  <a:pt x="5501659" y="0"/>
                </a:lnTo>
                <a:lnTo>
                  <a:pt x="5501659" y="1891196"/>
                </a:lnTo>
                <a:lnTo>
                  <a:pt x="0" y="1891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861035" y="3648386"/>
            <a:ext cx="13188476" cy="2990227"/>
          </a:xfrm>
          <a:custGeom>
            <a:avLst/>
            <a:gdLst/>
            <a:ahLst/>
            <a:cxnLst/>
            <a:rect l="l" t="t" r="r" b="b"/>
            <a:pathLst>
              <a:path w="13188476" h="2990227">
                <a:moveTo>
                  <a:pt x="0" y="0"/>
                </a:moveTo>
                <a:lnTo>
                  <a:pt x="13188476" y="0"/>
                </a:lnTo>
                <a:lnTo>
                  <a:pt x="13188476" y="2990228"/>
                </a:lnTo>
                <a:lnTo>
                  <a:pt x="0" y="29902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332375" y="1483125"/>
            <a:ext cx="624579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B2101F"/>
                </a:solidFill>
                <a:latin typeface="Open Sans Bold"/>
              </a:rPr>
              <a:t>Configurazione iOS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4274" y="0"/>
            <a:ext cx="8643468" cy="2433574"/>
          </a:xfrm>
          <a:custGeom>
            <a:avLst/>
            <a:gdLst/>
            <a:ahLst/>
            <a:cxnLst/>
            <a:rect l="l" t="t" r="r" b="b"/>
            <a:pathLst>
              <a:path w="8643468" h="2433574">
                <a:moveTo>
                  <a:pt x="0" y="0"/>
                </a:moveTo>
                <a:lnTo>
                  <a:pt x="8643468" y="0"/>
                </a:lnTo>
                <a:lnTo>
                  <a:pt x="8643468" y="2433574"/>
                </a:lnTo>
                <a:lnTo>
                  <a:pt x="0" y="2433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453" b="-4545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2827" y="2632729"/>
            <a:ext cx="16076473" cy="6810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932"/>
              </a:lnSpc>
              <a:spcBef>
                <a:spcPct val="0"/>
              </a:spcBef>
            </a:pPr>
            <a:r>
              <a:rPr lang="en-US" sz="4944" dirty="0">
                <a:solidFill>
                  <a:srgbClr val="65212A"/>
                </a:solidFill>
                <a:latin typeface="Garet"/>
              </a:rPr>
              <a:t>Per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poter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creare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un’app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iOS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necessitiamo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di un provisioning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ovvero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una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combinazione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di ID app e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certificati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di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distribuzione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. Il provisioning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autorizza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gli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sviluppatori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e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i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dispositivi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a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creare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ed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eseguire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applicazioni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create per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i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dispositivi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Apple iOS. Per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inviare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le push notification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inoltre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necessitiamo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una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Chiave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o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Certificato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APN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collegata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alla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nostra app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registrata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sul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</a:t>
            </a:r>
            <a:r>
              <a:rPr lang="en-US" sz="4944" dirty="0" err="1">
                <a:solidFill>
                  <a:srgbClr val="65212A"/>
                </a:solidFill>
                <a:latin typeface="Garet"/>
              </a:rPr>
              <a:t>sito</a:t>
            </a:r>
            <a:r>
              <a:rPr lang="en-US" sz="4944" dirty="0">
                <a:solidFill>
                  <a:srgbClr val="65212A"/>
                </a:solidFill>
                <a:latin typeface="Garet"/>
              </a:rPr>
              <a:t> Apple Developer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3102"/>
            <a:ext cx="5501659" cy="1891195"/>
          </a:xfrm>
          <a:custGeom>
            <a:avLst/>
            <a:gdLst/>
            <a:ahLst/>
            <a:cxnLst/>
            <a:rect l="l" t="t" r="r" b="b"/>
            <a:pathLst>
              <a:path w="5501659" h="1891195">
                <a:moveTo>
                  <a:pt x="0" y="0"/>
                </a:moveTo>
                <a:lnTo>
                  <a:pt x="5501659" y="0"/>
                </a:lnTo>
                <a:lnTo>
                  <a:pt x="5501659" y="1891196"/>
                </a:lnTo>
                <a:lnTo>
                  <a:pt x="0" y="1891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333739" y="2370220"/>
            <a:ext cx="12243068" cy="7633600"/>
          </a:xfrm>
          <a:custGeom>
            <a:avLst/>
            <a:gdLst/>
            <a:ahLst/>
            <a:cxnLst/>
            <a:rect l="l" t="t" r="r" b="b"/>
            <a:pathLst>
              <a:path w="12243068" h="7633600">
                <a:moveTo>
                  <a:pt x="0" y="0"/>
                </a:moveTo>
                <a:lnTo>
                  <a:pt x="12243068" y="0"/>
                </a:lnTo>
                <a:lnTo>
                  <a:pt x="12243068" y="7633600"/>
                </a:lnTo>
                <a:lnTo>
                  <a:pt x="0" y="763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332375" y="1260702"/>
            <a:ext cx="624579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B2101F"/>
                </a:solidFill>
                <a:latin typeface="Open Sans Bold"/>
              </a:rPr>
              <a:t>Configurazione iOS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21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100000">
            <a:off x="-10922680" y="-44039"/>
            <a:ext cx="29550483" cy="13442779"/>
            <a:chOff x="0" y="0"/>
            <a:chExt cx="9996089" cy="4547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96089" cy="4547310"/>
            </a:xfrm>
            <a:custGeom>
              <a:avLst/>
              <a:gdLst/>
              <a:ahLst/>
              <a:cxnLst/>
              <a:rect l="l" t="t" r="r" b="b"/>
              <a:pathLst>
                <a:path w="9996089" h="4547310">
                  <a:moveTo>
                    <a:pt x="0" y="0"/>
                  </a:moveTo>
                  <a:lnTo>
                    <a:pt x="9996089" y="0"/>
                  </a:lnTo>
                  <a:lnTo>
                    <a:pt x="9996089" y="4547310"/>
                  </a:lnTo>
                  <a:lnTo>
                    <a:pt x="0" y="4547310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3790950"/>
            <a:ext cx="9193326" cy="268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FFFFFF"/>
                </a:solidFill>
                <a:latin typeface="Josefin Sans Bold"/>
              </a:rPr>
              <a:t>Configurazione e Codice Web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353352">
            <a:off x="2609701" y="-2084706"/>
            <a:ext cx="23300020" cy="10983367"/>
            <a:chOff x="0" y="0"/>
            <a:chExt cx="7881735" cy="37153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3715361"/>
            </a:xfrm>
            <a:custGeom>
              <a:avLst/>
              <a:gdLst/>
              <a:ahLst/>
              <a:cxnLst/>
              <a:rect l="l" t="t" r="r" b="b"/>
              <a:pathLst>
                <a:path w="7881735" h="3715361">
                  <a:moveTo>
                    <a:pt x="0" y="0"/>
                  </a:moveTo>
                  <a:lnTo>
                    <a:pt x="7881735" y="0"/>
                  </a:lnTo>
                  <a:lnTo>
                    <a:pt x="7881735" y="3715361"/>
                  </a:lnTo>
                  <a:lnTo>
                    <a:pt x="0" y="3715361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5514235" y="7940203"/>
            <a:ext cx="8439485" cy="1318097"/>
          </a:xfrm>
          <a:custGeom>
            <a:avLst/>
            <a:gdLst/>
            <a:ahLst/>
            <a:cxnLst/>
            <a:rect l="l" t="t" r="r" b="b"/>
            <a:pathLst>
              <a:path w="8439485" h="1318097">
                <a:moveTo>
                  <a:pt x="0" y="0"/>
                </a:moveTo>
                <a:lnTo>
                  <a:pt x="8439485" y="0"/>
                </a:lnTo>
                <a:lnTo>
                  <a:pt x="8439485" y="1318097"/>
                </a:lnTo>
                <a:lnTo>
                  <a:pt x="0" y="13180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9518" y="952500"/>
            <a:ext cx="7664330" cy="1979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B2101F"/>
                </a:solidFill>
                <a:latin typeface="Open Sans Extra Bold"/>
              </a:rPr>
              <a:t>Per utilizzare le notifiche nella nostra app web ci serviremo del Service Worker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83751" y="2102028"/>
            <a:ext cx="8554023" cy="398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Open Sans Extra Bold"/>
              </a:rPr>
              <a:t>Come prima cosa aggiungeremo all’interno di un file, manifest.json, una stringa per permettere di identificare la nostra app: "gcm_sender_id": "Sender ID"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9518" y="5755782"/>
            <a:ext cx="8554023" cy="1979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B2101F"/>
                </a:solidFill>
                <a:latin typeface="Open Sans Extra Bold"/>
              </a:rPr>
              <a:t>Linkeremo quindi il manifest alla nostra app nell’index.html come di seguito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353352">
            <a:off x="2609701" y="-2084706"/>
            <a:ext cx="23300020" cy="10983367"/>
            <a:chOff x="0" y="0"/>
            <a:chExt cx="7881735" cy="37153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3715361"/>
            </a:xfrm>
            <a:custGeom>
              <a:avLst/>
              <a:gdLst/>
              <a:ahLst/>
              <a:cxnLst/>
              <a:rect l="l" t="t" r="r" b="b"/>
              <a:pathLst>
                <a:path w="7881735" h="3715361">
                  <a:moveTo>
                    <a:pt x="0" y="0"/>
                  </a:moveTo>
                  <a:lnTo>
                    <a:pt x="7881735" y="0"/>
                  </a:lnTo>
                  <a:lnTo>
                    <a:pt x="7881735" y="3715361"/>
                  </a:lnTo>
                  <a:lnTo>
                    <a:pt x="0" y="3715361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8461369" y="1028700"/>
            <a:ext cx="9652232" cy="2912554"/>
          </a:xfrm>
          <a:custGeom>
            <a:avLst/>
            <a:gdLst/>
            <a:ahLst/>
            <a:cxnLst/>
            <a:rect l="l" t="t" r="r" b="b"/>
            <a:pathLst>
              <a:path w="9652232" h="2912554">
                <a:moveTo>
                  <a:pt x="0" y="0"/>
                </a:moveTo>
                <a:lnTo>
                  <a:pt x="9652232" y="0"/>
                </a:lnTo>
                <a:lnTo>
                  <a:pt x="9652232" y="2912554"/>
                </a:lnTo>
                <a:lnTo>
                  <a:pt x="0" y="2912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970348" y="7662141"/>
            <a:ext cx="8763359" cy="2207823"/>
          </a:xfrm>
          <a:custGeom>
            <a:avLst/>
            <a:gdLst/>
            <a:ahLst/>
            <a:cxnLst/>
            <a:rect l="l" t="t" r="r" b="b"/>
            <a:pathLst>
              <a:path w="8763359" h="2207823">
                <a:moveTo>
                  <a:pt x="0" y="0"/>
                </a:moveTo>
                <a:lnTo>
                  <a:pt x="8763358" y="0"/>
                </a:lnTo>
                <a:lnTo>
                  <a:pt x="8763358" y="2207822"/>
                </a:lnTo>
                <a:lnTo>
                  <a:pt x="0" y="22078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6335" y="952500"/>
            <a:ext cx="7664330" cy="398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B2101F"/>
                </a:solidFill>
                <a:latin typeface="Open Sans Extra Bold"/>
              </a:rPr>
              <a:t>A questo punto creiamo il file per la configurazione delle push con il Service Worker nel quale andremo ad importare gli script e la configurazione di firebase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6335" y="5269345"/>
            <a:ext cx="7664330" cy="1979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B2101F"/>
                </a:solidFill>
                <a:latin typeface="Open Sans Extra Bold"/>
              </a:rPr>
              <a:t>Aggiungeremo poi questo file  più il manifest file nell’angular.json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353352">
            <a:off x="2609701" y="-2084706"/>
            <a:ext cx="23300020" cy="10983367"/>
            <a:chOff x="0" y="0"/>
            <a:chExt cx="7881735" cy="37153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3715361"/>
            </a:xfrm>
            <a:custGeom>
              <a:avLst/>
              <a:gdLst/>
              <a:ahLst/>
              <a:cxnLst/>
              <a:rect l="l" t="t" r="r" b="b"/>
              <a:pathLst>
                <a:path w="7881735" h="3715361">
                  <a:moveTo>
                    <a:pt x="0" y="0"/>
                  </a:moveTo>
                  <a:lnTo>
                    <a:pt x="7881735" y="0"/>
                  </a:lnTo>
                  <a:lnTo>
                    <a:pt x="7881735" y="3715361"/>
                  </a:lnTo>
                  <a:lnTo>
                    <a:pt x="0" y="3715361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783694" y="4671670"/>
            <a:ext cx="12720612" cy="5114092"/>
          </a:xfrm>
          <a:custGeom>
            <a:avLst/>
            <a:gdLst/>
            <a:ahLst/>
            <a:cxnLst/>
            <a:rect l="l" t="t" r="r" b="b"/>
            <a:pathLst>
              <a:path w="12720612" h="5114092">
                <a:moveTo>
                  <a:pt x="0" y="0"/>
                </a:moveTo>
                <a:lnTo>
                  <a:pt x="12720612" y="0"/>
                </a:lnTo>
                <a:lnTo>
                  <a:pt x="12720612" y="5114093"/>
                </a:lnTo>
                <a:lnTo>
                  <a:pt x="0" y="51140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6335" y="952500"/>
            <a:ext cx="7997965" cy="331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B2101F"/>
                </a:solidFill>
                <a:latin typeface="Open Sans Extra Bold"/>
              </a:rPr>
              <a:t>Una volta ultimata la configurazione andiamo a scrivere il codice per permettere alla nostra app di richiedere il permesso alle push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669876"/>
            <a:ext cx="7997965" cy="331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Open Sans Extra Bold"/>
              </a:rPr>
              <a:t>Installiamo la dependency “firebase“ con la stessa versione degli script inseriti in precedenza che utilizzeremo come di seguito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910131">
            <a:off x="-1854733" y="5408175"/>
            <a:ext cx="23300020" cy="3958269"/>
            <a:chOff x="0" y="0"/>
            <a:chExt cx="7881735" cy="13389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1338970"/>
            </a:xfrm>
            <a:custGeom>
              <a:avLst/>
              <a:gdLst/>
              <a:ahLst/>
              <a:cxnLst/>
              <a:rect l="l" t="t" r="r" b="b"/>
              <a:pathLst>
                <a:path w="7881735" h="1338970">
                  <a:moveTo>
                    <a:pt x="0" y="0"/>
                  </a:moveTo>
                  <a:lnTo>
                    <a:pt x="7881735" y="0"/>
                  </a:lnTo>
                  <a:lnTo>
                    <a:pt x="7881735" y="1338970"/>
                  </a:lnTo>
                  <a:lnTo>
                    <a:pt x="0" y="133897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id="4" name="Group 4"/>
          <p:cNvGrpSpPr/>
          <p:nvPr/>
        </p:nvGrpSpPr>
        <p:grpSpPr>
          <a:xfrm rot="-3910131">
            <a:off x="4763200" y="2552754"/>
            <a:ext cx="23300020" cy="7015990"/>
            <a:chOff x="0" y="0"/>
            <a:chExt cx="7881735" cy="237331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881735" cy="2373310"/>
            </a:xfrm>
            <a:custGeom>
              <a:avLst/>
              <a:gdLst/>
              <a:ahLst/>
              <a:cxnLst/>
              <a:rect l="l" t="t" r="r" b="b"/>
              <a:pathLst>
                <a:path w="7881735" h="2373310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12621083" y="-65151"/>
            <a:ext cx="5666917" cy="5657850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472642" y="2687153"/>
            <a:ext cx="2456347" cy="2456347"/>
          </a:xfrm>
          <a:custGeom>
            <a:avLst/>
            <a:gdLst/>
            <a:ahLst/>
            <a:cxnLst/>
            <a:rect l="l" t="t" r="r" b="b"/>
            <a:pathLst>
              <a:path w="2456347" h="2456347">
                <a:moveTo>
                  <a:pt x="0" y="0"/>
                </a:moveTo>
                <a:lnTo>
                  <a:pt x="2456348" y="0"/>
                </a:lnTo>
                <a:lnTo>
                  <a:pt x="2456348" y="2456347"/>
                </a:lnTo>
                <a:lnTo>
                  <a:pt x="0" y="2456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38200" y="5696913"/>
            <a:ext cx="1262616" cy="947691"/>
          </a:xfrm>
          <a:custGeom>
            <a:avLst/>
            <a:gdLst/>
            <a:ahLst/>
            <a:cxnLst/>
            <a:rect l="l" t="t" r="r" b="b"/>
            <a:pathLst>
              <a:path w="1262616" h="947691">
                <a:moveTo>
                  <a:pt x="0" y="0"/>
                </a:moveTo>
                <a:lnTo>
                  <a:pt x="1262616" y="0"/>
                </a:lnTo>
                <a:lnTo>
                  <a:pt x="1262616" y="947691"/>
                </a:lnTo>
                <a:lnTo>
                  <a:pt x="0" y="947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79185" y="6897350"/>
            <a:ext cx="979919" cy="979919"/>
          </a:xfrm>
          <a:custGeom>
            <a:avLst/>
            <a:gdLst/>
            <a:ahLst/>
            <a:cxnLst/>
            <a:rect l="l" t="t" r="r" b="b"/>
            <a:pathLst>
              <a:path w="979919" h="979919">
                <a:moveTo>
                  <a:pt x="0" y="0"/>
                </a:moveTo>
                <a:lnTo>
                  <a:pt x="979919" y="0"/>
                </a:lnTo>
                <a:lnTo>
                  <a:pt x="979919" y="979919"/>
                </a:lnTo>
                <a:lnTo>
                  <a:pt x="0" y="9799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72642" y="8068931"/>
            <a:ext cx="1189369" cy="1189369"/>
          </a:xfrm>
          <a:custGeom>
            <a:avLst/>
            <a:gdLst/>
            <a:ahLst/>
            <a:cxnLst/>
            <a:rect l="l" t="t" r="r" b="b"/>
            <a:pathLst>
              <a:path w="1189369" h="1189369">
                <a:moveTo>
                  <a:pt x="0" y="0"/>
                </a:moveTo>
                <a:lnTo>
                  <a:pt x="1189369" y="0"/>
                </a:lnTo>
                <a:lnTo>
                  <a:pt x="1189369" y="1189369"/>
                </a:lnTo>
                <a:lnTo>
                  <a:pt x="0" y="11893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72642" y="1028700"/>
            <a:ext cx="8082412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60"/>
              </a:lnSpc>
              <a:spcBef>
                <a:spcPct val="0"/>
              </a:spcBef>
            </a:pPr>
            <a:r>
              <a:rPr lang="en-US" sz="8800">
                <a:solidFill>
                  <a:srgbClr val="B2101F"/>
                </a:solidFill>
                <a:latin typeface="Josefin Sans Bold"/>
              </a:rPr>
              <a:t>Andrea Sterpa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06746" y="2962191"/>
            <a:ext cx="573545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B2101F"/>
                </a:solidFill>
                <a:latin typeface="Open Sans Bold"/>
              </a:rPr>
              <a:t>Front End Developer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00816" y="5847226"/>
            <a:ext cx="621960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B2101F"/>
                </a:solidFill>
                <a:latin typeface="Open Sans Extra Bold"/>
              </a:rPr>
              <a:t>sterpaandrea89@gmail.com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68164" y="7063777"/>
            <a:ext cx="1262108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981BA"/>
                </a:solidFill>
                <a:latin typeface="Open Sans Extra Bold"/>
              </a:rPr>
              <a:t>https://www.linkedin.com/in/andrea-sterpa-8784249a/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00816" y="8340083"/>
            <a:ext cx="753360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 Extra Bold"/>
              </a:rPr>
              <a:t>https://</a:t>
            </a:r>
            <a:r>
              <a:rPr lang="en-US" sz="3399" dirty="0" err="1">
                <a:solidFill>
                  <a:srgbClr val="000000"/>
                </a:solidFill>
                <a:latin typeface="Open Sans Extra Bold"/>
              </a:rPr>
              <a:t>github.com</a:t>
            </a:r>
            <a:r>
              <a:rPr lang="en-US" sz="3399" dirty="0">
                <a:solidFill>
                  <a:srgbClr val="000000"/>
                </a:solidFill>
                <a:latin typeface="Open Sans Extra Bold"/>
              </a:rPr>
              <a:t>/AndreaSpurs9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353352">
            <a:off x="2609701" y="-2084706"/>
            <a:ext cx="23300020" cy="10983367"/>
            <a:chOff x="0" y="0"/>
            <a:chExt cx="7881735" cy="37153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3715361"/>
            </a:xfrm>
            <a:custGeom>
              <a:avLst/>
              <a:gdLst/>
              <a:ahLst/>
              <a:cxnLst/>
              <a:rect l="l" t="t" r="r" b="b"/>
              <a:pathLst>
                <a:path w="7881735" h="3715361">
                  <a:moveTo>
                    <a:pt x="0" y="0"/>
                  </a:moveTo>
                  <a:lnTo>
                    <a:pt x="7881735" y="0"/>
                  </a:lnTo>
                  <a:lnTo>
                    <a:pt x="7881735" y="3715361"/>
                  </a:lnTo>
                  <a:lnTo>
                    <a:pt x="0" y="3715361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3339902" y="4340264"/>
            <a:ext cx="11608195" cy="5276452"/>
          </a:xfrm>
          <a:custGeom>
            <a:avLst/>
            <a:gdLst/>
            <a:ahLst/>
            <a:cxnLst/>
            <a:rect l="l" t="t" r="r" b="b"/>
            <a:pathLst>
              <a:path w="11608195" h="5276452">
                <a:moveTo>
                  <a:pt x="0" y="0"/>
                </a:moveTo>
                <a:lnTo>
                  <a:pt x="11608196" y="0"/>
                </a:lnTo>
                <a:lnTo>
                  <a:pt x="11608196" y="5276453"/>
                </a:lnTo>
                <a:lnTo>
                  <a:pt x="0" y="52764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6335" y="952500"/>
            <a:ext cx="7803345" cy="264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B2101F"/>
                </a:solidFill>
                <a:latin typeface="Open Sans Extra Bold"/>
              </a:rPr>
              <a:t>Per gestire il click alla ricezione della notifica torniamo nel nostro file firebase-messaging-sw.json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21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100000">
            <a:off x="-10922680" y="-44039"/>
            <a:ext cx="29550483" cy="13442779"/>
            <a:chOff x="0" y="0"/>
            <a:chExt cx="9996089" cy="4547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96089" cy="4547310"/>
            </a:xfrm>
            <a:custGeom>
              <a:avLst/>
              <a:gdLst/>
              <a:ahLst/>
              <a:cxnLst/>
              <a:rect l="l" t="t" r="r" b="b"/>
              <a:pathLst>
                <a:path w="9996089" h="4547310">
                  <a:moveTo>
                    <a:pt x="0" y="0"/>
                  </a:moveTo>
                  <a:lnTo>
                    <a:pt x="9996089" y="0"/>
                  </a:lnTo>
                  <a:lnTo>
                    <a:pt x="9996089" y="4547310"/>
                  </a:lnTo>
                  <a:lnTo>
                    <a:pt x="0" y="4547310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3124200"/>
            <a:ext cx="9193326" cy="401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8799">
                <a:solidFill>
                  <a:srgbClr val="FFFFFF"/>
                </a:solidFill>
                <a:latin typeface="Josefin Sans Bold"/>
              </a:rPr>
              <a:t>Configurazione e Codice Mobile</a:t>
            </a:r>
          </a:p>
          <a:p>
            <a:pPr marL="0" lvl="0" indent="0">
              <a:lnSpc>
                <a:spcPts val="10559"/>
              </a:lnSpc>
              <a:spcBef>
                <a:spcPct val="0"/>
              </a:spcBef>
            </a:pPr>
            <a:endParaRPr lang="en-US" sz="8799">
              <a:solidFill>
                <a:srgbClr val="FFFFFF"/>
              </a:solidFill>
              <a:latin typeface="Josefin Sans 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353352">
            <a:off x="2804321" y="-2197592"/>
            <a:ext cx="23300020" cy="10983367"/>
            <a:chOff x="0" y="0"/>
            <a:chExt cx="7881735" cy="37153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3715361"/>
            </a:xfrm>
            <a:custGeom>
              <a:avLst/>
              <a:gdLst/>
              <a:ahLst/>
              <a:cxnLst/>
              <a:rect l="l" t="t" r="r" b="b"/>
              <a:pathLst>
                <a:path w="7881735" h="3715361">
                  <a:moveTo>
                    <a:pt x="0" y="0"/>
                  </a:moveTo>
                  <a:lnTo>
                    <a:pt x="7881735" y="0"/>
                  </a:lnTo>
                  <a:lnTo>
                    <a:pt x="7881735" y="3715361"/>
                  </a:lnTo>
                  <a:lnTo>
                    <a:pt x="0" y="3715361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398532" y="302683"/>
            <a:ext cx="4307640" cy="1452034"/>
          </a:xfrm>
          <a:custGeom>
            <a:avLst/>
            <a:gdLst/>
            <a:ahLst/>
            <a:cxnLst/>
            <a:rect l="l" t="t" r="r" b="b"/>
            <a:pathLst>
              <a:path w="4307640" h="1452034">
                <a:moveTo>
                  <a:pt x="0" y="0"/>
                </a:moveTo>
                <a:lnTo>
                  <a:pt x="4307640" y="0"/>
                </a:lnTo>
                <a:lnTo>
                  <a:pt x="4307640" y="1452034"/>
                </a:lnTo>
                <a:lnTo>
                  <a:pt x="0" y="145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053887" y="5143500"/>
            <a:ext cx="7920778" cy="2311495"/>
          </a:xfrm>
          <a:custGeom>
            <a:avLst/>
            <a:gdLst/>
            <a:ahLst/>
            <a:cxnLst/>
            <a:rect l="l" t="t" r="r" b="b"/>
            <a:pathLst>
              <a:path w="7920778" h="2311495">
                <a:moveTo>
                  <a:pt x="0" y="0"/>
                </a:moveTo>
                <a:lnTo>
                  <a:pt x="7920778" y="0"/>
                </a:lnTo>
                <a:lnTo>
                  <a:pt x="7920778" y="2311495"/>
                </a:lnTo>
                <a:lnTo>
                  <a:pt x="0" y="23114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509" r="-34721" b="-350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98532" y="2384440"/>
            <a:ext cx="7920778" cy="1752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23"/>
              </a:lnSpc>
              <a:spcBef>
                <a:spcPct val="0"/>
              </a:spcBef>
            </a:pPr>
            <a:r>
              <a:rPr lang="en-US" sz="3373">
                <a:solidFill>
                  <a:srgbClr val="B2101F"/>
                </a:solidFill>
                <a:latin typeface="Open Sans Extra Bold"/>
              </a:rPr>
              <a:t>Eseguiremo in ordine i seguenti 3 passaggi per creare le platform Android e iOS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4620" y="5076825"/>
            <a:ext cx="9859267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B2101F"/>
                </a:solidFill>
                <a:latin typeface="Open Sans Extra Bold"/>
              </a:rPr>
              <a:t>ionic build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B2101F"/>
                </a:solidFill>
                <a:latin typeface="Open Sans Extra Bold"/>
              </a:rPr>
              <a:t>npx cap add android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B2101F"/>
                </a:solidFill>
                <a:latin typeface="Open Sans Extra Bold"/>
              </a:rPr>
              <a:t>npx cap add ios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53887" y="2282541"/>
            <a:ext cx="7920778" cy="2343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23"/>
              </a:lnSpc>
              <a:spcBef>
                <a:spcPct val="0"/>
              </a:spcBef>
            </a:pPr>
            <a:r>
              <a:rPr lang="en-US" sz="3373">
                <a:solidFill>
                  <a:srgbClr val="FFFFFF"/>
                </a:solidFill>
                <a:latin typeface="Open Sans Extra Bold"/>
              </a:rPr>
              <a:t>Una volta eseguiti i comandi nella struttura del nostro progetto verranno create queste due cartelle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353352">
            <a:off x="2164855" y="-1754166"/>
            <a:ext cx="23300020" cy="10983367"/>
            <a:chOff x="0" y="0"/>
            <a:chExt cx="7881735" cy="37153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3715361"/>
            </a:xfrm>
            <a:custGeom>
              <a:avLst/>
              <a:gdLst/>
              <a:ahLst/>
              <a:cxnLst/>
              <a:rect l="l" t="t" r="r" b="b"/>
              <a:pathLst>
                <a:path w="7881735" h="3715361">
                  <a:moveTo>
                    <a:pt x="0" y="0"/>
                  </a:moveTo>
                  <a:lnTo>
                    <a:pt x="7881735" y="0"/>
                  </a:lnTo>
                  <a:lnTo>
                    <a:pt x="7881735" y="3715361"/>
                  </a:lnTo>
                  <a:lnTo>
                    <a:pt x="0" y="3715361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411179" y="352207"/>
            <a:ext cx="6616565" cy="1478576"/>
          </a:xfrm>
          <a:custGeom>
            <a:avLst/>
            <a:gdLst/>
            <a:ahLst/>
            <a:cxnLst/>
            <a:rect l="l" t="t" r="r" b="b"/>
            <a:pathLst>
              <a:path w="6616565" h="1478576">
                <a:moveTo>
                  <a:pt x="0" y="0"/>
                </a:moveTo>
                <a:lnTo>
                  <a:pt x="6616565" y="0"/>
                </a:lnTo>
                <a:lnTo>
                  <a:pt x="6616565" y="1478576"/>
                </a:lnTo>
                <a:lnTo>
                  <a:pt x="0" y="1478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89" b="-118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8532" y="2384440"/>
            <a:ext cx="7420326" cy="1752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3"/>
              </a:lnSpc>
              <a:spcBef>
                <a:spcPct val="0"/>
              </a:spcBef>
            </a:pPr>
            <a:r>
              <a:rPr lang="en-US" sz="3373">
                <a:solidFill>
                  <a:srgbClr val="B2101F"/>
                </a:solidFill>
                <a:latin typeface="Open Sans Extra Bold"/>
              </a:rPr>
              <a:t>Il passo successivo sarà l’installazione e la configurazione del plugin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98532" y="4689518"/>
            <a:ext cx="7420326" cy="2343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3"/>
              </a:lnSpc>
            </a:pPr>
            <a:r>
              <a:rPr lang="en-US" sz="3373">
                <a:solidFill>
                  <a:srgbClr val="B2101F"/>
                </a:solidFill>
                <a:latin typeface="Open Sans Extra Bold"/>
              </a:rPr>
              <a:t>Questo i passi da seguire: </a:t>
            </a:r>
          </a:p>
          <a:p>
            <a:pPr marL="728423" lvl="1" indent="-364211">
              <a:lnSpc>
                <a:spcPts val="4723"/>
              </a:lnSpc>
              <a:buFont typeface="Arial"/>
              <a:buChar char="•"/>
            </a:pPr>
            <a:r>
              <a:rPr lang="en-US" sz="3373">
                <a:solidFill>
                  <a:srgbClr val="B2101F"/>
                </a:solidFill>
                <a:latin typeface="Open Sans Extra Bold"/>
              </a:rPr>
              <a:t>npm install @capacitor/push-notifications</a:t>
            </a:r>
          </a:p>
          <a:p>
            <a:pPr marL="728423" lvl="1" indent="-364211">
              <a:lnSpc>
                <a:spcPts val="4723"/>
              </a:lnSpc>
              <a:buFont typeface="Arial"/>
              <a:buChar char="•"/>
            </a:pPr>
            <a:r>
              <a:rPr lang="en-US" sz="3373">
                <a:solidFill>
                  <a:srgbClr val="B2101F"/>
                </a:solidFill>
                <a:latin typeface="Open Sans Extra Bold"/>
              </a:rPr>
              <a:t>npx cap sync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77635" y="2077656"/>
            <a:ext cx="8187456" cy="5271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11"/>
              </a:lnSpc>
            </a:pP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Una volta </a:t>
            </a: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installato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 il plugin ci </a:t>
            </a: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saranno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 </a:t>
            </a: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diversi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 </a:t>
            </a: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passi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 da </a:t>
            </a: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seguire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:</a:t>
            </a:r>
          </a:p>
          <a:p>
            <a:pPr marL="803729" lvl="1" indent="-401864">
              <a:lnSpc>
                <a:spcPts val="5211"/>
              </a:lnSpc>
              <a:buFont typeface="Arial"/>
              <a:buChar char="•"/>
            </a:pP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Aggiunta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 </a:t>
            </a: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dei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 file di </a:t>
            </a: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configurazione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 firebase</a:t>
            </a:r>
          </a:p>
          <a:p>
            <a:pPr marL="803729" lvl="1" indent="-401864">
              <a:lnSpc>
                <a:spcPts val="5211"/>
              </a:lnSpc>
              <a:buFont typeface="Arial"/>
              <a:buChar char="•"/>
            </a:pP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Modifica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 di </a:t>
            </a: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codice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 native iOS per </a:t>
            </a: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poter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 </a:t>
            </a: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abilitare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 la </a:t>
            </a: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ricezione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 </a:t>
            </a: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delle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 </a:t>
            </a: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notifiche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 (</a:t>
            </a:r>
            <a:r>
              <a:rPr lang="en-US" sz="3722" u="sng" dirty="0">
                <a:solidFill>
                  <a:srgbClr val="FFFFFF"/>
                </a:solidFill>
                <a:latin typeface="Open Sans Extra Bold"/>
                <a:hlinkClick r:id="rId3" tooltip="https://capacitorjs.com/docs/guides/push-notifications-firebase"/>
              </a:rPr>
              <a:t>link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 </a:t>
            </a: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alla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 </a:t>
            </a:r>
            <a:r>
              <a:rPr lang="en-US" sz="3722" dirty="0" err="1">
                <a:solidFill>
                  <a:srgbClr val="FFFFFF"/>
                </a:solidFill>
                <a:latin typeface="Open Sans Extra Bold"/>
              </a:rPr>
              <a:t>documentazione</a:t>
            </a:r>
            <a:r>
              <a:rPr lang="en-US" sz="3722" dirty="0">
                <a:solidFill>
                  <a:srgbClr val="FFFFFF"/>
                </a:solidFill>
                <a:latin typeface="Open Sans Extra Bold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353352">
            <a:off x="3749619" y="2710134"/>
            <a:ext cx="23300020" cy="10983367"/>
            <a:chOff x="0" y="0"/>
            <a:chExt cx="7881735" cy="37153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3715361"/>
            </a:xfrm>
            <a:custGeom>
              <a:avLst/>
              <a:gdLst/>
              <a:ahLst/>
              <a:cxnLst/>
              <a:rect l="l" t="t" r="r" b="b"/>
              <a:pathLst>
                <a:path w="7881735" h="3715361">
                  <a:moveTo>
                    <a:pt x="0" y="0"/>
                  </a:moveTo>
                  <a:lnTo>
                    <a:pt x="7881735" y="0"/>
                  </a:lnTo>
                  <a:lnTo>
                    <a:pt x="7881735" y="3715361"/>
                  </a:lnTo>
                  <a:lnTo>
                    <a:pt x="0" y="3715361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379376" y="7077892"/>
            <a:ext cx="8155024" cy="3209108"/>
          </a:xfrm>
          <a:custGeom>
            <a:avLst/>
            <a:gdLst/>
            <a:ahLst/>
            <a:cxnLst/>
            <a:rect l="l" t="t" r="r" b="b"/>
            <a:pathLst>
              <a:path w="8853144" h="4688672">
                <a:moveTo>
                  <a:pt x="0" y="0"/>
                </a:moveTo>
                <a:lnTo>
                  <a:pt x="8853143" y="0"/>
                </a:lnTo>
                <a:lnTo>
                  <a:pt x="8853143" y="4688671"/>
                </a:lnTo>
                <a:lnTo>
                  <a:pt x="0" y="4688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79376" y="198939"/>
            <a:ext cx="10041537" cy="2706849"/>
          </a:xfrm>
          <a:custGeom>
            <a:avLst/>
            <a:gdLst/>
            <a:ahLst/>
            <a:cxnLst/>
            <a:rect l="l" t="t" r="r" b="b"/>
            <a:pathLst>
              <a:path w="10041537" h="2706849">
                <a:moveTo>
                  <a:pt x="0" y="0"/>
                </a:moveTo>
                <a:lnTo>
                  <a:pt x="10041537" y="0"/>
                </a:lnTo>
                <a:lnTo>
                  <a:pt x="10041537" y="2706849"/>
                </a:lnTo>
                <a:lnTo>
                  <a:pt x="0" y="27068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79376" y="3162978"/>
            <a:ext cx="6068382" cy="1387059"/>
          </a:xfrm>
          <a:custGeom>
            <a:avLst/>
            <a:gdLst/>
            <a:ahLst/>
            <a:cxnLst/>
            <a:rect l="l" t="t" r="r" b="b"/>
            <a:pathLst>
              <a:path w="6068382" h="1387059">
                <a:moveTo>
                  <a:pt x="0" y="0"/>
                </a:moveTo>
                <a:lnTo>
                  <a:pt x="6068382" y="0"/>
                </a:lnTo>
                <a:lnTo>
                  <a:pt x="6068382" y="1387058"/>
                </a:lnTo>
                <a:lnTo>
                  <a:pt x="0" y="13870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665551" y="269152"/>
            <a:ext cx="7382180" cy="2188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02"/>
              </a:lnSpc>
              <a:spcBef>
                <a:spcPct val="0"/>
              </a:spcBef>
            </a:pPr>
            <a:r>
              <a:rPr lang="en-US" sz="3144">
                <a:solidFill>
                  <a:srgbClr val="FFFFFF"/>
                </a:solidFill>
                <a:latin typeface="Open Sans Extra Bold"/>
              </a:rPr>
              <a:t>Controlliamo se abbiamo il permesso a ricevere le push notifications, in caso contrario lo richiediamo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68534" y="4566366"/>
            <a:ext cx="7382180" cy="1087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02"/>
              </a:lnSpc>
              <a:spcBef>
                <a:spcPct val="0"/>
              </a:spcBef>
            </a:pPr>
            <a:r>
              <a:rPr lang="en-US" sz="3144" dirty="0" err="1">
                <a:solidFill>
                  <a:srgbClr val="FFFFFF"/>
                </a:solidFill>
                <a:latin typeface="Open Sans Extra Bold"/>
              </a:rPr>
              <a:t>Registriamo</a:t>
            </a:r>
            <a:r>
              <a:rPr lang="en-US" sz="3144" dirty="0">
                <a:solidFill>
                  <a:srgbClr val="FFFFFF"/>
                </a:solidFill>
                <a:latin typeface="Open Sans Extra Bold"/>
              </a:rPr>
              <a:t> la nostra app </a:t>
            </a:r>
            <a:r>
              <a:rPr lang="en-US" sz="3144" dirty="0" err="1">
                <a:solidFill>
                  <a:srgbClr val="FFFFFF"/>
                </a:solidFill>
                <a:latin typeface="Open Sans Extra Bold"/>
              </a:rPr>
              <a:t>alla</a:t>
            </a:r>
            <a:r>
              <a:rPr lang="en-US" sz="3144" dirty="0">
                <a:solidFill>
                  <a:srgbClr val="FFFFFF"/>
                </a:solidFill>
                <a:latin typeface="Open Sans Extra Bold"/>
              </a:rPr>
              <a:t> </a:t>
            </a:r>
            <a:r>
              <a:rPr lang="en-US" sz="3144" dirty="0" err="1">
                <a:solidFill>
                  <a:srgbClr val="FFFFFF"/>
                </a:solidFill>
                <a:latin typeface="Open Sans Extra Bold"/>
              </a:rPr>
              <a:t>ricezione</a:t>
            </a:r>
            <a:r>
              <a:rPr lang="en-US" sz="3144" dirty="0">
                <a:solidFill>
                  <a:srgbClr val="FFFFFF"/>
                </a:solidFill>
                <a:latin typeface="Open Sans Extra Bold"/>
              </a:rPr>
              <a:t> </a:t>
            </a:r>
            <a:r>
              <a:rPr lang="en-US" sz="3144" dirty="0" err="1">
                <a:solidFill>
                  <a:srgbClr val="FFFFFF"/>
                </a:solidFill>
                <a:latin typeface="Open Sans Extra Bold"/>
              </a:rPr>
              <a:t>delle</a:t>
            </a:r>
            <a:r>
              <a:rPr lang="en-US" sz="3144" dirty="0">
                <a:solidFill>
                  <a:srgbClr val="FFFFFF"/>
                </a:solidFill>
                <a:latin typeface="Open Sans Extra Bold"/>
              </a:rPr>
              <a:t> push notifications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68534" y="7349487"/>
            <a:ext cx="7382180" cy="1644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2"/>
              </a:lnSpc>
              <a:spcBef>
                <a:spcPct val="0"/>
              </a:spcBef>
            </a:pPr>
            <a:r>
              <a:rPr lang="en-US" sz="3144">
                <a:solidFill>
                  <a:srgbClr val="FFFFFF"/>
                </a:solidFill>
                <a:latin typeface="Open Sans Extra Bold"/>
              </a:rPr>
              <a:t>Aggiungiamo i listener di cui abbiamo bisogno per interagire con la notifica ricevuta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ECEB1CF-C2C6-5E30-F802-08FDD660B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0" y="4960429"/>
            <a:ext cx="9619930" cy="170707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353352">
            <a:off x="2359475" y="-3030004"/>
            <a:ext cx="23300020" cy="10983367"/>
            <a:chOff x="0" y="0"/>
            <a:chExt cx="7881735" cy="37153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3715361"/>
            </a:xfrm>
            <a:custGeom>
              <a:avLst/>
              <a:gdLst/>
              <a:ahLst/>
              <a:cxnLst/>
              <a:rect l="l" t="t" r="r" b="b"/>
              <a:pathLst>
                <a:path w="7881735" h="3715361">
                  <a:moveTo>
                    <a:pt x="0" y="0"/>
                  </a:moveTo>
                  <a:lnTo>
                    <a:pt x="7881735" y="0"/>
                  </a:lnTo>
                  <a:lnTo>
                    <a:pt x="7881735" y="3715361"/>
                  </a:lnTo>
                  <a:lnTo>
                    <a:pt x="0" y="3715361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85172" y="463405"/>
            <a:ext cx="17131806" cy="278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Garet"/>
              </a:rPr>
              <a:t>Procediamo ora con la creazione delle applicazioni per testare le nostre push, Android e iOS necessitano di passagi alcuni simili altri diversi diversi tra loro, come prima cosa in comune tra le due piattaforme builderemo la nostra app.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8097" y="3717925"/>
            <a:ext cx="17131806" cy="3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aret"/>
              </a:rPr>
              <a:t>Una volta eseguito il comando di build procederemo con i seguenti comandi: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Garet"/>
              </a:rPr>
              <a:t>npx cap copy android o npx cap copy ios 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Garet"/>
              </a:rPr>
              <a:t>npx cap open android o npx cap open ios</a:t>
            </a:r>
          </a:p>
          <a:p>
            <a:pPr>
              <a:lnSpc>
                <a:spcPts val="5599"/>
              </a:lnSpc>
            </a:pPr>
            <a:endParaRPr lang="en-US" sz="3999">
              <a:solidFill>
                <a:srgbClr val="FFFFFF"/>
              </a:solidFill>
              <a:latin typeface="Gare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8097" y="6927060"/>
            <a:ext cx="17131806" cy="207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Garet"/>
              </a:rPr>
              <a:t>Con il primo comando andrete a riportare la build fatta nelle rispettive platform, con il secondo invece aprirete l’ide nativo per poter buildare il progetto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353352">
            <a:off x="2359475" y="-3030004"/>
            <a:ext cx="23300020" cy="10983367"/>
            <a:chOff x="0" y="0"/>
            <a:chExt cx="7881735" cy="37153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3715361"/>
            </a:xfrm>
            <a:custGeom>
              <a:avLst/>
              <a:gdLst/>
              <a:ahLst/>
              <a:cxnLst/>
              <a:rect l="l" t="t" r="r" b="b"/>
              <a:pathLst>
                <a:path w="7881735" h="3715361">
                  <a:moveTo>
                    <a:pt x="0" y="0"/>
                  </a:moveTo>
                  <a:lnTo>
                    <a:pt x="7881735" y="0"/>
                  </a:lnTo>
                  <a:lnTo>
                    <a:pt x="7881735" y="3715361"/>
                  </a:lnTo>
                  <a:lnTo>
                    <a:pt x="0" y="3715361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933969" y="3202143"/>
            <a:ext cx="12976119" cy="5384070"/>
          </a:xfrm>
          <a:custGeom>
            <a:avLst/>
            <a:gdLst/>
            <a:ahLst/>
            <a:cxnLst/>
            <a:rect l="l" t="t" r="r" b="b"/>
            <a:pathLst>
              <a:path w="12976119" h="5384070">
                <a:moveTo>
                  <a:pt x="0" y="0"/>
                </a:moveTo>
                <a:lnTo>
                  <a:pt x="12976119" y="0"/>
                </a:lnTo>
                <a:lnTo>
                  <a:pt x="12976119" y="5384070"/>
                </a:lnTo>
                <a:lnTo>
                  <a:pt x="0" y="538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56126" y="382054"/>
            <a:ext cx="17131806" cy="207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Garet"/>
              </a:rPr>
              <a:t>Bisogna aggiungere la capability per le Push Notifications, le capabilities sono funzionalità che consentono all’applicazione di accedere a servizi forniti da Apple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2649" y="83102"/>
            <a:ext cx="5501659" cy="1891195"/>
          </a:xfrm>
          <a:custGeom>
            <a:avLst/>
            <a:gdLst/>
            <a:ahLst/>
            <a:cxnLst/>
            <a:rect l="l" t="t" r="r" b="b"/>
            <a:pathLst>
              <a:path w="5501659" h="1891195">
                <a:moveTo>
                  <a:pt x="0" y="0"/>
                </a:moveTo>
                <a:lnTo>
                  <a:pt x="5501659" y="0"/>
                </a:lnTo>
                <a:lnTo>
                  <a:pt x="5501659" y="1891196"/>
                </a:lnTo>
                <a:lnTo>
                  <a:pt x="0" y="1891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1202" y="3017943"/>
            <a:ext cx="9062798" cy="5632954"/>
          </a:xfrm>
          <a:custGeom>
            <a:avLst/>
            <a:gdLst/>
            <a:ahLst/>
            <a:cxnLst/>
            <a:rect l="l" t="t" r="r" b="b"/>
            <a:pathLst>
              <a:path w="9062798" h="5632954">
                <a:moveTo>
                  <a:pt x="0" y="0"/>
                </a:moveTo>
                <a:lnTo>
                  <a:pt x="9062798" y="0"/>
                </a:lnTo>
                <a:lnTo>
                  <a:pt x="9062798" y="5632955"/>
                </a:lnTo>
                <a:lnTo>
                  <a:pt x="0" y="5632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-6353352">
            <a:off x="2609701" y="-2084706"/>
            <a:ext cx="23300020" cy="10983367"/>
            <a:chOff x="0" y="0"/>
            <a:chExt cx="7881735" cy="37153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881735" cy="3715361"/>
            </a:xfrm>
            <a:custGeom>
              <a:avLst/>
              <a:gdLst/>
              <a:ahLst/>
              <a:cxnLst/>
              <a:rect l="l" t="t" r="r" b="b"/>
              <a:pathLst>
                <a:path w="7881735" h="3715361">
                  <a:moveTo>
                    <a:pt x="0" y="0"/>
                  </a:moveTo>
                  <a:lnTo>
                    <a:pt x="7881735" y="0"/>
                  </a:lnTo>
                  <a:lnTo>
                    <a:pt x="7881735" y="3715361"/>
                  </a:lnTo>
                  <a:lnTo>
                    <a:pt x="0" y="3715361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477635" y="3313739"/>
            <a:ext cx="8810365" cy="4955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8"/>
              </a:lnSpc>
            </a:pPr>
            <a:r>
              <a:rPr lang="en-US" sz="4005">
                <a:solidFill>
                  <a:srgbClr val="FFFFFF"/>
                </a:solidFill>
                <a:latin typeface="Open Sans Extra Bold"/>
              </a:rPr>
              <a:t>Il nostro oggetto di notifica sarà composto quindi da:</a:t>
            </a:r>
          </a:p>
          <a:p>
            <a:pPr marL="864877" lvl="1" indent="-432439">
              <a:lnSpc>
                <a:spcPts val="5608"/>
              </a:lnSpc>
              <a:buFont typeface="Arial"/>
              <a:buChar char="•"/>
            </a:pPr>
            <a:r>
              <a:rPr lang="en-US" sz="4005">
                <a:solidFill>
                  <a:srgbClr val="FFFFFF"/>
                </a:solidFill>
                <a:latin typeface="Open Sans Extra Bold"/>
              </a:rPr>
              <a:t>Token del dispositivo</a:t>
            </a:r>
          </a:p>
          <a:p>
            <a:pPr marL="864877" lvl="1" indent="-432439">
              <a:lnSpc>
                <a:spcPts val="5608"/>
              </a:lnSpc>
              <a:buFont typeface="Arial"/>
              <a:buChar char="•"/>
            </a:pPr>
            <a:r>
              <a:rPr lang="en-US" sz="4005">
                <a:solidFill>
                  <a:srgbClr val="FFFFFF"/>
                </a:solidFill>
                <a:latin typeface="Open Sans Extra Bold"/>
              </a:rPr>
              <a:t>Oggetto notification</a:t>
            </a:r>
          </a:p>
          <a:p>
            <a:pPr marL="864877" lvl="1" indent="-432439">
              <a:lnSpc>
                <a:spcPts val="5608"/>
              </a:lnSpc>
              <a:buFont typeface="Arial"/>
              <a:buChar char="•"/>
            </a:pPr>
            <a:r>
              <a:rPr lang="en-US" sz="4005">
                <a:solidFill>
                  <a:srgbClr val="FFFFFF"/>
                </a:solidFill>
                <a:latin typeface="Open Sans Extra Bold"/>
              </a:rPr>
              <a:t>Oggetti opzionali quali “data” oppure oggetti specifici per il dispositivo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60617" y="429260"/>
            <a:ext cx="10555570" cy="2105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9"/>
              </a:lnSpc>
              <a:spcBef>
                <a:spcPct val="0"/>
              </a:spcBef>
            </a:pPr>
            <a:r>
              <a:rPr lang="en-US" sz="4006">
                <a:solidFill>
                  <a:srgbClr val="FFFFFF"/>
                </a:solidFill>
                <a:latin typeface="Open Sans Extra Bold"/>
              </a:rPr>
              <a:t>Per inviare una Push notification Firebase mette a disposizione l’api https://fcm.googleapis.com/fcm/send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910131">
            <a:off x="-11786714" y="2861787"/>
            <a:ext cx="23300020" cy="3958269"/>
            <a:chOff x="0" y="0"/>
            <a:chExt cx="7881735" cy="13389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1338970"/>
            </a:xfrm>
            <a:custGeom>
              <a:avLst/>
              <a:gdLst/>
              <a:ahLst/>
              <a:cxnLst/>
              <a:rect l="l" t="t" r="r" b="b"/>
              <a:pathLst>
                <a:path w="7881735" h="1338970">
                  <a:moveTo>
                    <a:pt x="0" y="0"/>
                  </a:moveTo>
                  <a:lnTo>
                    <a:pt x="7881735" y="0"/>
                  </a:lnTo>
                  <a:lnTo>
                    <a:pt x="7881735" y="1338970"/>
                  </a:lnTo>
                  <a:lnTo>
                    <a:pt x="0" y="133897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id="4" name="Group 4"/>
          <p:cNvGrpSpPr/>
          <p:nvPr/>
        </p:nvGrpSpPr>
        <p:grpSpPr>
          <a:xfrm rot="-3910131">
            <a:off x="-7763896" y="2798505"/>
            <a:ext cx="23300020" cy="3006024"/>
            <a:chOff x="0" y="0"/>
            <a:chExt cx="7881735" cy="10168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881735" cy="1016852"/>
            </a:xfrm>
            <a:custGeom>
              <a:avLst/>
              <a:gdLst/>
              <a:ahLst/>
              <a:cxnLst/>
              <a:rect l="l" t="t" r="r" b="b"/>
              <a:pathLst>
                <a:path w="7881735" h="1016852">
                  <a:moveTo>
                    <a:pt x="0" y="0"/>
                  </a:moveTo>
                  <a:lnTo>
                    <a:pt x="7881735" y="0"/>
                  </a:lnTo>
                  <a:lnTo>
                    <a:pt x="7881735" y="1016852"/>
                  </a:lnTo>
                  <a:lnTo>
                    <a:pt x="0" y="1016852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pic>
        <p:nvPicPr>
          <p:cNvPr id="6" name="Picture 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1828800" y="1028700"/>
            <a:ext cx="14630400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910131">
            <a:off x="-11786714" y="2861787"/>
            <a:ext cx="23300020" cy="3958269"/>
            <a:chOff x="0" y="0"/>
            <a:chExt cx="7881735" cy="13389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1338970"/>
            </a:xfrm>
            <a:custGeom>
              <a:avLst/>
              <a:gdLst/>
              <a:ahLst/>
              <a:cxnLst/>
              <a:rect l="l" t="t" r="r" b="b"/>
              <a:pathLst>
                <a:path w="7881735" h="1338970">
                  <a:moveTo>
                    <a:pt x="0" y="0"/>
                  </a:moveTo>
                  <a:lnTo>
                    <a:pt x="7881735" y="0"/>
                  </a:lnTo>
                  <a:lnTo>
                    <a:pt x="7881735" y="1338970"/>
                  </a:lnTo>
                  <a:lnTo>
                    <a:pt x="0" y="133897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id="4" name="Group 4"/>
          <p:cNvGrpSpPr/>
          <p:nvPr/>
        </p:nvGrpSpPr>
        <p:grpSpPr>
          <a:xfrm rot="-3910131">
            <a:off x="-7763896" y="2798505"/>
            <a:ext cx="23300020" cy="3006024"/>
            <a:chOff x="0" y="0"/>
            <a:chExt cx="7881735" cy="10168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881735" cy="1016852"/>
            </a:xfrm>
            <a:custGeom>
              <a:avLst/>
              <a:gdLst/>
              <a:ahLst/>
              <a:cxnLst/>
              <a:rect l="l" t="t" r="r" b="b"/>
              <a:pathLst>
                <a:path w="7881735" h="1016852">
                  <a:moveTo>
                    <a:pt x="0" y="0"/>
                  </a:moveTo>
                  <a:lnTo>
                    <a:pt x="7881735" y="0"/>
                  </a:lnTo>
                  <a:lnTo>
                    <a:pt x="7881735" y="1016852"/>
                  </a:lnTo>
                  <a:lnTo>
                    <a:pt x="0" y="1016852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pic>
        <p:nvPicPr>
          <p:cNvPr id="6" name="Picture 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4236445" y="394253"/>
            <a:ext cx="10001389" cy="9678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21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100000">
            <a:off x="-10008625" y="790048"/>
            <a:ext cx="29550483" cy="13442779"/>
            <a:chOff x="0" y="0"/>
            <a:chExt cx="9996089" cy="4547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96089" cy="4547310"/>
            </a:xfrm>
            <a:custGeom>
              <a:avLst/>
              <a:gdLst/>
              <a:ahLst/>
              <a:cxnLst/>
              <a:rect l="l" t="t" r="r" b="b"/>
              <a:pathLst>
                <a:path w="9996089" h="4547310">
                  <a:moveTo>
                    <a:pt x="0" y="0"/>
                  </a:moveTo>
                  <a:lnTo>
                    <a:pt x="9996089" y="0"/>
                  </a:lnTo>
                  <a:lnTo>
                    <a:pt x="9996089" y="4547310"/>
                  </a:lnTo>
                  <a:lnTo>
                    <a:pt x="0" y="4547310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50671" y="2243513"/>
            <a:ext cx="10805782" cy="330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33"/>
              </a:lnSpc>
              <a:spcBef>
                <a:spcPct val="0"/>
              </a:spcBef>
            </a:pPr>
            <a:r>
              <a:rPr lang="en-US" sz="10861">
                <a:solidFill>
                  <a:srgbClr val="FFFFFF"/>
                </a:solidFill>
                <a:latin typeface="Josefin Sans Bold"/>
              </a:rPr>
              <a:t>Push Notifications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50671" y="6414768"/>
            <a:ext cx="10692121" cy="830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94"/>
              </a:lnSpc>
            </a:pPr>
            <a:r>
              <a:rPr lang="en-US" sz="4924">
                <a:solidFill>
                  <a:srgbClr val="FFFFFF"/>
                </a:solidFill>
                <a:latin typeface="Garet"/>
              </a:rPr>
              <a:t>Cosa sono e perché utilizzarle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913791"/>
            <a:ext cx="6748302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8800">
                <a:solidFill>
                  <a:srgbClr val="B2101F"/>
                </a:solidFill>
                <a:latin typeface="Josefin Sans Bold"/>
              </a:rPr>
              <a:t>Grazie!</a:t>
            </a:r>
          </a:p>
        </p:txBody>
      </p:sp>
      <p:grpSp>
        <p:nvGrpSpPr>
          <p:cNvPr id="3" name="Group 3"/>
          <p:cNvGrpSpPr/>
          <p:nvPr/>
        </p:nvGrpSpPr>
        <p:grpSpPr>
          <a:xfrm rot="-3910131">
            <a:off x="-1079240" y="3779037"/>
            <a:ext cx="23300020" cy="3958269"/>
            <a:chOff x="0" y="0"/>
            <a:chExt cx="7881735" cy="13389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881735" cy="1338970"/>
            </a:xfrm>
            <a:custGeom>
              <a:avLst/>
              <a:gdLst/>
              <a:ahLst/>
              <a:cxnLst/>
              <a:rect l="l" t="t" r="r" b="b"/>
              <a:pathLst>
                <a:path w="7881735" h="1338970">
                  <a:moveTo>
                    <a:pt x="0" y="0"/>
                  </a:moveTo>
                  <a:lnTo>
                    <a:pt x="7881735" y="0"/>
                  </a:lnTo>
                  <a:lnTo>
                    <a:pt x="7881735" y="1338970"/>
                  </a:lnTo>
                  <a:lnTo>
                    <a:pt x="0" y="133897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id="5" name="Group 5"/>
          <p:cNvGrpSpPr/>
          <p:nvPr/>
        </p:nvGrpSpPr>
        <p:grpSpPr>
          <a:xfrm rot="-3910131">
            <a:off x="4763200" y="2552754"/>
            <a:ext cx="23300020" cy="7015990"/>
            <a:chOff x="0" y="0"/>
            <a:chExt cx="7881735" cy="23733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881735" cy="2373310"/>
            </a:xfrm>
            <a:custGeom>
              <a:avLst/>
              <a:gdLst/>
              <a:ahLst/>
              <a:cxnLst/>
              <a:rect l="l" t="t" r="r" b="b"/>
              <a:pathLst>
                <a:path w="7881735" h="2373310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910131">
            <a:off x="-11786714" y="2861787"/>
            <a:ext cx="23300020" cy="3958269"/>
            <a:chOff x="0" y="0"/>
            <a:chExt cx="7881735" cy="13389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1338970"/>
            </a:xfrm>
            <a:custGeom>
              <a:avLst/>
              <a:gdLst/>
              <a:ahLst/>
              <a:cxnLst/>
              <a:rect l="l" t="t" r="r" b="b"/>
              <a:pathLst>
                <a:path w="7881735" h="1338970">
                  <a:moveTo>
                    <a:pt x="0" y="0"/>
                  </a:moveTo>
                  <a:lnTo>
                    <a:pt x="7881735" y="0"/>
                  </a:lnTo>
                  <a:lnTo>
                    <a:pt x="7881735" y="1338970"/>
                  </a:lnTo>
                  <a:lnTo>
                    <a:pt x="0" y="133897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043869" y="3256995"/>
            <a:ext cx="3435203" cy="7030005"/>
          </a:xfrm>
          <a:custGeom>
            <a:avLst/>
            <a:gdLst/>
            <a:ahLst/>
            <a:cxnLst/>
            <a:rect l="l" t="t" r="r" b="b"/>
            <a:pathLst>
              <a:path w="3435203" h="7030005">
                <a:moveTo>
                  <a:pt x="0" y="0"/>
                </a:moveTo>
                <a:lnTo>
                  <a:pt x="3435203" y="0"/>
                </a:lnTo>
                <a:lnTo>
                  <a:pt x="3435203" y="7030005"/>
                </a:lnTo>
                <a:lnTo>
                  <a:pt x="0" y="7030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3910131">
            <a:off x="-7763896" y="2798505"/>
            <a:ext cx="23300020" cy="3006024"/>
            <a:chOff x="0" y="0"/>
            <a:chExt cx="7881735" cy="10168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881735" cy="1016852"/>
            </a:xfrm>
            <a:custGeom>
              <a:avLst/>
              <a:gdLst/>
              <a:ahLst/>
              <a:cxnLst/>
              <a:rect l="l" t="t" r="r" b="b"/>
              <a:pathLst>
                <a:path w="7881735" h="1016852">
                  <a:moveTo>
                    <a:pt x="0" y="0"/>
                  </a:moveTo>
                  <a:lnTo>
                    <a:pt x="7881735" y="0"/>
                  </a:lnTo>
                  <a:lnTo>
                    <a:pt x="7881735" y="1016852"/>
                  </a:lnTo>
                  <a:lnTo>
                    <a:pt x="0" y="1016852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8039499" y="505850"/>
            <a:ext cx="9859267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B2101F"/>
                </a:solidFill>
                <a:latin typeface="Josefin Sans Bold"/>
              </a:rPr>
              <a:t>Push Notifications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761470" y="2633425"/>
            <a:ext cx="9859267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B2101F"/>
                </a:solidFill>
                <a:latin typeface="Open Sans Extra Bold"/>
              </a:rPr>
              <a:t>Una notifica push è un breve messaggio inviato a uno o più utenti.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99449" y="5076825"/>
            <a:ext cx="6399318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B2101F"/>
                </a:solidFill>
                <a:latin typeface="Open Sans Extra Bold"/>
              </a:rPr>
              <a:t>Questo messaggio può essere utilizzato per diversi scopi quali ad esempio recapitare un nuovo messaggio, un cambiamento di stato nell’applicazione, o una semplice informazione pubblicitaria</a:t>
            </a:r>
          </a:p>
          <a:p>
            <a:pPr algn="r">
              <a:lnSpc>
                <a:spcPts val="4759"/>
              </a:lnSpc>
            </a:pPr>
            <a:endParaRPr lang="en-US" sz="3399">
              <a:solidFill>
                <a:srgbClr val="B2101F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21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100000">
            <a:off x="-10922680" y="-44039"/>
            <a:ext cx="29550483" cy="13442779"/>
            <a:chOff x="0" y="0"/>
            <a:chExt cx="9996089" cy="4547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96089" cy="4547310"/>
            </a:xfrm>
            <a:custGeom>
              <a:avLst/>
              <a:gdLst/>
              <a:ahLst/>
              <a:cxnLst/>
              <a:rect l="l" t="t" r="r" b="b"/>
              <a:pathLst>
                <a:path w="9996089" h="4547310">
                  <a:moveTo>
                    <a:pt x="0" y="0"/>
                  </a:moveTo>
                  <a:lnTo>
                    <a:pt x="9996089" y="0"/>
                  </a:lnTo>
                  <a:lnTo>
                    <a:pt x="9996089" y="4547310"/>
                  </a:lnTo>
                  <a:lnTo>
                    <a:pt x="0" y="4547310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14376" y="1009650"/>
            <a:ext cx="11281686" cy="268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FFFFFF"/>
                </a:solidFill>
                <a:latin typeface="Josefin Sans Bold"/>
              </a:rPr>
              <a:t>Progetto Push Notifications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4376" y="4510406"/>
            <a:ext cx="6324526" cy="4248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824"/>
              </a:lnSpc>
            </a:pPr>
            <a:r>
              <a:rPr lang="en-US" sz="4874">
                <a:solidFill>
                  <a:srgbClr val="FFFFFF"/>
                </a:solidFill>
                <a:latin typeface="Open Sans Bold"/>
              </a:rPr>
              <a:t>Tecnologie utilizzate</a:t>
            </a:r>
          </a:p>
          <a:p>
            <a:pPr marL="1052389" lvl="1" indent="-526195" algn="just">
              <a:lnSpc>
                <a:spcPts val="6824"/>
              </a:lnSpc>
              <a:buFont typeface="Arial"/>
              <a:buChar char="•"/>
            </a:pPr>
            <a:r>
              <a:rPr lang="en-US" sz="4874">
                <a:solidFill>
                  <a:srgbClr val="FFFFFF"/>
                </a:solidFill>
                <a:latin typeface="Open Sans Bold"/>
              </a:rPr>
              <a:t>Angular</a:t>
            </a:r>
          </a:p>
          <a:p>
            <a:pPr marL="1052389" lvl="1" indent="-526195" algn="just">
              <a:lnSpc>
                <a:spcPts val="6824"/>
              </a:lnSpc>
              <a:buFont typeface="Arial"/>
              <a:buChar char="•"/>
            </a:pPr>
            <a:r>
              <a:rPr lang="en-US" sz="4874">
                <a:solidFill>
                  <a:srgbClr val="FFFFFF"/>
                </a:solidFill>
                <a:latin typeface="Open Sans Bold"/>
              </a:rPr>
              <a:t>Ionic</a:t>
            </a:r>
          </a:p>
          <a:p>
            <a:pPr marL="1052389" lvl="1" indent="-526195" algn="just">
              <a:lnSpc>
                <a:spcPts val="6824"/>
              </a:lnSpc>
              <a:buFont typeface="Arial"/>
              <a:buChar char="•"/>
            </a:pPr>
            <a:r>
              <a:rPr lang="en-US" sz="4874">
                <a:solidFill>
                  <a:srgbClr val="FFFFFF"/>
                </a:solidFill>
                <a:latin typeface="Open Sans Bold"/>
              </a:rPr>
              <a:t>Capacitor</a:t>
            </a:r>
          </a:p>
          <a:p>
            <a:pPr marL="1052389" lvl="1" indent="-526195" algn="just">
              <a:lnSpc>
                <a:spcPts val="6824"/>
              </a:lnSpc>
              <a:buFont typeface="Arial"/>
              <a:buChar char="•"/>
            </a:pPr>
            <a:r>
              <a:rPr lang="en-US" sz="4874">
                <a:solidFill>
                  <a:srgbClr val="FFFFFF"/>
                </a:solidFill>
                <a:latin typeface="Open Sans Bold"/>
              </a:rPr>
              <a:t>Firebase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910131">
            <a:off x="-11786714" y="2861787"/>
            <a:ext cx="23300020" cy="3958269"/>
            <a:chOff x="0" y="0"/>
            <a:chExt cx="7881735" cy="13389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1338970"/>
            </a:xfrm>
            <a:custGeom>
              <a:avLst/>
              <a:gdLst/>
              <a:ahLst/>
              <a:cxnLst/>
              <a:rect l="l" t="t" r="r" b="b"/>
              <a:pathLst>
                <a:path w="7881735" h="1338970">
                  <a:moveTo>
                    <a:pt x="0" y="0"/>
                  </a:moveTo>
                  <a:lnTo>
                    <a:pt x="7881735" y="0"/>
                  </a:lnTo>
                  <a:lnTo>
                    <a:pt x="7881735" y="1338970"/>
                  </a:lnTo>
                  <a:lnTo>
                    <a:pt x="0" y="133897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id="4" name="Group 4"/>
          <p:cNvGrpSpPr/>
          <p:nvPr/>
        </p:nvGrpSpPr>
        <p:grpSpPr>
          <a:xfrm rot="-3910131">
            <a:off x="-7763896" y="2798505"/>
            <a:ext cx="23300020" cy="3006024"/>
            <a:chOff x="0" y="0"/>
            <a:chExt cx="7881735" cy="10168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881735" cy="1016852"/>
            </a:xfrm>
            <a:custGeom>
              <a:avLst/>
              <a:gdLst/>
              <a:ahLst/>
              <a:cxnLst/>
              <a:rect l="l" t="t" r="r" b="b"/>
              <a:pathLst>
                <a:path w="7881735" h="1016852">
                  <a:moveTo>
                    <a:pt x="0" y="0"/>
                  </a:moveTo>
                  <a:lnTo>
                    <a:pt x="7881735" y="0"/>
                  </a:lnTo>
                  <a:lnTo>
                    <a:pt x="7881735" y="1016852"/>
                  </a:lnTo>
                  <a:lnTo>
                    <a:pt x="0" y="1016852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673831" y="4301516"/>
            <a:ext cx="12363950" cy="394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257"/>
              </a:lnSpc>
              <a:spcBef>
                <a:spcPct val="0"/>
              </a:spcBef>
            </a:pPr>
            <a:r>
              <a:rPr lang="en-US" sz="5214">
                <a:solidFill>
                  <a:srgbClr val="B2101F"/>
                </a:solidFill>
                <a:latin typeface="Josefin Sans Bold"/>
              </a:rPr>
              <a:t>Firebase è una suite completa di strumenti e servizi, che consentono agli sviluppatori di creare, lanciare ed espandere facilmente applicazioni mobili e web</a:t>
            </a:r>
          </a:p>
        </p:txBody>
      </p:sp>
      <p:sp>
        <p:nvSpPr>
          <p:cNvPr id="7" name="Freeform 7"/>
          <p:cNvSpPr/>
          <p:nvPr/>
        </p:nvSpPr>
        <p:spPr>
          <a:xfrm>
            <a:off x="8865971" y="305498"/>
            <a:ext cx="6678850" cy="2295855"/>
          </a:xfrm>
          <a:custGeom>
            <a:avLst/>
            <a:gdLst/>
            <a:ahLst/>
            <a:cxnLst/>
            <a:rect l="l" t="t" r="r" b="b"/>
            <a:pathLst>
              <a:path w="6678850" h="2295855">
                <a:moveTo>
                  <a:pt x="0" y="0"/>
                </a:moveTo>
                <a:lnTo>
                  <a:pt x="6678850" y="0"/>
                </a:lnTo>
                <a:lnTo>
                  <a:pt x="6678850" y="2295855"/>
                </a:lnTo>
                <a:lnTo>
                  <a:pt x="0" y="22958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910131">
            <a:off x="-11786714" y="2861787"/>
            <a:ext cx="23300020" cy="3958269"/>
            <a:chOff x="0" y="0"/>
            <a:chExt cx="7881735" cy="13389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1338970"/>
            </a:xfrm>
            <a:custGeom>
              <a:avLst/>
              <a:gdLst/>
              <a:ahLst/>
              <a:cxnLst/>
              <a:rect l="l" t="t" r="r" b="b"/>
              <a:pathLst>
                <a:path w="7881735" h="1338970">
                  <a:moveTo>
                    <a:pt x="0" y="0"/>
                  </a:moveTo>
                  <a:lnTo>
                    <a:pt x="7881735" y="0"/>
                  </a:lnTo>
                  <a:lnTo>
                    <a:pt x="7881735" y="1338970"/>
                  </a:lnTo>
                  <a:lnTo>
                    <a:pt x="0" y="133897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id="4" name="Group 4"/>
          <p:cNvGrpSpPr/>
          <p:nvPr/>
        </p:nvGrpSpPr>
        <p:grpSpPr>
          <a:xfrm rot="-3910131">
            <a:off x="-7763896" y="2798505"/>
            <a:ext cx="23300020" cy="3006024"/>
            <a:chOff x="0" y="0"/>
            <a:chExt cx="7881735" cy="10168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881735" cy="1016852"/>
            </a:xfrm>
            <a:custGeom>
              <a:avLst/>
              <a:gdLst/>
              <a:ahLst/>
              <a:cxnLst/>
              <a:rect l="l" t="t" r="r" b="b"/>
              <a:pathLst>
                <a:path w="7881735" h="1016852">
                  <a:moveTo>
                    <a:pt x="0" y="0"/>
                  </a:moveTo>
                  <a:lnTo>
                    <a:pt x="7881735" y="0"/>
                  </a:lnTo>
                  <a:lnTo>
                    <a:pt x="7881735" y="1016852"/>
                  </a:lnTo>
                  <a:lnTo>
                    <a:pt x="0" y="1016852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7988720" y="302683"/>
            <a:ext cx="4307640" cy="1452034"/>
          </a:xfrm>
          <a:custGeom>
            <a:avLst/>
            <a:gdLst/>
            <a:ahLst/>
            <a:cxnLst/>
            <a:rect l="l" t="t" r="r" b="b"/>
            <a:pathLst>
              <a:path w="4307640" h="1452034">
                <a:moveTo>
                  <a:pt x="0" y="0"/>
                </a:moveTo>
                <a:lnTo>
                  <a:pt x="4307640" y="0"/>
                </a:lnTo>
                <a:lnTo>
                  <a:pt x="4307640" y="1452034"/>
                </a:lnTo>
                <a:lnTo>
                  <a:pt x="0" y="145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638122" y="4662947"/>
            <a:ext cx="7011756" cy="1604166"/>
          </a:xfrm>
          <a:custGeom>
            <a:avLst/>
            <a:gdLst/>
            <a:ahLst/>
            <a:cxnLst/>
            <a:rect l="l" t="t" r="r" b="b"/>
            <a:pathLst>
              <a:path w="7011756" h="1604166">
                <a:moveTo>
                  <a:pt x="0" y="0"/>
                </a:moveTo>
                <a:lnTo>
                  <a:pt x="7011756" y="0"/>
                </a:lnTo>
                <a:lnTo>
                  <a:pt x="7011756" y="1604166"/>
                </a:lnTo>
                <a:lnTo>
                  <a:pt x="0" y="1604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765393" y="2074174"/>
            <a:ext cx="11209051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478AFF"/>
                </a:solidFill>
                <a:latin typeface="Open Sans Extra Bold"/>
              </a:rPr>
              <a:t>Ionic è un framework multipiattaforma che consente di trasformare qualsiasi progetto web in un'applicazione mobile nativa iOS o Android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38015" y="7008671"/>
            <a:ext cx="13238661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30303"/>
                </a:solidFill>
                <a:latin typeface="Open Sans Extra Bold"/>
              </a:rPr>
              <a:t>Capacitor è un runtime nativo multipiattaforma che semplifica la creazione di applicazioni che vengono eseguite in modo nativo su iOS, Android e altri dispositivi. Permette inoltre la gestione tramite plugins per le funzionalita native delle applicazioni.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910131">
            <a:off x="4763200" y="2552754"/>
            <a:ext cx="23300020" cy="7015990"/>
            <a:chOff x="0" y="0"/>
            <a:chExt cx="7881735" cy="2373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81735" cy="2373310"/>
            </a:xfrm>
            <a:custGeom>
              <a:avLst/>
              <a:gdLst/>
              <a:ahLst/>
              <a:cxnLst/>
              <a:rect l="l" t="t" r="r" b="b"/>
              <a:pathLst>
                <a:path w="7881735" h="2373310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grpSp>
        <p:nvGrpSpPr>
          <p:cNvPr id="4" name="Group 4"/>
          <p:cNvGrpSpPr/>
          <p:nvPr/>
        </p:nvGrpSpPr>
        <p:grpSpPr>
          <a:xfrm rot="-3910131">
            <a:off x="-9049106" y="-827733"/>
            <a:ext cx="23300020" cy="7056841"/>
            <a:chOff x="0" y="0"/>
            <a:chExt cx="7881735" cy="238712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881735" cy="2387129"/>
            </a:xfrm>
            <a:custGeom>
              <a:avLst/>
              <a:gdLst/>
              <a:ahLst/>
              <a:cxnLst/>
              <a:rect l="l" t="t" r="r" b="b"/>
              <a:pathLst>
                <a:path w="7881735" h="2387129">
                  <a:moveTo>
                    <a:pt x="0" y="0"/>
                  </a:moveTo>
                  <a:lnTo>
                    <a:pt x="7881735" y="0"/>
                  </a:lnTo>
                  <a:lnTo>
                    <a:pt x="7881735" y="2387129"/>
                  </a:lnTo>
                  <a:lnTo>
                    <a:pt x="0" y="2387129"/>
                  </a:lnTo>
                  <a:close/>
                </a:path>
              </a:pathLst>
            </a:custGeom>
            <a:solidFill>
              <a:srgbClr val="4B0616"/>
            </a:solidFill>
          </p:spPr>
        </p:sp>
      </p:grpSp>
      <p:grpSp>
        <p:nvGrpSpPr>
          <p:cNvPr id="6" name="Group 6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881735" cy="2380246"/>
            </a:xfrm>
            <a:custGeom>
              <a:avLst/>
              <a:gdLst/>
              <a:ahLst/>
              <a:cxnLst/>
              <a:rect l="l" t="t" r="r" b="b"/>
              <a:pathLst>
                <a:path w="7881735" h="2380246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02568" y="2691163"/>
            <a:ext cx="5758265" cy="1743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39"/>
              </a:lnSpc>
            </a:pPr>
            <a:r>
              <a:rPr lang="en-US" sz="5700">
                <a:solidFill>
                  <a:srgbClr val="FFFFFF"/>
                </a:solidFill>
                <a:latin typeface="Garet"/>
              </a:rPr>
              <a:t>Configurazione di Firebase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38410" y="4805713"/>
            <a:ext cx="6301256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65212A"/>
                </a:solidFill>
                <a:latin typeface="Garet"/>
              </a:rPr>
              <a:t>Notifiche push per Web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62089" y="7429500"/>
            <a:ext cx="5606868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Garet"/>
              </a:rPr>
              <a:t>Notifiche Push Mobile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85893" y="296820"/>
            <a:ext cx="11379630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4"/>
              </a:lnSpc>
            </a:pPr>
            <a:r>
              <a:rPr lang="en-US" sz="6937" spc="-346">
                <a:solidFill>
                  <a:srgbClr val="B2101F"/>
                </a:solidFill>
                <a:latin typeface="Josefin Sans Bold"/>
              </a:rPr>
              <a:t>Cosa Andremo a fare nella nostra applicazione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21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100000">
            <a:off x="-10922680" y="-44039"/>
            <a:ext cx="29550483" cy="13442779"/>
            <a:chOff x="0" y="0"/>
            <a:chExt cx="9996089" cy="4547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96089" cy="4547310"/>
            </a:xfrm>
            <a:custGeom>
              <a:avLst/>
              <a:gdLst/>
              <a:ahLst/>
              <a:cxnLst/>
              <a:rect l="l" t="t" r="r" b="b"/>
              <a:pathLst>
                <a:path w="9996089" h="4547310">
                  <a:moveTo>
                    <a:pt x="0" y="0"/>
                  </a:moveTo>
                  <a:lnTo>
                    <a:pt x="9996089" y="0"/>
                  </a:lnTo>
                  <a:lnTo>
                    <a:pt x="9996089" y="4547310"/>
                  </a:lnTo>
                  <a:lnTo>
                    <a:pt x="0" y="4547310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3790950"/>
            <a:ext cx="9193326" cy="268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FFFFFF"/>
                </a:solidFill>
                <a:latin typeface="Josefin Sans Bold"/>
              </a:rPr>
              <a:t>Configurazione Firebase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747</Words>
  <Application>Microsoft Macintosh PowerPoint</Application>
  <PresentationFormat>Personalizzato</PresentationFormat>
  <Paragraphs>69</Paragraphs>
  <Slides>30</Slides>
  <Notes>0</Notes>
  <HiddenSlides>0</HiddenSlides>
  <MMClips>2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7" baseType="lpstr">
      <vt:lpstr>Open Sans Extra Bold</vt:lpstr>
      <vt:lpstr>Arial</vt:lpstr>
      <vt:lpstr>Josefin Sans Bold</vt:lpstr>
      <vt:lpstr>Garet</vt:lpstr>
      <vt:lpstr>Open Sans Bold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Notifications</dc:title>
  <cp:lastModifiedBy>andrea sterpa</cp:lastModifiedBy>
  <cp:revision>3</cp:revision>
  <dcterms:created xsi:type="dcterms:W3CDTF">2006-08-16T00:00:00Z</dcterms:created>
  <dcterms:modified xsi:type="dcterms:W3CDTF">2023-09-28T08:13:26Z</dcterms:modified>
  <dc:identifier>DAFuIGHCq6s</dc:identifier>
</cp:coreProperties>
</file>