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3"/>
  </p:notesMasterIdLst>
  <p:handoutMasterIdLst>
    <p:handoutMasterId r:id="rId14"/>
  </p:handoutMasterIdLst>
  <p:sldIdLst>
    <p:sldId id="304" r:id="rId3"/>
    <p:sldId id="308" r:id="rId4"/>
    <p:sldId id="314" r:id="rId5"/>
    <p:sldId id="315" r:id="rId6"/>
    <p:sldId id="316" r:id="rId7"/>
    <p:sldId id="318" r:id="rId8"/>
    <p:sldId id="319" r:id="rId9"/>
    <p:sldId id="320" r:id="rId10"/>
    <p:sldId id="321" r:id="rId11"/>
    <p:sldId id="312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6BD35-5A72-444A-A865-2CBE667FC4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8633C-6B76-4D72-A400-30ADFFDBA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601F8C5-BF34-453B-A809-EE0601438A8A}" type="datetimeFigureOut">
              <a:rPr lang="en-US" altLang="en-US"/>
              <a:pPr/>
              <a:t>6/8/2018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B8463-93ED-4ED5-8B2D-A7DB18AA18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CD192-AC61-45A3-B00B-9853395FF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B168542-D8CE-4BAC-B671-F6862AC042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98BEF-9D6B-457C-888B-76BC0E5700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4A3FF-740D-4B82-9F30-1AF5AB8D1D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9C6FC47-FA20-46F7-81C5-50269E54FCAC}" type="datetimeFigureOut">
              <a:rPr lang="en-US" altLang="en-US"/>
              <a:pPr/>
              <a:t>6/8/2018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0D38ED0-2C55-4648-A6FE-C597D1FC6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5943762-FCC3-404A-B209-F09EF8903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BC64B-9FF1-4E77-87FC-CBED7697A3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19B5-505F-4FA8-B1CF-89D4BB023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AF25661-7B40-4F31-9D3D-B52CE2DB00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67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9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DDP  is Differential Programming but instead of having the exact value function V(x), we approximate V by a quadratic function along the path, going backwards.</a:t>
            </a:r>
          </a:p>
          <a:p>
            <a:r>
              <a:rPr lang="en-US" dirty="0"/>
              <a:t>Then we move forward and solve QP problems at each time step to find the optimal control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06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better path is successfully computed, the trust region is widened and at the following iteration, we allow exploration further from the nominal </a:t>
            </a:r>
            <a:r>
              <a:rPr lang="en-US" dirty="0" err="1"/>
              <a:t>traj</a:t>
            </a:r>
            <a:r>
              <a:rPr lang="en-US" dirty="0"/>
              <a:t>.</a:t>
            </a:r>
          </a:p>
          <a:p>
            <a:r>
              <a:rPr lang="en-US" dirty="0"/>
              <a:t>When the cost is worse, the trust region is </a:t>
            </a:r>
            <a:r>
              <a:rPr lang="en-US" dirty="0" err="1"/>
              <a:t>shrinked</a:t>
            </a:r>
            <a:r>
              <a:rPr lang="en-US" dirty="0"/>
              <a:t> and we force the next iteration to be closer to the nominal trajectory.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75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minimize length of the path (arclength) = integral of norm of velocity.</a:t>
            </a:r>
          </a:p>
          <a:p>
            <a:r>
              <a:rPr lang="en-US" dirty="0"/>
              <a:t>Model: state is position vector, control is velocity. Minimize sum (</a:t>
            </a:r>
            <a:r>
              <a:rPr lang="en-US" dirty="0" err="1"/>
              <a:t>ie</a:t>
            </a:r>
            <a:r>
              <a:rPr lang="en-US" dirty="0"/>
              <a:t>. integral) of  norm of control.</a:t>
            </a:r>
          </a:p>
          <a:p>
            <a:r>
              <a:rPr lang="en-US" dirty="0"/>
              <a:t>When terrain is taken into account, add the elevation to the running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7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slow, many iterations </a:t>
            </a:r>
            <a:r>
              <a:rPr lang="en-US" dirty="0" err="1"/>
              <a:t>unsuccessfull</a:t>
            </a:r>
            <a:endParaRPr lang="en-US" dirty="0"/>
          </a:p>
          <a:p>
            <a:r>
              <a:rPr lang="en-US" dirty="0"/>
              <a:t>Depending on parameters, can converge to suboptimal trajectory</a:t>
            </a:r>
          </a:p>
          <a:p>
            <a:r>
              <a:rPr lang="en-US" dirty="0"/>
              <a:t>Cannot go beyond the obstacles</a:t>
            </a:r>
          </a:p>
          <a:p>
            <a:r>
              <a:rPr lang="en-US" dirty="0"/>
              <a:t>Infinity of combination of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3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the same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941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Implemented in Python</a:t>
            </a:r>
          </a:p>
          <a:p>
            <a:r>
              <a:rPr lang="en-US" dirty="0"/>
              <a:t>Much simpler, faster and more robust</a:t>
            </a:r>
          </a:p>
          <a:p>
            <a:r>
              <a:rPr lang="en-US" dirty="0"/>
              <a:t>Works well as long as the cost is a function of space (it is the case here)</a:t>
            </a:r>
          </a:p>
          <a:p>
            <a:r>
              <a:rPr lang="en-US" dirty="0"/>
              <a:t>We modify the naïve algorithm: cost of going from one node to a neighbor is the distance between the 2 + elevation at the neighbor’s location</a:t>
            </a:r>
          </a:p>
          <a:p>
            <a:r>
              <a:rPr lang="en-US" dirty="0"/>
              <a:t>Very simple: no initial path, no parameters</a:t>
            </a:r>
          </a:p>
          <a:p>
            <a:r>
              <a:rPr lang="en-US" dirty="0"/>
              <a:t>Can jump behind obstacles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25661-7B40-4F31-9D3D-B52CE2DB006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30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E8F36-A35E-43AE-A204-9207788C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59DEF6FC-CE77-4C02-ADA5-852058FC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3023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7620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F6E2B90-9ED9-4187-B88B-D6977683FF90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7A99555-4095-45F1-B796-CFCCD0607477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0659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33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2668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144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9A865F-A418-411B-9146-0D079020C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268406E2-23CC-45EF-8374-CF71D10DB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30671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739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115C6B6-FD79-4588-8A48-506BDE32265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BED37030-CF85-4CF7-BBF9-AAEEFC65954C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17381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49498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53118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06858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346C983C-7905-4940-9203-B762A75C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5F9D97-6311-407D-B700-B7CA4B8A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4269A203-604E-41E2-BD23-EFAF64E3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7801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2EB359-5811-445C-A144-120ED1BC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7F87C8EA-6B07-4118-9D08-0FAF24B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5721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8C4AD3D7-10AD-464F-8125-EE46DF0F9E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62723-DEE1-4B76-953C-75AB7FFB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05C389-A975-4462-A6D3-E4F0DD9D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A33A8A-866B-49E6-BC5A-3CDB5AFB4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A00E6-2192-478D-96A7-ACDC83846950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F6A8A7E0-71E9-41AD-91A1-9E0170437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B191089B-55CD-4B8D-8284-66169D4EE2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9CB8-AB53-4B53-818D-253DB2EF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4750727-D03E-4890-BF2C-8671B794C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3021C399-6574-4126-A725-8C4FD17A8A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0B7FC-27B2-42DB-B35F-3DF79244FE44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0410E739-8F60-44B6-9276-E7850BA831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03A30501-EDFC-430A-A9F5-F0FBEF0C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Path Planning using Constrained Differential Dynamic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EDB1-3E02-4885-9FCC-032D942F13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Gael Colas, Ianis Bougdal-Lambert</a:t>
            </a:r>
          </a:p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6/8/18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13D3-EA8A-49AB-A7AC-FE9CAFFA1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/>
          <a:lstStyle/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C-DDP is an interesting improvement to DDP</a:t>
            </a: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Tailored for motion planning</a:t>
            </a: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Needs a lot of tuning and an initial, feasible, suboptimal path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›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Could use a fast method to initialize the path (RRT)</a:t>
            </a: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A* much more efficient</a:t>
            </a: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Probably more interesting when the cost is also a function of the control inputs and in higher dimensions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>
            <a:extLst>
              <a:ext uri="{FF2B5EF4-FFF2-40B4-BE49-F238E27FC236}">
                <a16:creationId xmlns:a16="http://schemas.microsoft.com/office/drawing/2014/main" id="{5C16AB94-8E06-4EE8-955F-757F4D51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25F2A-9435-4A31-9185-01DFC9E938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21556" y="1211264"/>
            <a:ext cx="2956555" cy="221741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1283-292F-4697-A4E9-DCA49DAADC7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76800" y="1211263"/>
            <a:ext cx="3779838" cy="5011737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Simple model:</a:t>
            </a:r>
          </a:p>
          <a:p>
            <a:pPr marL="512763" lvl="2" indent="-285750">
              <a:buFont typeface="Arial" panose="020B0604020202020204" pitchFamily="34" charset="0"/>
              <a:buChar char="›"/>
            </a:pPr>
            <a:r>
              <a:rPr lang="en-US" altLang="en-US" dirty="0">
                <a:latin typeface="Arial" panose="020B0604020202020204" pitchFamily="34" charset="0"/>
              </a:rPr>
              <a:t>Given a 2D map with non-linear obstacles, find the shortest path from A to B that avoids obstacles.</a:t>
            </a:r>
          </a:p>
          <a:p>
            <a:pPr marL="512763" lvl="2" indent="-285750">
              <a:buFont typeface="Arial" panose="020B0604020202020204" pitchFamily="34" charset="0"/>
              <a:buChar char="›"/>
            </a:pPr>
            <a:r>
              <a:rPr lang="en-US" altLang="en-US" dirty="0">
                <a:latin typeface="Arial" panose="020B0604020202020204" pitchFamily="34" charset="0"/>
              </a:rPr>
              <a:t>Obstacles can be nonlinear (e.g. circles).</a:t>
            </a:r>
          </a:p>
          <a:p>
            <a:pPr marL="227013" lvl="2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227013" lvl="2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231775" lvl="1" indent="-285750"/>
            <a:r>
              <a:rPr lang="en-US" altLang="en-US" dirty="0">
                <a:latin typeface="Arial" panose="020B0604020202020204" pitchFamily="34" charset="0"/>
              </a:rPr>
              <a:t>More complex model:</a:t>
            </a:r>
          </a:p>
          <a:p>
            <a:pPr marL="512763" lvl="2" indent="-285750">
              <a:buFont typeface="Arial" panose="020B0604020202020204" pitchFamily="34" charset="0"/>
              <a:buChar char="›"/>
            </a:pPr>
            <a:r>
              <a:rPr lang="en-US" altLang="en-US" dirty="0">
                <a:latin typeface="Arial" panose="020B0604020202020204" pitchFamily="34" charset="0"/>
              </a:rPr>
              <a:t>The map is now a 3D level surface.</a:t>
            </a:r>
          </a:p>
          <a:p>
            <a:pPr marL="512763" lvl="2" indent="-285750">
              <a:buFont typeface="Arial" panose="020B0604020202020204" pitchFamily="34" charset="0"/>
              <a:buChar char="›"/>
            </a:pPr>
            <a:r>
              <a:rPr lang="en-US" altLang="en-US" dirty="0">
                <a:latin typeface="Arial" panose="020B0604020202020204" pitchFamily="34" charset="0"/>
              </a:rPr>
              <a:t>The cost of traversing a point is proportional to its elevation.</a:t>
            </a:r>
          </a:p>
          <a:p>
            <a:pPr marL="512763" lvl="2" indent="-285750">
              <a:buFont typeface="Arial" panose="020B0604020202020204" pitchFamily="34" charset="0"/>
              <a:buChar char="›"/>
            </a:pPr>
            <a:r>
              <a:rPr lang="en-US" altLang="en-US" dirty="0">
                <a:latin typeface="Arial" panose="020B0604020202020204" pitchFamily="34" charset="0"/>
              </a:rPr>
              <a:t>Find the shortest path that also minimizes the total effort along the path.</a:t>
            </a:r>
          </a:p>
          <a:p>
            <a:pPr marL="512763" lvl="2" indent="-285750">
              <a:buFont typeface="Arial" panose="020B0604020202020204" pitchFamily="34" charset="0"/>
              <a:buChar char="›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A0835-CCD4-47A0-9FAB-70956F02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56" y="3702536"/>
            <a:ext cx="2956555" cy="221741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State-of-the-art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13D3-EA8A-49AB-A7AC-FE9CAFFA14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For simple path finding: A* very efficient.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A* can be adapted to take into account the space-varying cost by adding a cost to each node.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For optimal control problems, many options: Direct Methods, Indirect Methods, Differential Dynamic Programming…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Indirect Methods are very accurate but difficult to set up and do not handle well inequality constraints.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Differential Dynamic Programming is widely used.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Can handle nonlinear cost function.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01044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Differential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1513D3-EA8A-49AB-A7AC-FE9CAFFA142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5" y="1211263"/>
                <a:ext cx="7700963" cy="5011737"/>
              </a:xfrm>
            </p:spPr>
            <p:txBody>
              <a:bodyPr>
                <a:normAutofit/>
              </a:bodyPr>
              <a:lstStyle/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Locally approximates the dynamics and cost functions by quadratic models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Model:</a:t>
                </a: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D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P:</a:t>
                </a: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Start with a feasible nominal trajectory and iterate:</a:t>
                </a:r>
              </a:p>
              <a:p>
                <a:pPr lvl="2" fontAlgn="auto">
                  <a:spcAft>
                    <a:spcPts val="0"/>
                  </a:spcAft>
                  <a:buFont typeface="Arial" panose="020B0604020202020204" pitchFamily="34" charset="0"/>
                  <a:buChar char="›"/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Backward pass to approximate value function as quadratic function</a:t>
                </a:r>
              </a:p>
              <a:p>
                <a:pPr lvl="2" fontAlgn="auto">
                  <a:spcAft>
                    <a:spcPts val="0"/>
                  </a:spcAft>
                  <a:buFont typeface="Arial" panose="020B0604020202020204" pitchFamily="34" charset="0"/>
                  <a:buChar char="›"/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Forward pass to produce a new nominal trajectory based on approximation computed before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1513D3-EA8A-49AB-A7AC-FE9CAFFA1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5" y="1211263"/>
                <a:ext cx="7700963" cy="5011737"/>
              </a:xfrm>
              <a:blipFill>
                <a:blip r:embed="rId3"/>
                <a:stretch>
                  <a:fillRect l="-1742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6668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Constrained DDP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1513D3-EA8A-49AB-A7AC-FE9CAFFA142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5" y="1211263"/>
                <a:ext cx="7700963" cy="5011737"/>
              </a:xfrm>
            </p:spPr>
            <p:txBody>
              <a:bodyPr>
                <a:normAutofit fontScale="92500"/>
              </a:bodyPr>
              <a:lstStyle/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Need to handle inequality constraints on state and control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≤0</m:t>
                      </m:r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The Backwards pass is modified to take into account active constraints at each point along the path using sensitivity analysis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Solve QP problem to find quadratic approximation of optimal control along the path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Active constraints are only </a:t>
                </a:r>
                <a:r>
                  <a:rPr lang="en-US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estimated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Backwards pass does not ensure feasibility of updated trajectory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During Forward pass, ensure that updated trajectory is actually feasible and reduces objective function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Need to regularize: parameters to keep trajectory close to nominal one are updated depending on success or failure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1513D3-EA8A-49AB-A7AC-FE9CAFFA1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5" y="1211263"/>
                <a:ext cx="7700963" cy="5011737"/>
              </a:xfrm>
              <a:blipFill>
                <a:blip r:embed="rId3"/>
                <a:stretch>
                  <a:fillRect l="-1584" t="-487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629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</a:rPr>
              <a:t>Modelization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1513D3-EA8A-49AB-A7AC-FE9CAFFA142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5" y="1211263"/>
                <a:ext cx="7700963" cy="5011737"/>
              </a:xfrm>
            </p:spPr>
            <p:txBody>
              <a:bodyPr>
                <a:normAutofit/>
              </a:bodyPr>
              <a:lstStyle/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States</a:t>
                </a:r>
              </a:p>
              <a:p>
                <a:pPr marL="0" lvl="1" indent="0" algn="ctr" fontAlgn="auto"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Controls</a:t>
                </a: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Minimizing the length of the path is equivalent to minimizing the norm of the velocity, i.e. the controls:</a:t>
                </a: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𝑅𝑢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For each obstacle (circles):</a:t>
                </a: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</a:rPr>
                        <m:t>≤0</m:t>
                      </m:r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Complex case: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𝑅𝑢</m:t>
                          </m:r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𝑒𝑙𝑒𝑣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marL="0" lvl="1" indent="0" fontAlgn="auto">
                  <a:spcAft>
                    <a:spcPts val="0"/>
                  </a:spcAft>
                  <a:buNone/>
                  <a:defRPr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1513D3-EA8A-49AB-A7AC-FE9CAFFA1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5" y="1211263"/>
                <a:ext cx="7700963" cy="5011737"/>
              </a:xfrm>
              <a:blipFill>
                <a:blip r:embed="rId3"/>
                <a:stretch>
                  <a:fillRect l="-1742" t="-730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190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Results – Simple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84D9F-55FB-42B7-A370-0928E397169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22418" y="1130299"/>
            <a:ext cx="3759374" cy="281953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41799-481B-4D11-931B-6A056CA30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18" y="3779650"/>
            <a:ext cx="3759375" cy="2819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B3B66-FC0D-47AD-BD57-54F14A084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981" y="3949827"/>
            <a:ext cx="3305561" cy="24791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2B3222-0B97-4FAE-BD91-26CAA9E68FE0}"/>
              </a:ext>
            </a:extLst>
          </p:cNvPr>
          <p:cNvSpPr txBox="1">
            <a:spLocks/>
          </p:cNvSpPr>
          <p:nvPr/>
        </p:nvSpPr>
        <p:spPr>
          <a:xfrm>
            <a:off x="4406070" y="1373390"/>
            <a:ext cx="4250568" cy="233334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Slow Convergence (QP solving)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1 min per iteration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10 min to convergence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Depends on initialization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Cannot “jump” an obstacle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Very sensitive to parameters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Trust region updating</a:t>
            </a:r>
          </a:p>
          <a:p>
            <a:pPr lvl="2" fontAlgn="auto">
              <a:spcAft>
                <a:spcPts val="0"/>
              </a:spcAft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fontAlgn="auto">
              <a:spcAft>
                <a:spcPts val="0"/>
              </a:spcAft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385482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Results – Complex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F4707-DFB8-4C1C-BE77-9BC498FE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1" y="1130300"/>
            <a:ext cx="2933937" cy="2200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E3A2D-DA68-4189-9F4E-DEEB66BEC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388" y="1130300"/>
            <a:ext cx="2933940" cy="2200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AD654-FA6E-426A-BC79-ECC9BD921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326" y="1130298"/>
            <a:ext cx="2933940" cy="2200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9F635-3A51-4A3C-A81B-471585D19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3" y="3790021"/>
            <a:ext cx="3366597" cy="2524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54DD0D-BCD8-4D33-AF1F-5C543940F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520" y="3790021"/>
            <a:ext cx="3366600" cy="25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346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>
            <a:extLst>
              <a:ext uri="{FF2B5EF4-FFF2-40B4-BE49-F238E27FC236}">
                <a16:creationId xmlns:a16="http://schemas.microsoft.com/office/drawing/2014/main" id="{B1AA4169-D5F0-4387-AD0B-38603C30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Comparison with A*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B2B3222-0B97-4FAE-BD91-26CAA9E68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063" y="3634034"/>
                <a:ext cx="5031958" cy="293644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defRPr kern="1200" spc="20">
                    <a:solidFill>
                      <a:schemeClr val="tx1"/>
                    </a:solidFill>
                    <a:latin typeface="Arial"/>
                    <a:ea typeface="MS PGothic" panose="020B0600070205080204" pitchFamily="34" charset="-128"/>
                    <a:cs typeface="ＭＳ Ｐゴシック" charset="0"/>
                  </a:defRPr>
                </a:lvl1pPr>
                <a:lvl2pPr marL="288925" indent="-2889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2pPr>
                <a:lvl3pPr marL="569913" indent="-225425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102000"/>
                  <a:buFont typeface="Source Sans Pro" charset="0"/>
                  <a:buChar char="›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3pPr>
                <a:lvl4pPr marL="914400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•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4pPr>
                <a:lvl5pPr marL="1258888" indent="-227013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Source Sans Pro" charset="0"/>
                  <a:buChar char="–"/>
                  <a:defRPr kern="1200">
                    <a:solidFill>
                      <a:srgbClr val="595959"/>
                    </a:solidFill>
                    <a:latin typeface="Arial"/>
                    <a:ea typeface="MS PGothic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Naive A* can be adapted to any type of running cost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𝑙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Very fast and robust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15s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No need for initialization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Always finds optimal path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No parameters to tune</a:t>
                </a:r>
              </a:p>
              <a:p>
                <a:pPr lvl="1" fontAlgn="auto"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+mn-ea"/>
                  </a:rPr>
                  <a:t>Can “jump” obstacles</a:t>
                </a:r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2" fontAlgn="auto">
                  <a:spcAft>
                    <a:spcPts val="0"/>
                  </a:spcAft>
                  <a:defRPr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  <a:p>
                <a:pPr lvl="1" fontAlgn="auto">
                  <a:spcAft>
                    <a:spcPts val="0"/>
                  </a:spcAft>
                  <a:defRPr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CB2B3222-0B97-4FAE-BD91-26CAA9E68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63" y="3634034"/>
                <a:ext cx="5031958" cy="2936448"/>
              </a:xfrm>
              <a:prstGeom prst="rect">
                <a:avLst/>
              </a:prstGeom>
              <a:blipFill>
                <a:blip r:embed="rId3"/>
                <a:stretch>
                  <a:fillRect l="-2667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129EA02-50A8-4570-8B8D-14D9D2DEE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722" y="1373389"/>
            <a:ext cx="2797896" cy="1850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216546-EA20-4EF4-923D-E04D56E0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25" y="1373389"/>
            <a:ext cx="2797897" cy="18505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D8F856-41B6-4905-98AE-6A37E4BB9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279" y="1373389"/>
            <a:ext cx="2797897" cy="18505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99C244-7EE3-4B2D-BECB-73835BDBA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279" y="3634034"/>
            <a:ext cx="2797897" cy="1850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F43A9A-E587-4221-B1AA-AB70E07B1000}"/>
              </a:ext>
            </a:extLst>
          </p:cNvPr>
          <p:cNvSpPr txBox="1"/>
          <p:nvPr/>
        </p:nvSpPr>
        <p:spPr>
          <a:xfrm>
            <a:off x="1510748" y="312850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Length only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31A76-9724-4B54-94C4-B9D23B5122CB}"/>
              </a:ext>
            </a:extLst>
          </p:cNvPr>
          <p:cNvSpPr txBox="1"/>
          <p:nvPr/>
        </p:nvSpPr>
        <p:spPr>
          <a:xfrm>
            <a:off x="4163222" y="312850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elevation 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D8952C-DE21-43A8-B759-B043F5ABB580}"/>
              </a:ext>
            </a:extLst>
          </p:cNvPr>
          <p:cNvSpPr txBox="1"/>
          <p:nvPr/>
        </p:nvSpPr>
        <p:spPr>
          <a:xfrm>
            <a:off x="6598353" y="312122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Length + 1.12*elevation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F9407-60C0-451D-9A4A-0A2D8DA2CA17}"/>
              </a:ext>
            </a:extLst>
          </p:cNvPr>
          <p:cNvSpPr txBox="1"/>
          <p:nvPr/>
        </p:nvSpPr>
        <p:spPr>
          <a:xfrm>
            <a:off x="6598353" y="5484611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Length + 1.13*elevation</a:t>
            </a:r>
          </a:p>
        </p:txBody>
      </p:sp>
    </p:spTree>
    <p:extLst>
      <p:ext uri="{BB962C8B-B14F-4D97-AF65-F5344CB8AC3E}">
        <p14:creationId xmlns:p14="http://schemas.microsoft.com/office/powerpoint/2010/main" val="24068541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presentation</Template>
  <TotalTime>2899</TotalTime>
  <Words>812</Words>
  <Application>Microsoft Office PowerPoint</Application>
  <PresentationFormat>On-screen Show (4:3)</PresentationFormat>
  <Paragraphs>124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Cambria Math</vt:lpstr>
      <vt:lpstr>Source Sans Pro</vt:lpstr>
      <vt:lpstr>Source Sans Pro Semibold</vt:lpstr>
      <vt:lpstr>Wingdings</vt:lpstr>
      <vt:lpstr>SU_Preso_4x3_v6</vt:lpstr>
      <vt:lpstr>SU_Template_TopBar</vt:lpstr>
      <vt:lpstr>Path Planning using Constrained Differential Dynamic Programming</vt:lpstr>
      <vt:lpstr>Problem Statement</vt:lpstr>
      <vt:lpstr>State-of-the-art</vt:lpstr>
      <vt:lpstr>Differential Dynamic Programming</vt:lpstr>
      <vt:lpstr>Constrained DDP</vt:lpstr>
      <vt:lpstr>Modelization</vt:lpstr>
      <vt:lpstr>Results – Simple Model</vt:lpstr>
      <vt:lpstr>Results – Complex Model</vt:lpstr>
      <vt:lpstr>Comparison with A*</vt:lpstr>
      <vt:lpstr>Conclusion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using Constrained Differential Dynamic Programming</dc:title>
  <dc:creator>Ianis Bougdal-Lambert</dc:creator>
  <dc:description>2012 PowerPoint template redesign</dc:description>
  <cp:lastModifiedBy>Ianis Bougdal-Lambert</cp:lastModifiedBy>
  <cp:revision>23</cp:revision>
  <dcterms:created xsi:type="dcterms:W3CDTF">2018-06-05T16:52:51Z</dcterms:created>
  <dcterms:modified xsi:type="dcterms:W3CDTF">2018-06-08T18:31:01Z</dcterms:modified>
</cp:coreProperties>
</file>