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2" r:id="rId3"/>
    <p:sldId id="256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5FDF1CD-2F5C-4FE2-9558-0FC8BFDA1873}">
          <p14:sldIdLst>
            <p14:sldId id="260"/>
            <p14:sldId id="262"/>
          </p14:sldIdLst>
        </p14:section>
        <p14:section name="Graphical representations" id="{6A47A8F4-0EB5-4914-9491-0A83E60AFAF3}">
          <p14:sldIdLst>
            <p14:sldId id="256"/>
            <p14:sldId id="258"/>
            <p14:sldId id="259"/>
          </p14:sldIdLst>
        </p14:section>
        <p14:section name="Scenarios" id="{8700710D-3119-4CFC-965C-2C4305B47FB5}">
          <p14:sldIdLst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84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DFC82-56F2-46B0-B914-A7AEB782A02C}" type="datetimeFigureOut">
              <a:rPr lang="it-IT" smtClean="0"/>
              <a:t>02/05/2017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8071A-EBAD-46ED-9DF2-3DD3AC9C6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5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03D-5B15-43BE-9B70-64FA56879F22}" type="datetimeFigureOut">
              <a:rPr lang="it-IT" smtClean="0"/>
              <a:t>02/05/2017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CA56-832A-4903-A320-204099DB5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9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03D-5B15-43BE-9B70-64FA56879F22}" type="datetimeFigureOut">
              <a:rPr lang="it-IT" smtClean="0"/>
              <a:t>02/05/2017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CA56-832A-4903-A320-204099DB5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3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03D-5B15-43BE-9B70-64FA56879F22}" type="datetimeFigureOut">
              <a:rPr lang="it-IT" smtClean="0"/>
              <a:t>02/05/2017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CA56-832A-4903-A320-204099DB5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91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03D-5B15-43BE-9B70-64FA56879F22}" type="datetimeFigureOut">
              <a:rPr lang="it-IT" smtClean="0"/>
              <a:t>02/05/2017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CA56-832A-4903-A320-204099DB5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17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03D-5B15-43BE-9B70-64FA56879F22}" type="datetimeFigureOut">
              <a:rPr lang="it-IT" smtClean="0"/>
              <a:t>02/05/2017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CA56-832A-4903-A320-204099DB5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92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03D-5B15-43BE-9B70-64FA56879F22}" type="datetimeFigureOut">
              <a:rPr lang="it-IT" smtClean="0"/>
              <a:t>02/05/2017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CA56-832A-4903-A320-204099DB5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18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03D-5B15-43BE-9B70-64FA56879F22}" type="datetimeFigureOut">
              <a:rPr lang="it-IT" smtClean="0"/>
              <a:t>02/05/2017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CA56-832A-4903-A320-204099DB5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7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03D-5B15-43BE-9B70-64FA56879F22}" type="datetimeFigureOut">
              <a:rPr lang="it-IT" smtClean="0"/>
              <a:t>02/05/2017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CA56-832A-4903-A320-204099DB5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45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03D-5B15-43BE-9B70-64FA56879F22}" type="datetimeFigureOut">
              <a:rPr lang="it-IT" smtClean="0"/>
              <a:t>02/05/2017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CA56-832A-4903-A320-204099DB5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38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03D-5B15-43BE-9B70-64FA56879F22}" type="datetimeFigureOut">
              <a:rPr lang="it-IT" smtClean="0"/>
              <a:t>02/05/2017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CA56-832A-4903-A320-204099DB5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47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03D-5B15-43BE-9B70-64FA56879F22}" type="datetimeFigureOut">
              <a:rPr lang="it-IT" smtClean="0"/>
              <a:t>02/05/2017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CA56-832A-4903-A320-204099DB5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1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2603D-5B15-43BE-9B70-64FA56879F22}" type="datetimeFigureOut">
              <a:rPr lang="it-IT" smtClean="0"/>
              <a:t>02/05/2017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CA56-832A-4903-A320-204099DB5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9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15412" y="2728242"/>
            <a:ext cx="9144000" cy="1075856"/>
          </a:xfrm>
        </p:spPr>
        <p:txBody>
          <a:bodyPr>
            <a:normAutofit/>
          </a:bodyPr>
          <a:lstStyle/>
          <a:p>
            <a:r>
              <a:rPr lang="it-IT" sz="5400" b="1" dirty="0" err="1"/>
              <a:t>Hypermedia</a:t>
            </a:r>
            <a:r>
              <a:rPr lang="it-IT" sz="5400" b="1" dirty="0"/>
              <a:t> Project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5959" y="3804098"/>
            <a:ext cx="11882907" cy="3000777"/>
          </a:xfrm>
        </p:spPr>
        <p:txBody>
          <a:bodyPr>
            <a:normAutofit/>
          </a:bodyPr>
          <a:lstStyle/>
          <a:p>
            <a:pPr algn="l"/>
            <a:r>
              <a:rPr lang="it-IT" sz="1600" dirty="0"/>
              <a:t>				</a:t>
            </a:r>
            <a:r>
              <a:rPr lang="it-IT" sz="2800" dirty="0"/>
              <a:t>P1, Delivery date: 07 </a:t>
            </a:r>
            <a:r>
              <a:rPr lang="it-IT" sz="2800" dirty="0" err="1"/>
              <a:t>May</a:t>
            </a:r>
            <a:r>
              <a:rPr lang="it-IT" sz="2800" dirty="0"/>
              <a:t> 2017</a:t>
            </a:r>
          </a:p>
          <a:p>
            <a:pPr algn="l"/>
            <a:endParaRPr lang="it-IT" sz="1600" dirty="0"/>
          </a:p>
          <a:p>
            <a:pPr algn="l"/>
            <a:r>
              <a:rPr lang="it-IT" sz="1600" dirty="0"/>
              <a:t>Group:</a:t>
            </a:r>
          </a:p>
          <a:p>
            <a:pPr algn="l"/>
            <a:r>
              <a:rPr lang="it-IT" sz="1600" dirty="0"/>
              <a:t>	-Colombo Matteo, </a:t>
            </a:r>
            <a:r>
              <a:rPr lang="it-IT" sz="1600" dirty="0" err="1"/>
              <a:t>matr</a:t>
            </a:r>
            <a:r>
              <a:rPr lang="it-IT" sz="1600" dirty="0"/>
              <a:t>. 883114, email: matte.colo@gmail.com </a:t>
            </a:r>
          </a:p>
          <a:p>
            <a:pPr algn="l"/>
            <a:r>
              <a:rPr lang="it-IT" sz="1600" dirty="0"/>
              <a:t>	-Troianiello Andrea, </a:t>
            </a:r>
            <a:r>
              <a:rPr lang="it-IT" sz="1600" dirty="0" err="1"/>
              <a:t>matr</a:t>
            </a:r>
            <a:r>
              <a:rPr lang="it-IT" sz="1600" dirty="0"/>
              <a:t>. 808520, email: andrea.troianiello.94@gmail.com</a:t>
            </a:r>
          </a:p>
        </p:txBody>
      </p:sp>
      <p:pic>
        <p:nvPicPr>
          <p:cNvPr id="1026" name="Picture 2" descr="https://upload.wikimedia.org/wikipedia/it/archive/b/be/20151029123608%21Logo_Politecnico_Mila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662" y="1828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41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977965" y="60233"/>
            <a:ext cx="2214035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Colombo Matteo, Troianiello Andrea</a:t>
            </a:r>
          </a:p>
        </p:txBody>
      </p:sp>
      <p:sp>
        <p:nvSpPr>
          <p:cNvPr id="6" name="Text Box 25"/>
          <p:cNvSpPr txBox="1">
            <a:spLocks noChangeAspect="1" noChangeArrowheads="1"/>
          </p:cNvSpPr>
          <p:nvPr/>
        </p:nvSpPr>
        <p:spPr bwMode="auto">
          <a:xfrm>
            <a:off x="401294" y="817112"/>
            <a:ext cx="11382876" cy="49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2800" i="1" dirty="0"/>
              <a:t>Abstract</a:t>
            </a: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145959" y="1429556"/>
            <a:ext cx="11882907" cy="5375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dirty="0"/>
          </a:p>
        </p:txBody>
      </p:sp>
      <p:sp>
        <p:nvSpPr>
          <p:cNvPr id="9" name="Sottotitolo 2"/>
          <p:cNvSpPr txBox="1">
            <a:spLocks/>
          </p:cNvSpPr>
          <p:nvPr/>
        </p:nvSpPr>
        <p:spPr>
          <a:xfrm>
            <a:off x="401294" y="1429556"/>
            <a:ext cx="11382876" cy="500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en-US" sz="1600" dirty="0"/>
              <a:t>This document presents C, I, P-IDM schemas and Scenarios on the web site for a small-medium multi-center clinic providing different health services.</a:t>
            </a:r>
            <a:br>
              <a:rPr lang="en-US" sz="1600" dirty="0"/>
            </a:br>
            <a:r>
              <a:rPr lang="en-US" sz="1600" dirty="0"/>
              <a:t>The software used to create schemas is Microsoft Power Point.</a:t>
            </a:r>
            <a:br>
              <a:rPr lang="en-US" sz="1600" dirty="0"/>
            </a:br>
            <a:br>
              <a:rPr lang="en-US" sz="1600" dirty="0"/>
            </a:b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92372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955275" y="1389056"/>
            <a:ext cx="959556" cy="60476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954268" y="3047712"/>
            <a:ext cx="960563" cy="60476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407323" y="3048317"/>
            <a:ext cx="959556" cy="60355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406315" y="1373877"/>
            <a:ext cx="960564" cy="60355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06714" y="4419600"/>
            <a:ext cx="126312" cy="35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984434"/>
            <a:endParaRPr lang="it-IT" sz="1900" dirty="0"/>
          </a:p>
        </p:txBody>
      </p:sp>
      <p:sp>
        <p:nvSpPr>
          <p:cNvPr id="10" name="Text Box 8"/>
          <p:cNvSpPr txBox="1">
            <a:spLocks noChangeAspect="1" noChangeArrowheads="1"/>
          </p:cNvSpPr>
          <p:nvPr/>
        </p:nvSpPr>
        <p:spPr bwMode="auto">
          <a:xfrm>
            <a:off x="1684867" y="4200137"/>
            <a:ext cx="948469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algn="ctr" defTabSz="984434"/>
            <a:r>
              <a:rPr lang="en-US" sz="1000" i="1" dirty="0"/>
              <a:t>By Area</a:t>
            </a:r>
          </a:p>
        </p:txBody>
      </p:sp>
      <p:sp>
        <p:nvSpPr>
          <p:cNvPr id="11" name="Text Box 9"/>
          <p:cNvSpPr txBox="1">
            <a:spLocks noChangeAspect="1" noChangeArrowheads="1"/>
          </p:cNvSpPr>
          <p:nvPr/>
        </p:nvSpPr>
        <p:spPr bwMode="auto">
          <a:xfrm>
            <a:off x="1678190" y="4762509"/>
            <a:ext cx="951492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algn="ctr" defTabSz="984434"/>
            <a:r>
              <a:rPr lang="en-US" sz="1000" i="1" dirty="0"/>
              <a:t>Area</a:t>
            </a:r>
          </a:p>
        </p:txBody>
      </p:sp>
      <p:sp>
        <p:nvSpPr>
          <p:cNvPr id="13" name="Text Box 11"/>
          <p:cNvSpPr txBox="1">
            <a:spLocks noChangeAspect="1" noChangeArrowheads="1"/>
          </p:cNvSpPr>
          <p:nvPr/>
        </p:nvSpPr>
        <p:spPr bwMode="auto">
          <a:xfrm rot="-5400000">
            <a:off x="2678528" y="5404052"/>
            <a:ext cx="233969" cy="15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62513" tIns="31256" rIns="62513" bIns="31256">
            <a:spAutoFit/>
          </a:bodyPr>
          <a:lstStyle/>
          <a:p>
            <a:pPr defTabSz="984434"/>
            <a:endParaRPr lang="it-IT" sz="700" i="1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91457" y="463585"/>
            <a:ext cx="1883138" cy="40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852019"/>
            <a:r>
              <a:rPr lang="en-US" sz="2200" b="1" dirty="0"/>
              <a:t>C-IDM schema</a:t>
            </a:r>
            <a:endParaRPr lang="en-US" sz="1200" b="1" dirty="0"/>
          </a:p>
        </p:txBody>
      </p:sp>
      <p:cxnSp>
        <p:nvCxnSpPr>
          <p:cNvPr id="15" name="AutoShape 13"/>
          <p:cNvCxnSpPr>
            <a:cxnSpLocks noChangeShapeType="1"/>
          </p:cNvCxnSpPr>
          <p:nvPr/>
        </p:nvCxnSpPr>
        <p:spPr bwMode="auto">
          <a:xfrm rot="5400000" flipH="1" flipV="1">
            <a:off x="2174078" y="2507095"/>
            <a:ext cx="1059331" cy="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" name="AutoShape 14"/>
          <p:cNvCxnSpPr>
            <a:cxnSpLocks noChangeShapeType="1"/>
            <a:stCxn id="7" idx="2"/>
            <a:endCxn id="6" idx="0"/>
          </p:cNvCxnSpPr>
          <p:nvPr/>
        </p:nvCxnSpPr>
        <p:spPr bwMode="auto">
          <a:xfrm rot="16200000" flipH="1">
            <a:off x="2351405" y="2512621"/>
            <a:ext cx="1070888" cy="50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8" name="AutoShape 16"/>
          <p:cNvSpPr>
            <a:spLocks noChangeArrowheads="1"/>
          </p:cNvSpPr>
          <p:nvPr/>
        </p:nvSpPr>
        <p:spPr bwMode="auto">
          <a:xfrm rot="-3065544">
            <a:off x="2156872" y="3670924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flipV="1">
            <a:off x="2145362" y="4013766"/>
            <a:ext cx="90714" cy="172962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 flipV="1">
            <a:off x="7352954" y="2815194"/>
            <a:ext cx="90714" cy="17296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 flipV="1">
            <a:off x="2098927" y="4651767"/>
            <a:ext cx="91722" cy="17296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416419" y="1166307"/>
            <a:ext cx="940355" cy="22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Location [2:5]</a:t>
            </a: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2043643" y="1529359"/>
            <a:ext cx="290286" cy="314476"/>
          </a:xfrm>
          <a:prstGeom prst="rightArrow">
            <a:avLst>
              <a:gd name="adj1" fmla="val 47528"/>
              <a:gd name="adj2" fmla="val 47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6242595" y="1008762"/>
            <a:ext cx="442039" cy="37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984434"/>
            <a:r>
              <a:rPr lang="en-US" sz="1000" b="1" dirty="0"/>
              <a:t>Area</a:t>
            </a:r>
          </a:p>
          <a:p>
            <a:pPr algn="ctr" defTabSz="984434"/>
            <a:r>
              <a:rPr lang="en-US" sz="1000" b="1" dirty="0"/>
              <a:t>[2:10]</a:t>
            </a:r>
          </a:p>
        </p:txBody>
      </p:sp>
      <p:sp>
        <p:nvSpPr>
          <p:cNvPr id="31" name="Text Box 29"/>
          <p:cNvSpPr txBox="1">
            <a:spLocks noChangeAspect="1" noChangeArrowheads="1"/>
          </p:cNvSpPr>
          <p:nvPr/>
        </p:nvSpPr>
        <p:spPr bwMode="auto">
          <a:xfrm>
            <a:off x="3299984" y="6521524"/>
            <a:ext cx="1077706" cy="37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All Practical Info</a:t>
            </a:r>
          </a:p>
          <a:p>
            <a:pPr defTabSz="984434"/>
            <a:endParaRPr lang="en-US" sz="1000" i="1" dirty="0"/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 flipV="1">
            <a:off x="3614061" y="6349868"/>
            <a:ext cx="89706" cy="17296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33" name="AutoShape 31"/>
          <p:cNvSpPr>
            <a:spLocks noChangeArrowheads="1"/>
          </p:cNvSpPr>
          <p:nvPr/>
        </p:nvSpPr>
        <p:spPr bwMode="auto">
          <a:xfrm rot="-5400000">
            <a:off x="3505806" y="6027059"/>
            <a:ext cx="348343" cy="26004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936551" y="3058709"/>
            <a:ext cx="506158" cy="37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984434"/>
            <a:r>
              <a:rPr lang="en-US" sz="1000" b="1" dirty="0"/>
              <a:t>Service</a:t>
            </a:r>
          </a:p>
          <a:p>
            <a:pPr algn="ctr" defTabSz="984434"/>
            <a:r>
              <a:rPr lang="en-US" sz="1000" b="1" dirty="0"/>
              <a:t>[5:20]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465466" y="3703432"/>
            <a:ext cx="507763" cy="37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Doctor</a:t>
            </a:r>
          </a:p>
          <a:p>
            <a:pPr algn="ctr" defTabSz="984434"/>
            <a:r>
              <a:rPr lang="en-US" sz="1000" b="1" dirty="0"/>
              <a:t>[10:30]</a:t>
            </a:r>
          </a:p>
        </p:txBody>
      </p:sp>
      <p:cxnSp>
        <p:nvCxnSpPr>
          <p:cNvPr id="38" name="AutoShape 36"/>
          <p:cNvCxnSpPr>
            <a:cxnSpLocks noChangeShapeType="1"/>
          </p:cNvCxnSpPr>
          <p:nvPr/>
        </p:nvCxnSpPr>
        <p:spPr bwMode="auto">
          <a:xfrm>
            <a:off x="3388433" y="3477466"/>
            <a:ext cx="2564827" cy="840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71929" y="2264229"/>
            <a:ext cx="770654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Who we are</a:t>
            </a:r>
          </a:p>
        </p:txBody>
      </p:sp>
      <p:sp>
        <p:nvSpPr>
          <p:cNvPr id="44" name="AutoShape 42"/>
          <p:cNvSpPr>
            <a:spLocks noChangeArrowheads="1"/>
          </p:cNvSpPr>
          <p:nvPr/>
        </p:nvSpPr>
        <p:spPr bwMode="auto">
          <a:xfrm>
            <a:off x="364873" y="2497667"/>
            <a:ext cx="960564" cy="60234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78241" y="3220104"/>
            <a:ext cx="422803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News</a:t>
            </a:r>
          </a:p>
        </p:txBody>
      </p:sp>
      <p:sp>
        <p:nvSpPr>
          <p:cNvPr id="46" name="AutoShape 44"/>
          <p:cNvSpPr>
            <a:spLocks noChangeArrowheads="1"/>
          </p:cNvSpPr>
          <p:nvPr/>
        </p:nvSpPr>
        <p:spPr bwMode="auto">
          <a:xfrm>
            <a:off x="357494" y="3439357"/>
            <a:ext cx="960564" cy="60355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333779" y="4208591"/>
            <a:ext cx="350667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FAQ</a:t>
            </a:r>
          </a:p>
        </p:txBody>
      </p:sp>
      <p:sp>
        <p:nvSpPr>
          <p:cNvPr id="48" name="AutoShape 46"/>
          <p:cNvSpPr>
            <a:spLocks noChangeArrowheads="1"/>
          </p:cNvSpPr>
          <p:nvPr/>
        </p:nvSpPr>
        <p:spPr bwMode="auto">
          <a:xfrm>
            <a:off x="365881" y="4425602"/>
            <a:ext cx="958547" cy="60234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2107325" y="2250275"/>
            <a:ext cx="709474" cy="3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Where?</a:t>
            </a:r>
          </a:p>
          <a:p>
            <a:pPr algn="ctr" defTabSz="852019"/>
            <a:r>
              <a:rPr lang="en-US" sz="800" i="1" dirty="0"/>
              <a:t>[1:5]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3622673" y="3491950"/>
            <a:ext cx="1554061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Service Responsible [0:1]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2854531" y="2265594"/>
            <a:ext cx="722564" cy="3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Available here</a:t>
            </a:r>
          </a:p>
          <a:p>
            <a:pPr algn="ctr" defTabSz="852019"/>
            <a:r>
              <a:rPr lang="en-US" sz="800" i="1" dirty="0"/>
              <a:t>[5:20]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3837651" y="3172284"/>
            <a:ext cx="1499277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Service Responsibility by [1:1]</a:t>
            </a:r>
          </a:p>
        </p:txBody>
      </p:sp>
      <p:cxnSp>
        <p:nvCxnSpPr>
          <p:cNvPr id="56" name="AutoShape 54"/>
          <p:cNvCxnSpPr>
            <a:cxnSpLocks noChangeShapeType="1"/>
            <a:stCxn id="5" idx="1"/>
            <a:endCxn id="6" idx="3"/>
          </p:cNvCxnSpPr>
          <p:nvPr/>
        </p:nvCxnSpPr>
        <p:spPr bwMode="auto">
          <a:xfrm flipH="1">
            <a:off x="3366879" y="3350093"/>
            <a:ext cx="2587389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3115765" y="5149662"/>
            <a:ext cx="1164993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Practical Info [5:10]</a:t>
            </a:r>
          </a:p>
        </p:txBody>
      </p:sp>
      <p:sp>
        <p:nvSpPr>
          <p:cNvPr id="60" name="AutoShape 58"/>
          <p:cNvSpPr>
            <a:spLocks noChangeArrowheads="1"/>
          </p:cNvSpPr>
          <p:nvPr/>
        </p:nvSpPr>
        <p:spPr bwMode="auto">
          <a:xfrm>
            <a:off x="3200199" y="5349724"/>
            <a:ext cx="959556" cy="60355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6" name="Text Box 50"/>
          <p:cNvSpPr txBox="1">
            <a:spLocks noChangeArrowheads="1"/>
          </p:cNvSpPr>
          <p:nvPr/>
        </p:nvSpPr>
        <p:spPr bwMode="auto">
          <a:xfrm>
            <a:off x="3776964" y="3910257"/>
            <a:ext cx="1767722" cy="3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endParaRPr lang="it-IT" sz="800" dirty="0"/>
          </a:p>
          <a:p>
            <a:r>
              <a:rPr lang="en-US" sz="800" dirty="0"/>
              <a:t>Doctors operating in the service  [1:10] </a:t>
            </a:r>
          </a:p>
        </p:txBody>
      </p:sp>
      <p:cxnSp>
        <p:nvCxnSpPr>
          <p:cNvPr id="128" name="Connettore a gomito 127"/>
          <p:cNvCxnSpPr>
            <a:stCxn id="6" idx="2"/>
            <a:endCxn id="5" idx="2"/>
          </p:cNvCxnSpPr>
          <p:nvPr/>
        </p:nvCxnSpPr>
        <p:spPr>
          <a:xfrm rot="16200000" flipH="1">
            <a:off x="4660523" y="1878446"/>
            <a:ext cx="605" cy="3547449"/>
          </a:xfrm>
          <a:prstGeom prst="bentConnector3">
            <a:avLst>
              <a:gd name="adj1" fmla="val 673107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 Box 25"/>
          <p:cNvSpPr txBox="1">
            <a:spLocks noChangeAspect="1" noChangeArrowheads="1"/>
          </p:cNvSpPr>
          <p:nvPr/>
        </p:nvSpPr>
        <p:spPr bwMode="auto">
          <a:xfrm>
            <a:off x="1189052" y="1555910"/>
            <a:ext cx="950484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All locations</a:t>
            </a:r>
          </a:p>
        </p:txBody>
      </p:sp>
      <p:sp>
        <p:nvSpPr>
          <p:cNvPr id="153" name="AutoShape 27"/>
          <p:cNvSpPr>
            <a:spLocks noChangeArrowheads="1"/>
          </p:cNvSpPr>
          <p:nvPr/>
        </p:nvSpPr>
        <p:spPr bwMode="auto">
          <a:xfrm flipV="1">
            <a:off x="1916214" y="1589172"/>
            <a:ext cx="84413" cy="17296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cxnSp>
        <p:nvCxnSpPr>
          <p:cNvPr id="159" name="Connettore a gomito 158"/>
          <p:cNvCxnSpPr/>
          <p:nvPr/>
        </p:nvCxnSpPr>
        <p:spPr>
          <a:xfrm rot="5400000" flipH="1">
            <a:off x="4519705" y="1893095"/>
            <a:ext cx="605" cy="3547449"/>
          </a:xfrm>
          <a:prstGeom prst="bentConnector3">
            <a:avLst>
              <a:gd name="adj1" fmla="val -1314120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 Box 50"/>
          <p:cNvSpPr txBox="1">
            <a:spLocks noChangeArrowheads="1"/>
          </p:cNvSpPr>
          <p:nvPr/>
        </p:nvSpPr>
        <p:spPr bwMode="auto">
          <a:xfrm>
            <a:off x="4116413" y="4343929"/>
            <a:ext cx="1035150" cy="3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endParaRPr lang="it-IT" sz="800" dirty="0"/>
          </a:p>
          <a:p>
            <a:r>
              <a:rPr lang="it-IT" sz="800" dirty="0" err="1"/>
              <a:t>Doctor’s</a:t>
            </a:r>
            <a:r>
              <a:rPr lang="it-IT" sz="800" dirty="0"/>
              <a:t> Service [1:1] </a:t>
            </a:r>
          </a:p>
        </p:txBody>
      </p:sp>
      <p:cxnSp>
        <p:nvCxnSpPr>
          <p:cNvPr id="203" name="Connettore 2 202"/>
          <p:cNvCxnSpPr/>
          <p:nvPr/>
        </p:nvCxnSpPr>
        <p:spPr>
          <a:xfrm>
            <a:off x="6251728" y="2011770"/>
            <a:ext cx="0" cy="1035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 Box 50"/>
          <p:cNvSpPr txBox="1">
            <a:spLocks noChangeArrowheads="1"/>
          </p:cNvSpPr>
          <p:nvPr/>
        </p:nvSpPr>
        <p:spPr bwMode="auto">
          <a:xfrm>
            <a:off x="5543274" y="2259629"/>
            <a:ext cx="700122" cy="55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Area</a:t>
            </a:r>
          </a:p>
          <a:p>
            <a:pPr algn="ctr" defTabSz="852019"/>
            <a:r>
              <a:rPr lang="en-US" sz="800" i="1" dirty="0"/>
              <a:t>Responsibility</a:t>
            </a:r>
          </a:p>
          <a:p>
            <a:pPr algn="ctr" defTabSz="852019"/>
            <a:r>
              <a:rPr lang="en-US" sz="800" i="1" dirty="0"/>
              <a:t>by</a:t>
            </a:r>
          </a:p>
          <a:p>
            <a:pPr algn="ctr" defTabSz="852019"/>
            <a:r>
              <a:rPr lang="en-US" sz="800" i="1" dirty="0"/>
              <a:t>[1:1]</a:t>
            </a:r>
          </a:p>
        </p:txBody>
      </p:sp>
      <p:cxnSp>
        <p:nvCxnSpPr>
          <p:cNvPr id="209" name="Connettore 2 208"/>
          <p:cNvCxnSpPr>
            <a:stCxn id="5" idx="0"/>
            <a:endCxn id="4" idx="2"/>
          </p:cNvCxnSpPr>
          <p:nvPr/>
        </p:nvCxnSpPr>
        <p:spPr>
          <a:xfrm flipV="1">
            <a:off x="6434550" y="1993818"/>
            <a:ext cx="503" cy="1053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 Box 50"/>
          <p:cNvSpPr txBox="1">
            <a:spLocks noChangeArrowheads="1"/>
          </p:cNvSpPr>
          <p:nvPr/>
        </p:nvSpPr>
        <p:spPr bwMode="auto">
          <a:xfrm>
            <a:off x="6489399" y="2265594"/>
            <a:ext cx="621574" cy="43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Area</a:t>
            </a:r>
          </a:p>
          <a:p>
            <a:pPr algn="ctr" defTabSz="852019"/>
            <a:r>
              <a:rPr lang="en-US" sz="800" i="1" dirty="0"/>
              <a:t>Responsible</a:t>
            </a:r>
          </a:p>
          <a:p>
            <a:pPr algn="ctr" defTabSz="852019"/>
            <a:r>
              <a:rPr lang="en-US" sz="800" i="1" dirty="0"/>
              <a:t>[0:1]</a:t>
            </a:r>
          </a:p>
        </p:txBody>
      </p:sp>
      <p:cxnSp>
        <p:nvCxnSpPr>
          <p:cNvPr id="214" name="Connettore 2 213"/>
          <p:cNvCxnSpPr>
            <a:stCxn id="4" idx="1"/>
          </p:cNvCxnSpPr>
          <p:nvPr/>
        </p:nvCxnSpPr>
        <p:spPr>
          <a:xfrm flipH="1">
            <a:off x="3254676" y="1691437"/>
            <a:ext cx="2700599" cy="1337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ttore 2 221"/>
          <p:cNvCxnSpPr/>
          <p:nvPr/>
        </p:nvCxnSpPr>
        <p:spPr>
          <a:xfrm flipV="1">
            <a:off x="3388433" y="1843835"/>
            <a:ext cx="2564827" cy="1242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 Box 50"/>
          <p:cNvSpPr txBox="1">
            <a:spLocks noChangeArrowheads="1"/>
          </p:cNvSpPr>
          <p:nvPr/>
        </p:nvSpPr>
        <p:spPr bwMode="auto">
          <a:xfrm>
            <a:off x="3751317" y="2073396"/>
            <a:ext cx="1200259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Services in the area </a:t>
            </a:r>
            <a:r>
              <a:rPr lang="en-US" sz="800" i="1"/>
              <a:t>[1:10]</a:t>
            </a:r>
            <a:endParaRPr lang="en-US" sz="800" i="1" dirty="0"/>
          </a:p>
        </p:txBody>
      </p:sp>
      <p:sp>
        <p:nvSpPr>
          <p:cNvPr id="226" name="Text Box 50"/>
          <p:cNvSpPr txBox="1">
            <a:spLocks noChangeArrowheads="1"/>
          </p:cNvSpPr>
          <p:nvPr/>
        </p:nvSpPr>
        <p:spPr bwMode="auto">
          <a:xfrm>
            <a:off x="4264905" y="2574301"/>
            <a:ext cx="940572" cy="3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Area of the services</a:t>
            </a:r>
          </a:p>
          <a:p>
            <a:pPr algn="ctr" defTabSz="852019"/>
            <a:r>
              <a:rPr lang="en-US" sz="800" i="1" dirty="0"/>
              <a:t>[1:1]</a:t>
            </a:r>
          </a:p>
        </p:txBody>
      </p:sp>
      <p:sp>
        <p:nvSpPr>
          <p:cNvPr id="227" name="AutoShape 16"/>
          <p:cNvSpPr>
            <a:spLocks noChangeArrowheads="1"/>
          </p:cNvSpPr>
          <p:nvPr/>
        </p:nvSpPr>
        <p:spPr bwMode="auto">
          <a:xfrm rot="10800000">
            <a:off x="6993121" y="3071131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28" name="AutoShape 16"/>
          <p:cNvSpPr>
            <a:spLocks noChangeArrowheads="1"/>
          </p:cNvSpPr>
          <p:nvPr/>
        </p:nvSpPr>
        <p:spPr bwMode="auto">
          <a:xfrm rot="16200000">
            <a:off x="2040660" y="4431434"/>
            <a:ext cx="178992" cy="158817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36" name="AutoShape 21"/>
          <p:cNvSpPr>
            <a:spLocks noChangeArrowheads="1"/>
          </p:cNvSpPr>
          <p:nvPr/>
        </p:nvSpPr>
        <p:spPr bwMode="auto">
          <a:xfrm flipV="1">
            <a:off x="8895704" y="3133371"/>
            <a:ext cx="90714" cy="17296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37" name="AutoShape 21"/>
          <p:cNvSpPr>
            <a:spLocks noChangeArrowheads="1"/>
          </p:cNvSpPr>
          <p:nvPr/>
        </p:nvSpPr>
        <p:spPr bwMode="auto">
          <a:xfrm flipV="1">
            <a:off x="8914369" y="3414885"/>
            <a:ext cx="90714" cy="17296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38" name="AutoShape 21"/>
          <p:cNvSpPr>
            <a:spLocks noChangeArrowheads="1"/>
          </p:cNvSpPr>
          <p:nvPr/>
        </p:nvSpPr>
        <p:spPr bwMode="auto">
          <a:xfrm flipV="1">
            <a:off x="8941061" y="3706805"/>
            <a:ext cx="90714" cy="17296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44" name="AutoShape 18"/>
          <p:cNvSpPr>
            <a:spLocks noChangeArrowheads="1"/>
          </p:cNvSpPr>
          <p:nvPr/>
        </p:nvSpPr>
        <p:spPr bwMode="auto">
          <a:xfrm flipV="1">
            <a:off x="7373187" y="3127457"/>
            <a:ext cx="90714" cy="172962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45" name="AutoShape 18"/>
          <p:cNvSpPr>
            <a:spLocks noChangeArrowheads="1"/>
          </p:cNvSpPr>
          <p:nvPr/>
        </p:nvSpPr>
        <p:spPr bwMode="auto">
          <a:xfrm flipV="1">
            <a:off x="7373187" y="3413127"/>
            <a:ext cx="90714" cy="172962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46" name="AutoShape 18"/>
          <p:cNvSpPr>
            <a:spLocks noChangeArrowheads="1"/>
          </p:cNvSpPr>
          <p:nvPr/>
        </p:nvSpPr>
        <p:spPr bwMode="auto">
          <a:xfrm flipV="1">
            <a:off x="7393493" y="3724274"/>
            <a:ext cx="90714" cy="172962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47" name="Text Box 9"/>
          <p:cNvSpPr txBox="1">
            <a:spLocks noChangeAspect="1" noChangeArrowheads="1"/>
          </p:cNvSpPr>
          <p:nvPr/>
        </p:nvSpPr>
        <p:spPr bwMode="auto">
          <a:xfrm>
            <a:off x="7418544" y="2777274"/>
            <a:ext cx="1664406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All doctors (Alphabetic order)</a:t>
            </a:r>
          </a:p>
        </p:txBody>
      </p:sp>
      <p:sp>
        <p:nvSpPr>
          <p:cNvPr id="248" name="Text Box 9"/>
          <p:cNvSpPr txBox="1">
            <a:spLocks noChangeAspect="1" noChangeArrowheads="1"/>
          </p:cNvSpPr>
          <p:nvPr/>
        </p:nvSpPr>
        <p:spPr bwMode="auto">
          <a:xfrm>
            <a:off x="7393493" y="1587105"/>
            <a:ext cx="951492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800" i="1" dirty="0"/>
              <a:t>By Location [5:10]</a:t>
            </a:r>
          </a:p>
        </p:txBody>
      </p:sp>
      <p:sp>
        <p:nvSpPr>
          <p:cNvPr id="257" name="AutoShape 16"/>
          <p:cNvSpPr>
            <a:spLocks noChangeArrowheads="1"/>
          </p:cNvSpPr>
          <p:nvPr/>
        </p:nvSpPr>
        <p:spPr bwMode="auto">
          <a:xfrm rot="10800000">
            <a:off x="6993120" y="3367420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58" name="AutoShape 16"/>
          <p:cNvSpPr>
            <a:spLocks noChangeArrowheads="1"/>
          </p:cNvSpPr>
          <p:nvPr/>
        </p:nvSpPr>
        <p:spPr bwMode="auto">
          <a:xfrm rot="10800000">
            <a:off x="7005821" y="3680731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59" name="AutoShape 16"/>
          <p:cNvSpPr>
            <a:spLocks noChangeArrowheads="1"/>
          </p:cNvSpPr>
          <p:nvPr/>
        </p:nvSpPr>
        <p:spPr bwMode="auto">
          <a:xfrm rot="10800000">
            <a:off x="6977488" y="2760475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60" name="AutoShape 16"/>
          <p:cNvSpPr>
            <a:spLocks noChangeArrowheads="1"/>
          </p:cNvSpPr>
          <p:nvPr/>
        </p:nvSpPr>
        <p:spPr bwMode="auto">
          <a:xfrm rot="10800000">
            <a:off x="8437348" y="3083914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dirty="0"/>
          </a:p>
        </p:txBody>
      </p:sp>
      <p:sp>
        <p:nvSpPr>
          <p:cNvPr id="261" name="AutoShape 16"/>
          <p:cNvSpPr>
            <a:spLocks noChangeArrowheads="1"/>
          </p:cNvSpPr>
          <p:nvPr/>
        </p:nvSpPr>
        <p:spPr bwMode="auto">
          <a:xfrm rot="10800000">
            <a:off x="8456013" y="3360321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62" name="AutoShape 16"/>
          <p:cNvSpPr>
            <a:spLocks noChangeArrowheads="1"/>
          </p:cNvSpPr>
          <p:nvPr/>
        </p:nvSpPr>
        <p:spPr bwMode="auto">
          <a:xfrm rot="10800000">
            <a:off x="8466955" y="3670924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63" name="Text Box 9"/>
          <p:cNvSpPr txBox="1">
            <a:spLocks noChangeAspect="1" noChangeArrowheads="1"/>
          </p:cNvSpPr>
          <p:nvPr/>
        </p:nvSpPr>
        <p:spPr bwMode="auto">
          <a:xfrm>
            <a:off x="7474344" y="3385737"/>
            <a:ext cx="951492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800" i="1" dirty="0"/>
              <a:t>By Area [5:10]</a:t>
            </a:r>
          </a:p>
        </p:txBody>
      </p:sp>
      <p:sp>
        <p:nvSpPr>
          <p:cNvPr id="264" name="Text Box 9"/>
          <p:cNvSpPr txBox="1">
            <a:spLocks noChangeAspect="1" noChangeArrowheads="1"/>
          </p:cNvSpPr>
          <p:nvPr/>
        </p:nvSpPr>
        <p:spPr bwMode="auto">
          <a:xfrm>
            <a:off x="9026474" y="3081505"/>
            <a:ext cx="951492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Locations</a:t>
            </a:r>
          </a:p>
        </p:txBody>
      </p:sp>
      <p:sp>
        <p:nvSpPr>
          <p:cNvPr id="265" name="Text Box 9"/>
          <p:cNvSpPr txBox="1">
            <a:spLocks noChangeAspect="1" noChangeArrowheads="1"/>
          </p:cNvSpPr>
          <p:nvPr/>
        </p:nvSpPr>
        <p:spPr bwMode="auto">
          <a:xfrm>
            <a:off x="7499835" y="3693534"/>
            <a:ext cx="951492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800" i="1" dirty="0"/>
              <a:t>By Service [5:10]</a:t>
            </a:r>
          </a:p>
        </p:txBody>
      </p:sp>
      <p:sp>
        <p:nvSpPr>
          <p:cNvPr id="266" name="Text Box 9"/>
          <p:cNvSpPr txBox="1">
            <a:spLocks noChangeAspect="1" noChangeArrowheads="1"/>
          </p:cNvSpPr>
          <p:nvPr/>
        </p:nvSpPr>
        <p:spPr bwMode="auto">
          <a:xfrm>
            <a:off x="9064366" y="3368960"/>
            <a:ext cx="951492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Areas</a:t>
            </a:r>
          </a:p>
        </p:txBody>
      </p:sp>
      <p:sp>
        <p:nvSpPr>
          <p:cNvPr id="267" name="Text Box 9"/>
          <p:cNvSpPr txBox="1">
            <a:spLocks noChangeAspect="1" noChangeArrowheads="1"/>
          </p:cNvSpPr>
          <p:nvPr/>
        </p:nvSpPr>
        <p:spPr bwMode="auto">
          <a:xfrm>
            <a:off x="9064366" y="3671871"/>
            <a:ext cx="951492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Services</a:t>
            </a:r>
          </a:p>
        </p:txBody>
      </p:sp>
      <p:sp>
        <p:nvSpPr>
          <p:cNvPr id="270" name="AutoShape 16"/>
          <p:cNvSpPr>
            <a:spLocks noChangeArrowheads="1"/>
          </p:cNvSpPr>
          <p:nvPr/>
        </p:nvSpPr>
        <p:spPr bwMode="auto">
          <a:xfrm rot="10800000">
            <a:off x="8192007" y="1557043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dirty="0"/>
          </a:p>
        </p:txBody>
      </p:sp>
      <p:sp>
        <p:nvSpPr>
          <p:cNvPr id="271" name="AutoShape 16"/>
          <p:cNvSpPr>
            <a:spLocks noChangeArrowheads="1"/>
          </p:cNvSpPr>
          <p:nvPr/>
        </p:nvSpPr>
        <p:spPr bwMode="auto">
          <a:xfrm rot="10800000">
            <a:off x="6948951" y="1567834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72" name="AutoShape 18"/>
          <p:cNvSpPr>
            <a:spLocks noChangeArrowheads="1"/>
          </p:cNvSpPr>
          <p:nvPr/>
        </p:nvSpPr>
        <p:spPr bwMode="auto">
          <a:xfrm flipV="1">
            <a:off x="7340253" y="1598680"/>
            <a:ext cx="90714" cy="172962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73" name="Text Box 9"/>
          <p:cNvSpPr txBox="1">
            <a:spLocks noChangeAspect="1" noChangeArrowheads="1"/>
          </p:cNvSpPr>
          <p:nvPr/>
        </p:nvSpPr>
        <p:spPr bwMode="auto">
          <a:xfrm>
            <a:off x="7457592" y="3097195"/>
            <a:ext cx="951492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800" i="1" dirty="0"/>
              <a:t>By Location [5:10]</a:t>
            </a:r>
          </a:p>
        </p:txBody>
      </p:sp>
      <p:sp>
        <p:nvSpPr>
          <p:cNvPr id="275" name="Text Box 9"/>
          <p:cNvSpPr txBox="1">
            <a:spLocks noChangeAspect="1" noChangeArrowheads="1"/>
          </p:cNvSpPr>
          <p:nvPr/>
        </p:nvSpPr>
        <p:spPr bwMode="auto">
          <a:xfrm>
            <a:off x="8784481" y="1555910"/>
            <a:ext cx="951492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Locations</a:t>
            </a:r>
          </a:p>
        </p:txBody>
      </p:sp>
      <p:sp>
        <p:nvSpPr>
          <p:cNvPr id="276" name="AutoShape 21"/>
          <p:cNvSpPr>
            <a:spLocks noChangeArrowheads="1"/>
          </p:cNvSpPr>
          <p:nvPr/>
        </p:nvSpPr>
        <p:spPr bwMode="auto">
          <a:xfrm flipV="1">
            <a:off x="8636115" y="1599002"/>
            <a:ext cx="90714" cy="17296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80" name="Text Box 24"/>
          <p:cNvSpPr txBox="1">
            <a:spLocks noChangeArrowheads="1"/>
          </p:cNvSpPr>
          <p:nvPr/>
        </p:nvSpPr>
        <p:spPr bwMode="auto">
          <a:xfrm>
            <a:off x="9977965" y="60233"/>
            <a:ext cx="2214035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Colombo Matteo, Troianiello Andrea</a:t>
            </a:r>
          </a:p>
        </p:txBody>
      </p:sp>
    </p:spTree>
    <p:extLst>
      <p:ext uri="{BB962C8B-B14F-4D97-AF65-F5344CB8AC3E}">
        <p14:creationId xmlns:p14="http://schemas.microsoft.com/office/powerpoint/2010/main" val="28528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955275" y="1389056"/>
            <a:ext cx="959556" cy="6047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954268" y="3047712"/>
            <a:ext cx="960563" cy="6047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407323" y="3048317"/>
            <a:ext cx="959556" cy="6035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406315" y="1373877"/>
            <a:ext cx="960564" cy="6035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06714" y="4419600"/>
            <a:ext cx="126312" cy="35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984434"/>
            <a:endParaRPr lang="it-IT" sz="1900" dirty="0"/>
          </a:p>
        </p:txBody>
      </p:sp>
      <p:sp>
        <p:nvSpPr>
          <p:cNvPr id="10" name="Text Box 8"/>
          <p:cNvSpPr txBox="1">
            <a:spLocks noChangeAspect="1" noChangeArrowheads="1"/>
          </p:cNvSpPr>
          <p:nvPr/>
        </p:nvSpPr>
        <p:spPr bwMode="auto">
          <a:xfrm>
            <a:off x="1684867" y="4200137"/>
            <a:ext cx="948469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algn="ctr" defTabSz="984434"/>
            <a:r>
              <a:rPr lang="en-US" sz="1000" i="1" dirty="0"/>
              <a:t>By Area</a:t>
            </a:r>
          </a:p>
        </p:txBody>
      </p:sp>
      <p:sp>
        <p:nvSpPr>
          <p:cNvPr id="11" name="Text Box 9"/>
          <p:cNvSpPr txBox="1">
            <a:spLocks noChangeAspect="1" noChangeArrowheads="1"/>
          </p:cNvSpPr>
          <p:nvPr/>
        </p:nvSpPr>
        <p:spPr bwMode="auto">
          <a:xfrm>
            <a:off x="1678190" y="4762509"/>
            <a:ext cx="951492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algn="ctr" defTabSz="984434"/>
            <a:r>
              <a:rPr lang="en-US" sz="1000" i="1" dirty="0"/>
              <a:t>Area</a:t>
            </a:r>
          </a:p>
        </p:txBody>
      </p:sp>
      <p:sp>
        <p:nvSpPr>
          <p:cNvPr id="13" name="Text Box 11"/>
          <p:cNvSpPr txBox="1">
            <a:spLocks noChangeAspect="1" noChangeArrowheads="1"/>
          </p:cNvSpPr>
          <p:nvPr/>
        </p:nvSpPr>
        <p:spPr bwMode="auto">
          <a:xfrm rot="-5400000">
            <a:off x="2678528" y="5404052"/>
            <a:ext cx="233969" cy="15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62513" tIns="31256" rIns="62513" bIns="31256">
            <a:spAutoFit/>
          </a:bodyPr>
          <a:lstStyle/>
          <a:p>
            <a:pPr defTabSz="984434"/>
            <a:endParaRPr lang="it-IT" sz="700" i="1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91457" y="463585"/>
            <a:ext cx="1788562" cy="40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852019"/>
            <a:r>
              <a:rPr lang="en-US" sz="2200" b="1" dirty="0"/>
              <a:t>L-IDM schema</a:t>
            </a:r>
            <a:endParaRPr lang="en-US" sz="1200" b="1" dirty="0"/>
          </a:p>
        </p:txBody>
      </p:sp>
      <p:cxnSp>
        <p:nvCxnSpPr>
          <p:cNvPr id="15" name="AutoShape 13"/>
          <p:cNvCxnSpPr>
            <a:cxnSpLocks noChangeShapeType="1"/>
          </p:cNvCxnSpPr>
          <p:nvPr/>
        </p:nvCxnSpPr>
        <p:spPr bwMode="auto">
          <a:xfrm rot="5400000" flipH="1" flipV="1">
            <a:off x="2174079" y="2507095"/>
            <a:ext cx="1059331" cy="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16" name="AutoShape 14"/>
          <p:cNvCxnSpPr>
            <a:cxnSpLocks noChangeShapeType="1"/>
            <a:stCxn id="7" idx="2"/>
            <a:endCxn id="6" idx="0"/>
          </p:cNvCxnSpPr>
          <p:nvPr/>
        </p:nvCxnSpPr>
        <p:spPr bwMode="auto">
          <a:xfrm rot="16200000" flipH="1">
            <a:off x="2351405" y="2512621"/>
            <a:ext cx="1070888" cy="50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8" name="AutoShape 16"/>
          <p:cNvSpPr>
            <a:spLocks noChangeArrowheads="1"/>
          </p:cNvSpPr>
          <p:nvPr/>
        </p:nvSpPr>
        <p:spPr bwMode="auto">
          <a:xfrm rot="-3065544">
            <a:off x="2156872" y="3670924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416419" y="1166307"/>
            <a:ext cx="940355" cy="22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Location [2:5]</a:t>
            </a: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2043643" y="1529359"/>
            <a:ext cx="290286" cy="314476"/>
          </a:xfrm>
          <a:prstGeom prst="rightArrow">
            <a:avLst>
              <a:gd name="adj1" fmla="val 47528"/>
              <a:gd name="adj2" fmla="val 47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6242595" y="1008762"/>
            <a:ext cx="442039" cy="37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984434"/>
            <a:r>
              <a:rPr lang="en-US" sz="1000" b="1" dirty="0"/>
              <a:t>Area</a:t>
            </a:r>
          </a:p>
          <a:p>
            <a:pPr algn="ctr" defTabSz="984434"/>
            <a:r>
              <a:rPr lang="en-US" sz="1000" b="1" dirty="0"/>
              <a:t>[2:10]</a:t>
            </a:r>
          </a:p>
        </p:txBody>
      </p:sp>
      <p:sp>
        <p:nvSpPr>
          <p:cNvPr id="31" name="Text Box 29"/>
          <p:cNvSpPr txBox="1">
            <a:spLocks noChangeAspect="1" noChangeArrowheads="1"/>
          </p:cNvSpPr>
          <p:nvPr/>
        </p:nvSpPr>
        <p:spPr bwMode="auto">
          <a:xfrm>
            <a:off x="3299984" y="6521524"/>
            <a:ext cx="980774" cy="37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All Practical Info</a:t>
            </a:r>
          </a:p>
          <a:p>
            <a:pPr defTabSz="984434"/>
            <a:endParaRPr lang="en-US" sz="1000" i="1" dirty="0"/>
          </a:p>
        </p:txBody>
      </p:sp>
      <p:sp>
        <p:nvSpPr>
          <p:cNvPr id="33" name="AutoShape 31"/>
          <p:cNvSpPr>
            <a:spLocks noChangeArrowheads="1"/>
          </p:cNvSpPr>
          <p:nvPr/>
        </p:nvSpPr>
        <p:spPr bwMode="auto">
          <a:xfrm rot="-5400000">
            <a:off x="3505806" y="6027059"/>
            <a:ext cx="348343" cy="26004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936551" y="3058709"/>
            <a:ext cx="506158" cy="37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984434"/>
            <a:r>
              <a:rPr lang="en-US" sz="1000" b="1" dirty="0"/>
              <a:t>Service</a:t>
            </a:r>
          </a:p>
          <a:p>
            <a:pPr algn="ctr" defTabSz="984434"/>
            <a:r>
              <a:rPr lang="en-US" sz="1000" b="1" dirty="0"/>
              <a:t>[5:20]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465466" y="3703432"/>
            <a:ext cx="507763" cy="37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Doctor</a:t>
            </a:r>
          </a:p>
          <a:p>
            <a:pPr algn="ctr" defTabSz="984434"/>
            <a:r>
              <a:rPr lang="en-US" sz="1000" b="1" dirty="0"/>
              <a:t>[10:30]</a:t>
            </a:r>
          </a:p>
        </p:txBody>
      </p:sp>
      <p:cxnSp>
        <p:nvCxnSpPr>
          <p:cNvPr id="38" name="AutoShape 36"/>
          <p:cNvCxnSpPr>
            <a:cxnSpLocks noChangeShapeType="1"/>
          </p:cNvCxnSpPr>
          <p:nvPr/>
        </p:nvCxnSpPr>
        <p:spPr bwMode="auto">
          <a:xfrm>
            <a:off x="3388433" y="3477466"/>
            <a:ext cx="2564827" cy="8403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</p:cxn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71929" y="2264229"/>
            <a:ext cx="770654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Who we are</a:t>
            </a:r>
          </a:p>
        </p:txBody>
      </p:sp>
      <p:sp>
        <p:nvSpPr>
          <p:cNvPr id="44" name="AutoShape 42"/>
          <p:cNvSpPr>
            <a:spLocks noChangeArrowheads="1"/>
          </p:cNvSpPr>
          <p:nvPr/>
        </p:nvSpPr>
        <p:spPr bwMode="auto">
          <a:xfrm>
            <a:off x="364873" y="2497667"/>
            <a:ext cx="960564" cy="6023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dirty="0"/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78241" y="3220104"/>
            <a:ext cx="422803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News</a:t>
            </a:r>
          </a:p>
        </p:txBody>
      </p:sp>
      <p:sp>
        <p:nvSpPr>
          <p:cNvPr id="46" name="AutoShape 44"/>
          <p:cNvSpPr>
            <a:spLocks noChangeArrowheads="1"/>
          </p:cNvSpPr>
          <p:nvPr/>
        </p:nvSpPr>
        <p:spPr bwMode="auto">
          <a:xfrm>
            <a:off x="357494" y="3439357"/>
            <a:ext cx="960564" cy="6035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333779" y="4208591"/>
            <a:ext cx="350667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FAQ</a:t>
            </a:r>
          </a:p>
        </p:txBody>
      </p:sp>
      <p:sp>
        <p:nvSpPr>
          <p:cNvPr id="48" name="AutoShape 46"/>
          <p:cNvSpPr>
            <a:spLocks noChangeArrowheads="1"/>
          </p:cNvSpPr>
          <p:nvPr/>
        </p:nvSpPr>
        <p:spPr bwMode="auto">
          <a:xfrm>
            <a:off x="365881" y="4425602"/>
            <a:ext cx="958547" cy="6023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2107325" y="2250275"/>
            <a:ext cx="709474" cy="3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Where?</a:t>
            </a:r>
          </a:p>
          <a:p>
            <a:pPr algn="ctr" defTabSz="852019"/>
            <a:r>
              <a:rPr lang="en-US" sz="800" i="1" dirty="0"/>
              <a:t>[1:5]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3622673" y="3491950"/>
            <a:ext cx="1554061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Service Responsible [0:1]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2997272" y="2269566"/>
            <a:ext cx="722564" cy="3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Available here</a:t>
            </a:r>
          </a:p>
          <a:p>
            <a:pPr algn="ctr" defTabSz="852019"/>
            <a:r>
              <a:rPr lang="en-US" sz="800" i="1" dirty="0"/>
              <a:t>[5:20]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3837651" y="3172284"/>
            <a:ext cx="1499277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Service Responsibility by [1:1]</a:t>
            </a:r>
          </a:p>
        </p:txBody>
      </p:sp>
      <p:cxnSp>
        <p:nvCxnSpPr>
          <p:cNvPr id="56" name="AutoShape 54"/>
          <p:cNvCxnSpPr>
            <a:cxnSpLocks noChangeShapeType="1"/>
            <a:stCxn id="5" idx="1"/>
            <a:endCxn id="6" idx="3"/>
          </p:cNvCxnSpPr>
          <p:nvPr/>
        </p:nvCxnSpPr>
        <p:spPr bwMode="auto">
          <a:xfrm flipH="1">
            <a:off x="3366879" y="3350093"/>
            <a:ext cx="2587389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</p:cxn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3115765" y="5149662"/>
            <a:ext cx="1164993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Practical Info [5:10]</a:t>
            </a:r>
          </a:p>
        </p:txBody>
      </p:sp>
      <p:sp>
        <p:nvSpPr>
          <p:cNvPr id="60" name="AutoShape 58"/>
          <p:cNvSpPr>
            <a:spLocks noChangeArrowheads="1"/>
          </p:cNvSpPr>
          <p:nvPr/>
        </p:nvSpPr>
        <p:spPr bwMode="auto">
          <a:xfrm>
            <a:off x="3200199" y="5349724"/>
            <a:ext cx="959556" cy="6035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6" name="Text Box 50"/>
          <p:cNvSpPr txBox="1">
            <a:spLocks noChangeArrowheads="1"/>
          </p:cNvSpPr>
          <p:nvPr/>
        </p:nvSpPr>
        <p:spPr bwMode="auto">
          <a:xfrm>
            <a:off x="3776712" y="3979957"/>
            <a:ext cx="1767722" cy="3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endParaRPr lang="it-IT" sz="800" dirty="0"/>
          </a:p>
          <a:p>
            <a:r>
              <a:rPr lang="en-US" sz="800" dirty="0"/>
              <a:t>Doctors operating in the service  [1:10] </a:t>
            </a:r>
          </a:p>
        </p:txBody>
      </p:sp>
      <p:cxnSp>
        <p:nvCxnSpPr>
          <p:cNvPr id="128" name="Connettore a gomito 127"/>
          <p:cNvCxnSpPr>
            <a:stCxn id="6" idx="2"/>
            <a:endCxn id="5" idx="2"/>
          </p:cNvCxnSpPr>
          <p:nvPr/>
        </p:nvCxnSpPr>
        <p:spPr>
          <a:xfrm rot="16200000" flipH="1">
            <a:off x="4660523" y="1878446"/>
            <a:ext cx="605" cy="3547449"/>
          </a:xfrm>
          <a:prstGeom prst="bentConnector3">
            <a:avLst>
              <a:gd name="adj1" fmla="val 67310744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 Box 25"/>
          <p:cNvSpPr txBox="1">
            <a:spLocks noChangeAspect="1" noChangeArrowheads="1"/>
          </p:cNvSpPr>
          <p:nvPr/>
        </p:nvSpPr>
        <p:spPr bwMode="auto">
          <a:xfrm>
            <a:off x="1120440" y="1560442"/>
            <a:ext cx="950484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All locations</a:t>
            </a:r>
          </a:p>
        </p:txBody>
      </p:sp>
      <p:cxnSp>
        <p:nvCxnSpPr>
          <p:cNvPr id="159" name="Connettore a gomito 158"/>
          <p:cNvCxnSpPr/>
          <p:nvPr/>
        </p:nvCxnSpPr>
        <p:spPr>
          <a:xfrm rot="5400000" flipH="1">
            <a:off x="4519705" y="1893095"/>
            <a:ext cx="605" cy="3547449"/>
          </a:xfrm>
          <a:prstGeom prst="bentConnector3">
            <a:avLst>
              <a:gd name="adj1" fmla="val -13141206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 Box 50"/>
          <p:cNvSpPr txBox="1">
            <a:spLocks noChangeArrowheads="1"/>
          </p:cNvSpPr>
          <p:nvPr/>
        </p:nvSpPr>
        <p:spPr bwMode="auto">
          <a:xfrm>
            <a:off x="4116413" y="4343929"/>
            <a:ext cx="1035150" cy="3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endParaRPr lang="it-IT" sz="800" dirty="0"/>
          </a:p>
          <a:p>
            <a:r>
              <a:rPr lang="it-IT" sz="800" dirty="0" err="1"/>
              <a:t>Doctor’s</a:t>
            </a:r>
            <a:r>
              <a:rPr lang="it-IT" sz="800" dirty="0"/>
              <a:t> Service [1:1] </a:t>
            </a:r>
          </a:p>
        </p:txBody>
      </p:sp>
      <p:cxnSp>
        <p:nvCxnSpPr>
          <p:cNvPr id="203" name="Connettore 2 202"/>
          <p:cNvCxnSpPr/>
          <p:nvPr/>
        </p:nvCxnSpPr>
        <p:spPr>
          <a:xfrm>
            <a:off x="6251728" y="2011770"/>
            <a:ext cx="0" cy="10353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 Box 50"/>
          <p:cNvSpPr txBox="1">
            <a:spLocks noChangeArrowheads="1"/>
          </p:cNvSpPr>
          <p:nvPr/>
        </p:nvSpPr>
        <p:spPr bwMode="auto">
          <a:xfrm>
            <a:off x="5543274" y="2259629"/>
            <a:ext cx="700122" cy="55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Area</a:t>
            </a:r>
          </a:p>
          <a:p>
            <a:pPr algn="ctr" defTabSz="852019"/>
            <a:r>
              <a:rPr lang="en-US" sz="800" i="1" dirty="0"/>
              <a:t>Responsibility</a:t>
            </a:r>
          </a:p>
          <a:p>
            <a:pPr algn="ctr" defTabSz="852019"/>
            <a:r>
              <a:rPr lang="en-US" sz="800" i="1" dirty="0"/>
              <a:t>by</a:t>
            </a:r>
          </a:p>
          <a:p>
            <a:pPr algn="ctr" defTabSz="852019"/>
            <a:r>
              <a:rPr lang="en-US" sz="800" i="1" dirty="0"/>
              <a:t>[1:1]</a:t>
            </a:r>
          </a:p>
        </p:txBody>
      </p:sp>
      <p:cxnSp>
        <p:nvCxnSpPr>
          <p:cNvPr id="209" name="Connettore 2 208"/>
          <p:cNvCxnSpPr>
            <a:stCxn id="5" idx="0"/>
            <a:endCxn id="4" idx="2"/>
          </p:cNvCxnSpPr>
          <p:nvPr/>
        </p:nvCxnSpPr>
        <p:spPr>
          <a:xfrm flipV="1">
            <a:off x="6434550" y="1993818"/>
            <a:ext cx="503" cy="10538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 Box 50"/>
          <p:cNvSpPr txBox="1">
            <a:spLocks noChangeArrowheads="1"/>
          </p:cNvSpPr>
          <p:nvPr/>
        </p:nvSpPr>
        <p:spPr bwMode="auto">
          <a:xfrm>
            <a:off x="6489399" y="2265594"/>
            <a:ext cx="621574" cy="43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Area</a:t>
            </a:r>
          </a:p>
          <a:p>
            <a:pPr algn="ctr" defTabSz="852019"/>
            <a:r>
              <a:rPr lang="en-US" sz="800" i="1" dirty="0"/>
              <a:t>Responsible</a:t>
            </a:r>
          </a:p>
          <a:p>
            <a:pPr algn="ctr" defTabSz="852019"/>
            <a:r>
              <a:rPr lang="en-US" sz="800" i="1" dirty="0"/>
              <a:t>[0:1]</a:t>
            </a:r>
          </a:p>
        </p:txBody>
      </p:sp>
      <p:cxnSp>
        <p:nvCxnSpPr>
          <p:cNvPr id="214" name="Connettore 2 213"/>
          <p:cNvCxnSpPr>
            <a:stCxn id="4" idx="1"/>
          </p:cNvCxnSpPr>
          <p:nvPr/>
        </p:nvCxnSpPr>
        <p:spPr>
          <a:xfrm flipH="1">
            <a:off x="3254676" y="1691437"/>
            <a:ext cx="2700599" cy="13374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ttore 2 221"/>
          <p:cNvCxnSpPr/>
          <p:nvPr/>
        </p:nvCxnSpPr>
        <p:spPr>
          <a:xfrm flipV="1">
            <a:off x="3388433" y="1843835"/>
            <a:ext cx="2564827" cy="12428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 Box 50"/>
          <p:cNvSpPr txBox="1">
            <a:spLocks noChangeArrowheads="1"/>
          </p:cNvSpPr>
          <p:nvPr/>
        </p:nvSpPr>
        <p:spPr bwMode="auto">
          <a:xfrm>
            <a:off x="3751317" y="2073396"/>
            <a:ext cx="1200259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Services in the area [1:10]</a:t>
            </a:r>
          </a:p>
        </p:txBody>
      </p:sp>
      <p:sp>
        <p:nvSpPr>
          <p:cNvPr id="226" name="Text Box 50"/>
          <p:cNvSpPr txBox="1">
            <a:spLocks noChangeArrowheads="1"/>
          </p:cNvSpPr>
          <p:nvPr/>
        </p:nvSpPr>
        <p:spPr bwMode="auto">
          <a:xfrm>
            <a:off x="4264905" y="2574301"/>
            <a:ext cx="940572" cy="3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algn="ctr" defTabSz="852019"/>
            <a:r>
              <a:rPr lang="en-US" sz="800" i="1" dirty="0"/>
              <a:t>Area of the services</a:t>
            </a:r>
          </a:p>
          <a:p>
            <a:pPr algn="ctr" defTabSz="852019"/>
            <a:r>
              <a:rPr lang="en-US" sz="800" i="1" dirty="0"/>
              <a:t>[1:1]</a:t>
            </a:r>
          </a:p>
        </p:txBody>
      </p:sp>
      <p:sp>
        <p:nvSpPr>
          <p:cNvPr id="227" name="AutoShape 16"/>
          <p:cNvSpPr>
            <a:spLocks noChangeArrowheads="1"/>
          </p:cNvSpPr>
          <p:nvPr/>
        </p:nvSpPr>
        <p:spPr bwMode="auto">
          <a:xfrm rot="10800000">
            <a:off x="6993121" y="3071131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28" name="AutoShape 16"/>
          <p:cNvSpPr>
            <a:spLocks noChangeArrowheads="1"/>
          </p:cNvSpPr>
          <p:nvPr/>
        </p:nvSpPr>
        <p:spPr bwMode="auto">
          <a:xfrm rot="16200000">
            <a:off x="2040661" y="4390365"/>
            <a:ext cx="178992" cy="158817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47" name="Text Box 9"/>
          <p:cNvSpPr txBox="1">
            <a:spLocks noChangeAspect="1" noChangeArrowheads="1"/>
          </p:cNvSpPr>
          <p:nvPr/>
        </p:nvSpPr>
        <p:spPr bwMode="auto">
          <a:xfrm>
            <a:off x="7566034" y="2788731"/>
            <a:ext cx="1664406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All doctors (Alphabetic order)</a:t>
            </a:r>
          </a:p>
        </p:txBody>
      </p:sp>
      <p:sp>
        <p:nvSpPr>
          <p:cNvPr id="248" name="Text Box 9"/>
          <p:cNvSpPr txBox="1">
            <a:spLocks noChangeAspect="1" noChangeArrowheads="1"/>
          </p:cNvSpPr>
          <p:nvPr/>
        </p:nvSpPr>
        <p:spPr bwMode="auto">
          <a:xfrm>
            <a:off x="7508921" y="1585409"/>
            <a:ext cx="951492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800" i="1" dirty="0"/>
              <a:t>By Location [5:10]</a:t>
            </a:r>
          </a:p>
        </p:txBody>
      </p:sp>
      <p:sp>
        <p:nvSpPr>
          <p:cNvPr id="257" name="AutoShape 16"/>
          <p:cNvSpPr>
            <a:spLocks noChangeArrowheads="1"/>
          </p:cNvSpPr>
          <p:nvPr/>
        </p:nvSpPr>
        <p:spPr bwMode="auto">
          <a:xfrm rot="10800000">
            <a:off x="6993120" y="3367420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58" name="AutoShape 16"/>
          <p:cNvSpPr>
            <a:spLocks noChangeArrowheads="1"/>
          </p:cNvSpPr>
          <p:nvPr/>
        </p:nvSpPr>
        <p:spPr bwMode="auto">
          <a:xfrm rot="10800000">
            <a:off x="7005821" y="3680731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59" name="AutoShape 16"/>
          <p:cNvSpPr>
            <a:spLocks noChangeArrowheads="1"/>
          </p:cNvSpPr>
          <p:nvPr/>
        </p:nvSpPr>
        <p:spPr bwMode="auto">
          <a:xfrm rot="10800000">
            <a:off x="6977488" y="2760475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60" name="AutoShape 16"/>
          <p:cNvSpPr>
            <a:spLocks noChangeArrowheads="1"/>
          </p:cNvSpPr>
          <p:nvPr/>
        </p:nvSpPr>
        <p:spPr bwMode="auto">
          <a:xfrm rot="10800000">
            <a:off x="8437348" y="3083914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dirty="0"/>
          </a:p>
        </p:txBody>
      </p:sp>
      <p:sp>
        <p:nvSpPr>
          <p:cNvPr id="261" name="AutoShape 16"/>
          <p:cNvSpPr>
            <a:spLocks noChangeArrowheads="1"/>
          </p:cNvSpPr>
          <p:nvPr/>
        </p:nvSpPr>
        <p:spPr bwMode="auto">
          <a:xfrm rot="10800000">
            <a:off x="8456013" y="3360321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62" name="AutoShape 16"/>
          <p:cNvSpPr>
            <a:spLocks noChangeArrowheads="1"/>
          </p:cNvSpPr>
          <p:nvPr/>
        </p:nvSpPr>
        <p:spPr bwMode="auto">
          <a:xfrm rot="10800000">
            <a:off x="8466955" y="3670924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63" name="Text Box 9"/>
          <p:cNvSpPr txBox="1">
            <a:spLocks noChangeAspect="1" noChangeArrowheads="1"/>
          </p:cNvSpPr>
          <p:nvPr/>
        </p:nvSpPr>
        <p:spPr bwMode="auto">
          <a:xfrm>
            <a:off x="7611709" y="3397361"/>
            <a:ext cx="951492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800" i="1" dirty="0"/>
              <a:t>By Area [5:10]</a:t>
            </a:r>
          </a:p>
        </p:txBody>
      </p:sp>
      <p:sp>
        <p:nvSpPr>
          <p:cNvPr id="264" name="Text Box 9"/>
          <p:cNvSpPr txBox="1">
            <a:spLocks noChangeAspect="1" noChangeArrowheads="1"/>
          </p:cNvSpPr>
          <p:nvPr/>
        </p:nvSpPr>
        <p:spPr bwMode="auto">
          <a:xfrm>
            <a:off x="9026474" y="3081505"/>
            <a:ext cx="951492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Locations</a:t>
            </a:r>
          </a:p>
        </p:txBody>
      </p:sp>
      <p:sp>
        <p:nvSpPr>
          <p:cNvPr id="265" name="Text Box 9"/>
          <p:cNvSpPr txBox="1">
            <a:spLocks noChangeAspect="1" noChangeArrowheads="1"/>
          </p:cNvSpPr>
          <p:nvPr/>
        </p:nvSpPr>
        <p:spPr bwMode="auto">
          <a:xfrm>
            <a:off x="7589657" y="3717637"/>
            <a:ext cx="951492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800" i="1" dirty="0"/>
              <a:t>By Service [5:10]</a:t>
            </a:r>
          </a:p>
        </p:txBody>
      </p:sp>
      <p:sp>
        <p:nvSpPr>
          <p:cNvPr id="266" name="Text Box 9"/>
          <p:cNvSpPr txBox="1">
            <a:spLocks noChangeAspect="1" noChangeArrowheads="1"/>
          </p:cNvSpPr>
          <p:nvPr/>
        </p:nvSpPr>
        <p:spPr bwMode="auto">
          <a:xfrm>
            <a:off x="9064366" y="3368960"/>
            <a:ext cx="951492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Areas</a:t>
            </a:r>
          </a:p>
        </p:txBody>
      </p:sp>
      <p:sp>
        <p:nvSpPr>
          <p:cNvPr id="267" name="Text Box 9"/>
          <p:cNvSpPr txBox="1">
            <a:spLocks noChangeAspect="1" noChangeArrowheads="1"/>
          </p:cNvSpPr>
          <p:nvPr/>
        </p:nvSpPr>
        <p:spPr bwMode="auto">
          <a:xfrm>
            <a:off x="9064366" y="3671871"/>
            <a:ext cx="951492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Services</a:t>
            </a:r>
          </a:p>
        </p:txBody>
      </p:sp>
      <p:sp>
        <p:nvSpPr>
          <p:cNvPr id="270" name="AutoShape 16"/>
          <p:cNvSpPr>
            <a:spLocks noChangeArrowheads="1"/>
          </p:cNvSpPr>
          <p:nvPr/>
        </p:nvSpPr>
        <p:spPr bwMode="auto">
          <a:xfrm rot="10800000">
            <a:off x="8360125" y="1567834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dirty="0"/>
          </a:p>
        </p:txBody>
      </p:sp>
      <p:sp>
        <p:nvSpPr>
          <p:cNvPr id="271" name="AutoShape 16"/>
          <p:cNvSpPr>
            <a:spLocks noChangeArrowheads="1"/>
          </p:cNvSpPr>
          <p:nvPr/>
        </p:nvSpPr>
        <p:spPr bwMode="auto">
          <a:xfrm rot="10800000">
            <a:off x="6948951" y="1567834"/>
            <a:ext cx="347133" cy="260048"/>
          </a:xfrm>
          <a:prstGeom prst="rightArrow">
            <a:avLst>
              <a:gd name="adj1" fmla="val 47528"/>
              <a:gd name="adj2" fmla="val 478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73" name="Text Box 9"/>
          <p:cNvSpPr txBox="1">
            <a:spLocks noChangeAspect="1" noChangeArrowheads="1"/>
          </p:cNvSpPr>
          <p:nvPr/>
        </p:nvSpPr>
        <p:spPr bwMode="auto">
          <a:xfrm>
            <a:off x="7537311" y="3110147"/>
            <a:ext cx="951492" cy="1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800" i="1" dirty="0"/>
              <a:t>By Location [5:10]</a:t>
            </a:r>
          </a:p>
        </p:txBody>
      </p:sp>
      <p:sp>
        <p:nvSpPr>
          <p:cNvPr id="275" name="Text Box 9"/>
          <p:cNvSpPr txBox="1">
            <a:spLocks noChangeAspect="1" noChangeArrowheads="1"/>
          </p:cNvSpPr>
          <p:nvPr/>
        </p:nvSpPr>
        <p:spPr bwMode="auto">
          <a:xfrm>
            <a:off x="8959360" y="1599889"/>
            <a:ext cx="951492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2513" tIns="31256" rIns="62513" bIns="31256">
            <a:spAutoFit/>
          </a:bodyPr>
          <a:lstStyle/>
          <a:p>
            <a:pPr defTabSz="984434"/>
            <a:r>
              <a:rPr lang="en-US" sz="1000" i="1" dirty="0"/>
              <a:t>Locations</a:t>
            </a:r>
          </a:p>
        </p:txBody>
      </p:sp>
      <p:grpSp>
        <p:nvGrpSpPr>
          <p:cNvPr id="80" name="Group 188"/>
          <p:cNvGrpSpPr/>
          <p:nvPr/>
        </p:nvGrpSpPr>
        <p:grpSpPr>
          <a:xfrm>
            <a:off x="2596205" y="2383869"/>
            <a:ext cx="198966" cy="217639"/>
            <a:chOff x="4114800" y="2590800"/>
            <a:chExt cx="1524000" cy="1535668"/>
          </a:xfrm>
        </p:grpSpPr>
        <p:sp>
          <p:nvSpPr>
            <p:cNvPr id="81" name="Oval 189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2" name="Straight Connector 190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191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192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188"/>
          <p:cNvGrpSpPr/>
          <p:nvPr/>
        </p:nvGrpSpPr>
        <p:grpSpPr>
          <a:xfrm>
            <a:off x="2803225" y="2386058"/>
            <a:ext cx="198966" cy="217639"/>
            <a:chOff x="4114800" y="2590800"/>
            <a:chExt cx="1524000" cy="1535668"/>
          </a:xfrm>
        </p:grpSpPr>
        <p:sp>
          <p:nvSpPr>
            <p:cNvPr id="86" name="Oval 189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7" name="Straight Connector 190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91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192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188"/>
          <p:cNvGrpSpPr/>
          <p:nvPr/>
        </p:nvGrpSpPr>
        <p:grpSpPr>
          <a:xfrm>
            <a:off x="8859877" y="3078741"/>
            <a:ext cx="198966" cy="217639"/>
            <a:chOff x="4114800" y="2590800"/>
            <a:chExt cx="1524000" cy="1535668"/>
          </a:xfrm>
        </p:grpSpPr>
        <p:sp>
          <p:nvSpPr>
            <p:cNvPr id="91" name="Oval 189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2" name="Straight Connector 190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191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192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188"/>
          <p:cNvGrpSpPr/>
          <p:nvPr/>
        </p:nvGrpSpPr>
        <p:grpSpPr>
          <a:xfrm>
            <a:off x="8859877" y="3390338"/>
            <a:ext cx="198966" cy="217639"/>
            <a:chOff x="4114800" y="2590800"/>
            <a:chExt cx="1524000" cy="1535668"/>
          </a:xfrm>
        </p:grpSpPr>
        <p:sp>
          <p:nvSpPr>
            <p:cNvPr id="96" name="Oval 189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7" name="Straight Connector 190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191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192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188"/>
          <p:cNvGrpSpPr/>
          <p:nvPr/>
        </p:nvGrpSpPr>
        <p:grpSpPr>
          <a:xfrm>
            <a:off x="8868065" y="3701935"/>
            <a:ext cx="198966" cy="217639"/>
            <a:chOff x="4114800" y="2590800"/>
            <a:chExt cx="1524000" cy="1535668"/>
          </a:xfrm>
        </p:grpSpPr>
        <p:sp>
          <p:nvSpPr>
            <p:cNvPr id="101" name="Oval 189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2" name="Straight Connector 190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91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92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88"/>
          <p:cNvGrpSpPr/>
          <p:nvPr/>
        </p:nvGrpSpPr>
        <p:grpSpPr>
          <a:xfrm>
            <a:off x="3596067" y="6360890"/>
            <a:ext cx="179665" cy="173045"/>
            <a:chOff x="4114800" y="2590800"/>
            <a:chExt cx="1524000" cy="1535668"/>
          </a:xfrm>
        </p:grpSpPr>
        <p:sp>
          <p:nvSpPr>
            <p:cNvPr id="106" name="Oval 189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7" name="Straight Connector 190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91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92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88"/>
          <p:cNvGrpSpPr/>
          <p:nvPr/>
        </p:nvGrpSpPr>
        <p:grpSpPr>
          <a:xfrm>
            <a:off x="4513776" y="3992665"/>
            <a:ext cx="146797" cy="111937"/>
            <a:chOff x="4114800" y="2590800"/>
            <a:chExt cx="1524000" cy="1535668"/>
          </a:xfrm>
        </p:grpSpPr>
        <p:sp>
          <p:nvSpPr>
            <p:cNvPr id="111" name="Oval 189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2" name="Straight Connector 190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91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92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88"/>
          <p:cNvGrpSpPr/>
          <p:nvPr/>
        </p:nvGrpSpPr>
        <p:grpSpPr>
          <a:xfrm>
            <a:off x="1834529" y="1576341"/>
            <a:ext cx="187029" cy="195301"/>
            <a:chOff x="4114800" y="2590800"/>
            <a:chExt cx="1524000" cy="1535668"/>
          </a:xfrm>
        </p:grpSpPr>
        <p:sp>
          <p:nvSpPr>
            <p:cNvPr id="116" name="Oval 189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7" name="Straight Connector 190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91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92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01"/>
          <p:cNvGrpSpPr/>
          <p:nvPr/>
        </p:nvGrpSpPr>
        <p:grpSpPr>
          <a:xfrm>
            <a:off x="2048025" y="4024571"/>
            <a:ext cx="225016" cy="289073"/>
            <a:chOff x="4318000" y="2493818"/>
            <a:chExt cx="2921000" cy="3297382"/>
          </a:xfrm>
        </p:grpSpPr>
        <p:grpSp>
          <p:nvGrpSpPr>
            <p:cNvPr id="174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76" name="Oval 104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7" name="Straight Connector 105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06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07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Chord 103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7" name="Group 188"/>
          <p:cNvGrpSpPr/>
          <p:nvPr/>
        </p:nvGrpSpPr>
        <p:grpSpPr>
          <a:xfrm>
            <a:off x="8741378" y="1599261"/>
            <a:ext cx="198966" cy="217639"/>
            <a:chOff x="4114800" y="2590800"/>
            <a:chExt cx="1524000" cy="1535668"/>
          </a:xfrm>
        </p:grpSpPr>
        <p:sp>
          <p:nvSpPr>
            <p:cNvPr id="188" name="Oval 189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9" name="Straight Connector 190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91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2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88"/>
          <p:cNvGrpSpPr/>
          <p:nvPr/>
        </p:nvGrpSpPr>
        <p:grpSpPr>
          <a:xfrm>
            <a:off x="2039225" y="4617953"/>
            <a:ext cx="170340" cy="157157"/>
            <a:chOff x="4114800" y="2590800"/>
            <a:chExt cx="1524000" cy="1535668"/>
          </a:xfrm>
        </p:grpSpPr>
        <p:sp>
          <p:nvSpPr>
            <p:cNvPr id="193" name="Oval 189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94" name="Straight Connector 190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1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2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01"/>
          <p:cNvGrpSpPr/>
          <p:nvPr/>
        </p:nvGrpSpPr>
        <p:grpSpPr>
          <a:xfrm>
            <a:off x="7345084" y="3078741"/>
            <a:ext cx="225016" cy="289073"/>
            <a:chOff x="4318000" y="2493818"/>
            <a:chExt cx="2921000" cy="3297382"/>
          </a:xfrm>
        </p:grpSpPr>
        <p:grpSp>
          <p:nvGrpSpPr>
            <p:cNvPr id="199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1" name="Oval 104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2" name="Straight Connector 105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106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107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Chord 103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6" name="Group 101"/>
          <p:cNvGrpSpPr/>
          <p:nvPr/>
        </p:nvGrpSpPr>
        <p:grpSpPr>
          <a:xfrm>
            <a:off x="7357450" y="3394047"/>
            <a:ext cx="225016" cy="289073"/>
            <a:chOff x="4318000" y="2493818"/>
            <a:chExt cx="2921000" cy="3297382"/>
          </a:xfrm>
        </p:grpSpPr>
        <p:grpSp>
          <p:nvGrpSpPr>
            <p:cNvPr id="20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11" name="Oval 104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3" name="Straight Connector 105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106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107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Chord 103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17" name="Group 101"/>
          <p:cNvGrpSpPr/>
          <p:nvPr/>
        </p:nvGrpSpPr>
        <p:grpSpPr>
          <a:xfrm>
            <a:off x="7372064" y="3703592"/>
            <a:ext cx="225016" cy="289073"/>
            <a:chOff x="4318000" y="2493818"/>
            <a:chExt cx="2921000" cy="3297382"/>
          </a:xfrm>
        </p:grpSpPr>
        <p:grpSp>
          <p:nvGrpSpPr>
            <p:cNvPr id="21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20" name="Oval 104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1" name="Straight Connector 105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106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107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Chord 103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9" name="Group 101"/>
          <p:cNvGrpSpPr/>
          <p:nvPr/>
        </p:nvGrpSpPr>
        <p:grpSpPr>
          <a:xfrm>
            <a:off x="7321857" y="1586532"/>
            <a:ext cx="225016" cy="289073"/>
            <a:chOff x="4318000" y="2493818"/>
            <a:chExt cx="2921000" cy="3297382"/>
          </a:xfrm>
        </p:grpSpPr>
        <p:grpSp>
          <p:nvGrpSpPr>
            <p:cNvPr id="230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32" name="Oval 104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33" name="Straight Connector 105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106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107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Chord 103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39" name="Group 188"/>
          <p:cNvGrpSpPr/>
          <p:nvPr/>
        </p:nvGrpSpPr>
        <p:grpSpPr>
          <a:xfrm>
            <a:off x="7379529" y="2796656"/>
            <a:ext cx="198966" cy="217639"/>
            <a:chOff x="4114800" y="2590800"/>
            <a:chExt cx="1524000" cy="1535668"/>
          </a:xfrm>
        </p:grpSpPr>
        <p:sp>
          <p:nvSpPr>
            <p:cNvPr id="240" name="Oval 189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1" name="Straight Connector 190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191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192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Oval 167"/>
          <p:cNvSpPr/>
          <p:nvPr/>
        </p:nvSpPr>
        <p:spPr>
          <a:xfrm>
            <a:off x="478028" y="2618436"/>
            <a:ext cx="62167" cy="511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u="sng"/>
          </a:p>
        </p:txBody>
      </p:sp>
      <p:sp>
        <p:nvSpPr>
          <p:cNvPr id="251" name="Oval 167"/>
          <p:cNvSpPr/>
          <p:nvPr/>
        </p:nvSpPr>
        <p:spPr>
          <a:xfrm>
            <a:off x="442241" y="3576319"/>
            <a:ext cx="62167" cy="511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u="sng"/>
          </a:p>
        </p:txBody>
      </p:sp>
      <p:sp>
        <p:nvSpPr>
          <p:cNvPr id="252" name="Oval 167"/>
          <p:cNvSpPr/>
          <p:nvPr/>
        </p:nvSpPr>
        <p:spPr>
          <a:xfrm>
            <a:off x="442241" y="4549796"/>
            <a:ext cx="62167" cy="511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u="sng"/>
          </a:p>
        </p:txBody>
      </p:sp>
      <p:sp>
        <p:nvSpPr>
          <p:cNvPr id="268" name="Oval 167"/>
          <p:cNvSpPr/>
          <p:nvPr/>
        </p:nvSpPr>
        <p:spPr>
          <a:xfrm>
            <a:off x="3304712" y="5456592"/>
            <a:ext cx="62167" cy="511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u="sng"/>
          </a:p>
        </p:txBody>
      </p:sp>
      <p:sp>
        <p:nvSpPr>
          <p:cNvPr id="274" name="Oval 167"/>
          <p:cNvSpPr/>
          <p:nvPr/>
        </p:nvSpPr>
        <p:spPr>
          <a:xfrm>
            <a:off x="2481670" y="1471568"/>
            <a:ext cx="62167" cy="511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u="sng"/>
          </a:p>
        </p:txBody>
      </p:sp>
      <p:sp>
        <p:nvSpPr>
          <p:cNvPr id="277" name="Oval 167"/>
          <p:cNvSpPr/>
          <p:nvPr/>
        </p:nvSpPr>
        <p:spPr>
          <a:xfrm>
            <a:off x="2501538" y="3181978"/>
            <a:ext cx="62167" cy="511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u="sng"/>
          </a:p>
        </p:txBody>
      </p:sp>
      <p:sp>
        <p:nvSpPr>
          <p:cNvPr id="279" name="Oval 167"/>
          <p:cNvSpPr/>
          <p:nvPr/>
        </p:nvSpPr>
        <p:spPr>
          <a:xfrm>
            <a:off x="2481669" y="1571518"/>
            <a:ext cx="62167" cy="511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u="sng"/>
          </a:p>
        </p:txBody>
      </p:sp>
      <p:sp>
        <p:nvSpPr>
          <p:cNvPr id="280" name="Oval 167"/>
          <p:cNvSpPr/>
          <p:nvPr/>
        </p:nvSpPr>
        <p:spPr>
          <a:xfrm>
            <a:off x="2475612" y="1672234"/>
            <a:ext cx="62167" cy="511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u="sng"/>
          </a:p>
        </p:txBody>
      </p:sp>
      <p:sp>
        <p:nvSpPr>
          <p:cNvPr id="282" name="Text Box 48"/>
          <p:cNvSpPr txBox="1">
            <a:spLocks noChangeArrowheads="1"/>
          </p:cNvSpPr>
          <p:nvPr/>
        </p:nvSpPr>
        <p:spPr bwMode="auto">
          <a:xfrm>
            <a:off x="2504427" y="1416010"/>
            <a:ext cx="709474" cy="14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852019"/>
            <a:r>
              <a:rPr lang="en-US" sz="500" u="sng" dirty="0"/>
              <a:t>Introduction</a:t>
            </a:r>
          </a:p>
        </p:txBody>
      </p:sp>
      <p:sp>
        <p:nvSpPr>
          <p:cNvPr id="283" name="Text Box 48"/>
          <p:cNvSpPr txBox="1">
            <a:spLocks noChangeArrowheads="1"/>
          </p:cNvSpPr>
          <p:nvPr/>
        </p:nvSpPr>
        <p:spPr bwMode="auto">
          <a:xfrm>
            <a:off x="2505453" y="1523990"/>
            <a:ext cx="709474" cy="14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852019"/>
            <a:r>
              <a:rPr lang="en-US" sz="500" dirty="0"/>
              <a:t>Directions</a:t>
            </a:r>
          </a:p>
        </p:txBody>
      </p:sp>
      <p:sp>
        <p:nvSpPr>
          <p:cNvPr id="284" name="Text Box 48"/>
          <p:cNvSpPr txBox="1">
            <a:spLocks noChangeArrowheads="1"/>
          </p:cNvSpPr>
          <p:nvPr/>
        </p:nvSpPr>
        <p:spPr bwMode="auto">
          <a:xfrm>
            <a:off x="2508432" y="1628984"/>
            <a:ext cx="709474" cy="14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852019"/>
            <a:r>
              <a:rPr lang="en-US" sz="500" dirty="0"/>
              <a:t>Pictures</a:t>
            </a:r>
          </a:p>
        </p:txBody>
      </p:sp>
      <p:sp>
        <p:nvSpPr>
          <p:cNvPr id="285" name="Text Box 48"/>
          <p:cNvSpPr txBox="1">
            <a:spLocks noChangeArrowheads="1"/>
          </p:cNvSpPr>
          <p:nvPr/>
        </p:nvSpPr>
        <p:spPr bwMode="auto">
          <a:xfrm>
            <a:off x="2520999" y="3141909"/>
            <a:ext cx="709474" cy="14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852019"/>
            <a:r>
              <a:rPr lang="en-US" sz="500" u="sng" dirty="0"/>
              <a:t>Details</a:t>
            </a:r>
          </a:p>
        </p:txBody>
      </p:sp>
      <p:sp>
        <p:nvSpPr>
          <p:cNvPr id="287" name="Oval 167"/>
          <p:cNvSpPr/>
          <p:nvPr/>
        </p:nvSpPr>
        <p:spPr>
          <a:xfrm>
            <a:off x="6031253" y="1476103"/>
            <a:ext cx="62167" cy="511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u="sng"/>
          </a:p>
        </p:txBody>
      </p:sp>
      <p:sp>
        <p:nvSpPr>
          <p:cNvPr id="292" name="Text Box 48"/>
          <p:cNvSpPr txBox="1">
            <a:spLocks noChangeArrowheads="1"/>
          </p:cNvSpPr>
          <p:nvPr/>
        </p:nvSpPr>
        <p:spPr bwMode="auto">
          <a:xfrm>
            <a:off x="6055307" y="3086648"/>
            <a:ext cx="709474" cy="14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852019"/>
            <a:r>
              <a:rPr lang="en-US" sz="500" u="sng" dirty="0"/>
              <a:t>Personal Info</a:t>
            </a:r>
          </a:p>
        </p:txBody>
      </p:sp>
      <p:sp>
        <p:nvSpPr>
          <p:cNvPr id="294" name="Oval 167"/>
          <p:cNvSpPr/>
          <p:nvPr/>
        </p:nvSpPr>
        <p:spPr>
          <a:xfrm>
            <a:off x="6037889" y="3226715"/>
            <a:ext cx="55530" cy="5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u="sng"/>
          </a:p>
        </p:txBody>
      </p:sp>
      <p:sp>
        <p:nvSpPr>
          <p:cNvPr id="295" name="Text Box 48"/>
          <p:cNvSpPr txBox="1">
            <a:spLocks noChangeArrowheads="1"/>
          </p:cNvSpPr>
          <p:nvPr/>
        </p:nvSpPr>
        <p:spPr bwMode="auto">
          <a:xfrm>
            <a:off x="6062335" y="3183989"/>
            <a:ext cx="709474" cy="14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852019"/>
            <a:r>
              <a:rPr lang="en-US" sz="500" dirty="0"/>
              <a:t>Curriculum</a:t>
            </a:r>
          </a:p>
        </p:txBody>
      </p:sp>
      <p:sp>
        <p:nvSpPr>
          <p:cNvPr id="296" name="Text Box 48"/>
          <p:cNvSpPr txBox="1">
            <a:spLocks noChangeArrowheads="1"/>
          </p:cNvSpPr>
          <p:nvPr/>
        </p:nvSpPr>
        <p:spPr bwMode="auto">
          <a:xfrm>
            <a:off x="6055823" y="1427108"/>
            <a:ext cx="709474" cy="14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852019"/>
            <a:r>
              <a:rPr lang="en-US" sz="500" u="sng" dirty="0"/>
              <a:t>Information</a:t>
            </a:r>
          </a:p>
        </p:txBody>
      </p:sp>
      <p:sp>
        <p:nvSpPr>
          <p:cNvPr id="183" name="Text Box 24"/>
          <p:cNvSpPr txBox="1">
            <a:spLocks noChangeArrowheads="1"/>
          </p:cNvSpPr>
          <p:nvPr/>
        </p:nvSpPr>
        <p:spPr bwMode="auto">
          <a:xfrm>
            <a:off x="9977965" y="60233"/>
            <a:ext cx="2214035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Colombo Matteo, Troianiello Andrea</a:t>
            </a:r>
          </a:p>
        </p:txBody>
      </p:sp>
      <p:sp>
        <p:nvSpPr>
          <p:cNvPr id="184" name="Oval 167"/>
          <p:cNvSpPr/>
          <p:nvPr/>
        </p:nvSpPr>
        <p:spPr>
          <a:xfrm>
            <a:off x="6037889" y="3137830"/>
            <a:ext cx="55530" cy="5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u="sng"/>
          </a:p>
        </p:txBody>
      </p:sp>
    </p:spTree>
    <p:extLst>
      <p:ext uri="{BB962C8B-B14F-4D97-AF65-F5344CB8AC3E}">
        <p14:creationId xmlns:p14="http://schemas.microsoft.com/office/powerpoint/2010/main" val="278834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Rectangle 99"/>
          <p:cNvSpPr/>
          <p:nvPr/>
        </p:nvSpPr>
        <p:spPr>
          <a:xfrm>
            <a:off x="3649137" y="1494035"/>
            <a:ext cx="1084365" cy="91459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91457" y="463585"/>
            <a:ext cx="1820622" cy="40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3" tIns="31256" rIns="62513" bIns="31256">
            <a:spAutoFit/>
          </a:bodyPr>
          <a:lstStyle/>
          <a:p>
            <a:pPr defTabSz="852019"/>
            <a:r>
              <a:rPr lang="en-US" sz="2200" b="1" dirty="0"/>
              <a:t>P-IDM schema</a:t>
            </a:r>
            <a:endParaRPr lang="en-US" sz="1200" b="1" dirty="0"/>
          </a:p>
        </p:txBody>
      </p:sp>
      <p:sp>
        <p:nvSpPr>
          <p:cNvPr id="428" name="Snip Single Corner Rectangle 3"/>
          <p:cNvSpPr/>
          <p:nvPr/>
        </p:nvSpPr>
        <p:spPr>
          <a:xfrm>
            <a:off x="5590562" y="560463"/>
            <a:ext cx="457199" cy="609599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H</a:t>
            </a:r>
            <a:endParaRPr lang="it-IT" dirty="0"/>
          </a:p>
        </p:txBody>
      </p:sp>
      <p:sp>
        <p:nvSpPr>
          <p:cNvPr id="448" name="Snip Single Corner Rectangle 29"/>
          <p:cNvSpPr/>
          <p:nvPr/>
        </p:nvSpPr>
        <p:spPr>
          <a:xfrm>
            <a:off x="4018022" y="1592239"/>
            <a:ext cx="430940" cy="595907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9" name="TextBox 34"/>
          <p:cNvSpPr txBox="1"/>
          <p:nvPr/>
        </p:nvSpPr>
        <p:spPr>
          <a:xfrm>
            <a:off x="4103545" y="2143631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News</a:t>
            </a:r>
          </a:p>
        </p:txBody>
      </p:sp>
      <p:grpSp>
        <p:nvGrpSpPr>
          <p:cNvPr id="472" name="Group 142"/>
          <p:cNvGrpSpPr/>
          <p:nvPr/>
        </p:nvGrpSpPr>
        <p:grpSpPr>
          <a:xfrm>
            <a:off x="163141" y="3533722"/>
            <a:ext cx="1981200" cy="1472231"/>
            <a:chOff x="381000" y="4185608"/>
            <a:chExt cx="1981200" cy="1970662"/>
          </a:xfrm>
        </p:grpSpPr>
        <p:grpSp>
          <p:nvGrpSpPr>
            <p:cNvPr id="473" name="Group 67"/>
            <p:cNvGrpSpPr/>
            <p:nvPr/>
          </p:nvGrpSpPr>
          <p:grpSpPr>
            <a:xfrm>
              <a:off x="381000" y="4185608"/>
              <a:ext cx="1824182" cy="1419529"/>
              <a:chOff x="436585" y="4109408"/>
              <a:chExt cx="1824182" cy="1419529"/>
            </a:xfrm>
          </p:grpSpPr>
          <p:sp>
            <p:nvSpPr>
              <p:cNvPr id="480" name="Rectangle 65"/>
              <p:cNvSpPr/>
              <p:nvPr/>
            </p:nvSpPr>
            <p:spPr>
              <a:xfrm>
                <a:off x="436585" y="4109408"/>
                <a:ext cx="1824182" cy="1419529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1" name="Rectangle 66"/>
              <p:cNvSpPr/>
              <p:nvPr/>
            </p:nvSpPr>
            <p:spPr>
              <a:xfrm>
                <a:off x="512784" y="4191002"/>
                <a:ext cx="1676400" cy="123651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74" name="TextBox 68"/>
            <p:cNvSpPr txBox="1"/>
            <p:nvPr/>
          </p:nvSpPr>
          <p:spPr>
            <a:xfrm>
              <a:off x="825617" y="5579504"/>
              <a:ext cx="928459" cy="576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/>
                <a:t>Practical</a:t>
              </a:r>
              <a:r>
                <a:rPr lang="it-IT" sz="1100" dirty="0"/>
                <a:t> Info</a:t>
              </a:r>
            </a:p>
            <a:p>
              <a:r>
                <a:rPr lang="it-IT" sz="1100" dirty="0"/>
                <a:t> [5:10]</a:t>
              </a:r>
            </a:p>
          </p:txBody>
        </p:sp>
        <p:sp>
          <p:nvSpPr>
            <p:cNvPr id="475" name="Rectangle 71"/>
            <p:cNvSpPr/>
            <p:nvPr/>
          </p:nvSpPr>
          <p:spPr>
            <a:xfrm>
              <a:off x="1981200" y="4341439"/>
              <a:ext cx="381000" cy="1612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6" name="Snip Single Corner Rectangle 73"/>
            <p:cNvSpPr/>
            <p:nvPr/>
          </p:nvSpPr>
          <p:spPr>
            <a:xfrm>
              <a:off x="1086847" y="4464667"/>
              <a:ext cx="524892" cy="88514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Info</a:t>
              </a:r>
            </a:p>
            <a:p>
              <a:pPr algn="ctr"/>
              <a:endParaRPr lang="it-IT" sz="900" dirty="0"/>
            </a:p>
          </p:txBody>
        </p:sp>
        <p:cxnSp>
          <p:nvCxnSpPr>
            <p:cNvPr id="477" name="Straight Arrow Connector 76"/>
            <p:cNvCxnSpPr>
              <a:stCxn id="475" idx="1"/>
              <a:endCxn id="476" idx="0"/>
            </p:cNvCxnSpPr>
            <p:nvPr/>
          </p:nvCxnSpPr>
          <p:spPr>
            <a:xfrm flipH="1">
              <a:off x="1611739" y="4422082"/>
              <a:ext cx="369461" cy="485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3" name="Straight Arrow Connector 94"/>
          <p:cNvCxnSpPr>
            <a:stCxn id="603" idx="0"/>
          </p:cNvCxnSpPr>
          <p:nvPr/>
        </p:nvCxnSpPr>
        <p:spPr>
          <a:xfrm>
            <a:off x="720770" y="2903588"/>
            <a:ext cx="354462" cy="630135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4" name="Quad Arrow 194"/>
          <p:cNvSpPr/>
          <p:nvPr/>
        </p:nvSpPr>
        <p:spPr>
          <a:xfrm>
            <a:off x="5831737" y="301030"/>
            <a:ext cx="442054" cy="403448"/>
          </a:xfrm>
          <a:prstGeom prst="quad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Quad Arrow 197"/>
          <p:cNvSpPr/>
          <p:nvPr/>
        </p:nvSpPr>
        <p:spPr>
          <a:xfrm>
            <a:off x="3719976" y="2095483"/>
            <a:ext cx="302840" cy="287453"/>
          </a:xfrm>
          <a:prstGeom prst="quad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TextBox 204"/>
          <p:cNvSpPr txBox="1"/>
          <p:nvPr/>
        </p:nvSpPr>
        <p:spPr>
          <a:xfrm>
            <a:off x="4337969" y="2611639"/>
            <a:ext cx="40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</a:t>
            </a:r>
            <a:endParaRPr lang="en-US" sz="1400" dirty="0"/>
          </a:p>
        </p:txBody>
      </p:sp>
      <p:cxnSp>
        <p:nvCxnSpPr>
          <p:cNvPr id="36" name="Connettore a gomito 35"/>
          <p:cNvCxnSpPr>
            <a:stCxn id="428" idx="2"/>
            <a:endCxn id="583" idx="0"/>
          </p:cNvCxnSpPr>
          <p:nvPr/>
        </p:nvCxnSpPr>
        <p:spPr>
          <a:xfrm rot="10800000" flipV="1">
            <a:off x="4191320" y="865263"/>
            <a:ext cx="1399242" cy="6287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tangle 99"/>
          <p:cNvSpPr/>
          <p:nvPr/>
        </p:nvSpPr>
        <p:spPr>
          <a:xfrm>
            <a:off x="2430433" y="1494035"/>
            <a:ext cx="1084365" cy="91459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3" name="Snip Single Corner Rectangle 29"/>
          <p:cNvSpPr/>
          <p:nvPr/>
        </p:nvSpPr>
        <p:spPr>
          <a:xfrm>
            <a:off x="2799318" y="1592239"/>
            <a:ext cx="430940" cy="595907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4" name="TextBox 34"/>
          <p:cNvSpPr txBox="1"/>
          <p:nvPr/>
        </p:nvSpPr>
        <p:spPr>
          <a:xfrm>
            <a:off x="2884841" y="2143631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FAQ</a:t>
            </a:r>
          </a:p>
        </p:txBody>
      </p:sp>
      <p:sp>
        <p:nvSpPr>
          <p:cNvPr id="595" name="Quad Arrow 197"/>
          <p:cNvSpPr/>
          <p:nvPr/>
        </p:nvSpPr>
        <p:spPr>
          <a:xfrm>
            <a:off x="2501272" y="2095483"/>
            <a:ext cx="302840" cy="287453"/>
          </a:xfrm>
          <a:prstGeom prst="quad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99"/>
          <p:cNvSpPr/>
          <p:nvPr/>
        </p:nvSpPr>
        <p:spPr>
          <a:xfrm>
            <a:off x="1226035" y="1505740"/>
            <a:ext cx="1084365" cy="91459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7" name="Snip Single Corner Rectangle 29"/>
          <p:cNvSpPr/>
          <p:nvPr/>
        </p:nvSpPr>
        <p:spPr>
          <a:xfrm>
            <a:off x="1594920" y="1603944"/>
            <a:ext cx="430940" cy="595907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8" name="TextBox 34"/>
          <p:cNvSpPr txBox="1"/>
          <p:nvPr/>
        </p:nvSpPr>
        <p:spPr>
          <a:xfrm>
            <a:off x="1680443" y="2155336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Info</a:t>
            </a:r>
          </a:p>
        </p:txBody>
      </p:sp>
      <p:sp>
        <p:nvSpPr>
          <p:cNvPr id="599" name="Quad Arrow 197"/>
          <p:cNvSpPr/>
          <p:nvPr/>
        </p:nvSpPr>
        <p:spPr>
          <a:xfrm>
            <a:off x="1296874" y="2107188"/>
            <a:ext cx="302840" cy="287453"/>
          </a:xfrm>
          <a:prstGeom prst="quad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TextBox 34"/>
          <p:cNvSpPr txBox="1"/>
          <p:nvPr/>
        </p:nvSpPr>
        <p:spPr>
          <a:xfrm>
            <a:off x="3569512" y="1266644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News</a:t>
            </a:r>
          </a:p>
        </p:txBody>
      </p:sp>
      <p:sp>
        <p:nvSpPr>
          <p:cNvPr id="601" name="TextBox 34"/>
          <p:cNvSpPr txBox="1"/>
          <p:nvPr/>
        </p:nvSpPr>
        <p:spPr>
          <a:xfrm>
            <a:off x="2365114" y="1255156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FAQ</a:t>
            </a:r>
          </a:p>
        </p:txBody>
      </p:sp>
      <p:sp>
        <p:nvSpPr>
          <p:cNvPr id="602" name="TextBox 34"/>
          <p:cNvSpPr txBox="1"/>
          <p:nvPr/>
        </p:nvSpPr>
        <p:spPr>
          <a:xfrm>
            <a:off x="904617" y="1255156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/>
              <a:t>Who</a:t>
            </a:r>
            <a:r>
              <a:rPr lang="it-IT" sz="1100" dirty="0"/>
              <a:t> </a:t>
            </a:r>
            <a:r>
              <a:rPr lang="it-IT" sz="1100" dirty="0" err="1"/>
              <a:t>we</a:t>
            </a:r>
            <a:r>
              <a:rPr lang="it-IT" sz="1100" dirty="0"/>
              <a:t> are</a:t>
            </a:r>
          </a:p>
        </p:txBody>
      </p:sp>
      <p:cxnSp>
        <p:nvCxnSpPr>
          <p:cNvPr id="42" name="Connettore a gomito 41"/>
          <p:cNvCxnSpPr>
            <a:stCxn id="428" idx="2"/>
            <a:endCxn id="592" idx="0"/>
          </p:cNvCxnSpPr>
          <p:nvPr/>
        </p:nvCxnSpPr>
        <p:spPr>
          <a:xfrm rot="10800000" flipV="1">
            <a:off x="2972616" y="865263"/>
            <a:ext cx="2617946" cy="6287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/>
          <p:cNvCxnSpPr>
            <a:stCxn id="428" idx="2"/>
            <a:endCxn id="596" idx="0"/>
          </p:cNvCxnSpPr>
          <p:nvPr/>
        </p:nvCxnSpPr>
        <p:spPr>
          <a:xfrm rot="10800000" flipV="1">
            <a:off x="1768218" y="865262"/>
            <a:ext cx="3822344" cy="6404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Snip Single Corner Rectangle 37"/>
          <p:cNvSpPr/>
          <p:nvPr/>
        </p:nvSpPr>
        <p:spPr>
          <a:xfrm>
            <a:off x="289830" y="2605634"/>
            <a:ext cx="430940" cy="595907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4" name="TextBox 42"/>
          <p:cNvSpPr txBox="1"/>
          <p:nvPr/>
        </p:nvSpPr>
        <p:spPr>
          <a:xfrm>
            <a:off x="197229" y="3159470"/>
            <a:ext cx="85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All</a:t>
            </a:r>
            <a:r>
              <a:rPr lang="it-IT" sz="1000" dirty="0"/>
              <a:t> </a:t>
            </a:r>
            <a:r>
              <a:rPr lang="it-IT" sz="1000" dirty="0" err="1"/>
              <a:t>Practical</a:t>
            </a:r>
            <a:r>
              <a:rPr lang="it-IT" sz="1000" dirty="0"/>
              <a:t> </a:t>
            </a:r>
          </a:p>
          <a:p>
            <a:r>
              <a:rPr lang="it-IT" sz="1000" dirty="0"/>
              <a:t>Info</a:t>
            </a:r>
          </a:p>
        </p:txBody>
      </p:sp>
      <p:sp>
        <p:nvSpPr>
          <p:cNvPr id="605" name="Quad Arrow 198"/>
          <p:cNvSpPr/>
          <p:nvPr/>
        </p:nvSpPr>
        <p:spPr>
          <a:xfrm>
            <a:off x="40799" y="3048598"/>
            <a:ext cx="302840" cy="287453"/>
          </a:xfrm>
          <a:prstGeom prst="quad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6" name="Group 179"/>
          <p:cNvGrpSpPr/>
          <p:nvPr/>
        </p:nvGrpSpPr>
        <p:grpSpPr>
          <a:xfrm>
            <a:off x="0" y="2440114"/>
            <a:ext cx="486436" cy="541930"/>
            <a:chOff x="4318000" y="2493818"/>
            <a:chExt cx="2921000" cy="3297382"/>
          </a:xfrm>
        </p:grpSpPr>
        <p:grpSp>
          <p:nvGrpSpPr>
            <p:cNvPr id="607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609" name="Oval 18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0" name="Straight Connector 18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185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186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8" name="Chord 18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2" name="Connettore a gomito 61"/>
          <p:cNvCxnSpPr>
            <a:stCxn id="428" idx="2"/>
            <a:endCxn id="603" idx="3"/>
          </p:cNvCxnSpPr>
          <p:nvPr/>
        </p:nvCxnSpPr>
        <p:spPr>
          <a:xfrm rot="10800000" flipV="1">
            <a:off x="505300" y="865262"/>
            <a:ext cx="5085262" cy="17403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4" name="Group 142"/>
          <p:cNvGrpSpPr/>
          <p:nvPr/>
        </p:nvGrpSpPr>
        <p:grpSpPr>
          <a:xfrm>
            <a:off x="2133938" y="2803236"/>
            <a:ext cx="1692841" cy="2473941"/>
            <a:chOff x="507751" y="3918238"/>
            <a:chExt cx="1692841" cy="2473941"/>
          </a:xfrm>
        </p:grpSpPr>
        <p:grpSp>
          <p:nvGrpSpPr>
            <p:cNvPr id="625" name="Group 67"/>
            <p:cNvGrpSpPr/>
            <p:nvPr/>
          </p:nvGrpSpPr>
          <p:grpSpPr>
            <a:xfrm>
              <a:off x="708865" y="4185608"/>
              <a:ext cx="1354361" cy="2206571"/>
              <a:chOff x="764450" y="4109408"/>
              <a:chExt cx="1354361" cy="2206571"/>
            </a:xfrm>
          </p:grpSpPr>
          <p:sp>
            <p:nvSpPr>
              <p:cNvPr id="632" name="Rectangle 65"/>
              <p:cNvSpPr/>
              <p:nvPr/>
            </p:nvSpPr>
            <p:spPr>
              <a:xfrm>
                <a:off x="764450" y="4109408"/>
                <a:ext cx="1354361" cy="220657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3" name="Rectangle 66"/>
              <p:cNvSpPr/>
              <p:nvPr/>
            </p:nvSpPr>
            <p:spPr>
              <a:xfrm>
                <a:off x="854254" y="4191001"/>
                <a:ext cx="1153193" cy="204792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26" name="TextBox 68"/>
            <p:cNvSpPr txBox="1"/>
            <p:nvPr/>
          </p:nvSpPr>
          <p:spPr>
            <a:xfrm>
              <a:off x="507751" y="3918238"/>
              <a:ext cx="9717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Location [2:5]</a:t>
              </a:r>
            </a:p>
          </p:txBody>
        </p:sp>
        <p:sp>
          <p:nvSpPr>
            <p:cNvPr id="627" name="Rectangle 71"/>
            <p:cNvSpPr/>
            <p:nvPr/>
          </p:nvSpPr>
          <p:spPr>
            <a:xfrm>
              <a:off x="1819592" y="4352591"/>
              <a:ext cx="381000" cy="1612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8" name="Snip Single Corner Rectangle 73"/>
            <p:cNvSpPr/>
            <p:nvPr/>
          </p:nvSpPr>
          <p:spPr>
            <a:xfrm>
              <a:off x="925564" y="4554029"/>
              <a:ext cx="669268" cy="56193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/>
                <a:t>Intro</a:t>
              </a:r>
              <a:endParaRPr lang="it-IT" sz="900" dirty="0"/>
            </a:p>
          </p:txBody>
        </p:sp>
        <p:cxnSp>
          <p:nvCxnSpPr>
            <p:cNvPr id="629" name="Straight Arrow Connector 76"/>
            <p:cNvCxnSpPr>
              <a:stCxn id="627" idx="1"/>
              <a:endCxn id="628" idx="0"/>
            </p:cNvCxnSpPr>
            <p:nvPr/>
          </p:nvCxnSpPr>
          <p:spPr>
            <a:xfrm flipH="1">
              <a:off x="1594832" y="4433235"/>
              <a:ext cx="224760" cy="401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Snip Single Corner Rectangle 79"/>
            <p:cNvSpPr/>
            <p:nvPr/>
          </p:nvSpPr>
          <p:spPr>
            <a:xfrm>
              <a:off x="925564" y="5167970"/>
              <a:ext cx="659791" cy="546940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dirty="0" err="1"/>
                <a:t>Directions</a:t>
              </a:r>
              <a:endParaRPr lang="it-IT" sz="500" dirty="0"/>
            </a:p>
          </p:txBody>
        </p:sp>
        <p:sp>
          <p:nvSpPr>
            <p:cNvPr id="631" name="Snip Single Corner Rectangle 82"/>
            <p:cNvSpPr/>
            <p:nvPr/>
          </p:nvSpPr>
          <p:spPr>
            <a:xfrm>
              <a:off x="925564" y="5775972"/>
              <a:ext cx="654017" cy="493528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dirty="0" err="1"/>
                <a:t>Pictures</a:t>
              </a:r>
              <a:endParaRPr lang="it-IT" sz="500" dirty="0"/>
            </a:p>
          </p:txBody>
        </p:sp>
      </p:grpSp>
      <p:sp>
        <p:nvSpPr>
          <p:cNvPr id="635" name="TextBox 204"/>
          <p:cNvSpPr txBox="1"/>
          <p:nvPr/>
        </p:nvSpPr>
        <p:spPr>
          <a:xfrm>
            <a:off x="833406" y="2957766"/>
            <a:ext cx="914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GT+I</a:t>
            </a:r>
          </a:p>
        </p:txBody>
      </p:sp>
      <p:cxnSp>
        <p:nvCxnSpPr>
          <p:cNvPr id="636" name="Straight Arrow Connector 94"/>
          <p:cNvCxnSpPr>
            <a:stCxn id="638" idx="2"/>
            <a:endCxn id="632" idx="0"/>
          </p:cNvCxnSpPr>
          <p:nvPr/>
        </p:nvCxnSpPr>
        <p:spPr>
          <a:xfrm flipH="1">
            <a:off x="3012233" y="2375762"/>
            <a:ext cx="2392017" cy="69484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7" name="Snip Single Corner Rectangle 37"/>
          <p:cNvSpPr/>
          <p:nvPr/>
        </p:nvSpPr>
        <p:spPr>
          <a:xfrm>
            <a:off x="5080455" y="1546670"/>
            <a:ext cx="430940" cy="595907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8" name="TextBox 42"/>
          <p:cNvSpPr txBox="1"/>
          <p:nvPr/>
        </p:nvSpPr>
        <p:spPr>
          <a:xfrm>
            <a:off x="4966469" y="2114152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/>
              <a:t>All</a:t>
            </a:r>
            <a:r>
              <a:rPr lang="it-IT" sz="1100" dirty="0"/>
              <a:t> </a:t>
            </a:r>
            <a:r>
              <a:rPr lang="it-IT" sz="1100" dirty="0" err="1"/>
              <a:t>locations</a:t>
            </a:r>
            <a:endParaRPr lang="it-IT" sz="1100" dirty="0"/>
          </a:p>
        </p:txBody>
      </p:sp>
      <p:sp>
        <p:nvSpPr>
          <p:cNvPr id="639" name="Quad Arrow 198"/>
          <p:cNvSpPr/>
          <p:nvPr/>
        </p:nvSpPr>
        <p:spPr>
          <a:xfrm>
            <a:off x="4831424" y="1989634"/>
            <a:ext cx="302840" cy="287453"/>
          </a:xfrm>
          <a:prstGeom prst="quad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0" name="Group 179"/>
          <p:cNvGrpSpPr/>
          <p:nvPr/>
        </p:nvGrpSpPr>
        <p:grpSpPr>
          <a:xfrm>
            <a:off x="4790625" y="1381150"/>
            <a:ext cx="486436" cy="541930"/>
            <a:chOff x="4318000" y="2493818"/>
            <a:chExt cx="2921000" cy="3297382"/>
          </a:xfrm>
        </p:grpSpPr>
        <p:grpSp>
          <p:nvGrpSpPr>
            <p:cNvPr id="641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643" name="Oval 18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44" name="Straight Connector 18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185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186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2" name="Chord 18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47" name="Snip Single Corner Rectangle 37"/>
          <p:cNvSpPr/>
          <p:nvPr/>
        </p:nvSpPr>
        <p:spPr>
          <a:xfrm>
            <a:off x="6509103" y="1541022"/>
            <a:ext cx="430940" cy="595907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8" name="TextBox 42"/>
          <p:cNvSpPr txBox="1"/>
          <p:nvPr/>
        </p:nvSpPr>
        <p:spPr>
          <a:xfrm>
            <a:off x="6395117" y="2108504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/>
              <a:t>All</a:t>
            </a:r>
            <a:r>
              <a:rPr lang="it-IT" sz="900" dirty="0"/>
              <a:t> </a:t>
            </a:r>
            <a:r>
              <a:rPr lang="it-IT" sz="900" dirty="0" err="1"/>
              <a:t>doctors</a:t>
            </a:r>
            <a:endParaRPr lang="it-IT" sz="900" dirty="0"/>
          </a:p>
          <a:p>
            <a:r>
              <a:rPr lang="it-IT" sz="900" dirty="0"/>
              <a:t>(</a:t>
            </a:r>
            <a:r>
              <a:rPr lang="it-IT" sz="900" dirty="0" err="1"/>
              <a:t>Alphabetic</a:t>
            </a:r>
            <a:br>
              <a:rPr lang="it-IT" sz="900" dirty="0"/>
            </a:br>
            <a:r>
              <a:rPr lang="it-IT" sz="900" dirty="0" err="1"/>
              <a:t>order</a:t>
            </a:r>
            <a:r>
              <a:rPr lang="it-IT" sz="900" dirty="0"/>
              <a:t>)</a:t>
            </a:r>
          </a:p>
        </p:txBody>
      </p:sp>
      <p:sp>
        <p:nvSpPr>
          <p:cNvPr id="649" name="Quad Arrow 198"/>
          <p:cNvSpPr/>
          <p:nvPr/>
        </p:nvSpPr>
        <p:spPr>
          <a:xfrm>
            <a:off x="6260072" y="1983986"/>
            <a:ext cx="302840" cy="287453"/>
          </a:xfrm>
          <a:prstGeom prst="quad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0" name="Group 179"/>
          <p:cNvGrpSpPr/>
          <p:nvPr/>
        </p:nvGrpSpPr>
        <p:grpSpPr>
          <a:xfrm>
            <a:off x="6219273" y="1375502"/>
            <a:ext cx="486436" cy="541930"/>
            <a:chOff x="4318000" y="2493818"/>
            <a:chExt cx="2921000" cy="3297382"/>
          </a:xfrm>
        </p:grpSpPr>
        <p:grpSp>
          <p:nvGrpSpPr>
            <p:cNvPr id="651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653" name="Oval 18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54" name="Straight Connector 18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185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186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2" name="Chord 18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57" name="Snip Single Corner Rectangle 37"/>
          <p:cNvSpPr/>
          <p:nvPr/>
        </p:nvSpPr>
        <p:spPr>
          <a:xfrm>
            <a:off x="7500772" y="1559752"/>
            <a:ext cx="430940" cy="595907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8" name="TextBox 42"/>
          <p:cNvSpPr txBox="1"/>
          <p:nvPr/>
        </p:nvSpPr>
        <p:spPr>
          <a:xfrm>
            <a:off x="7449499" y="2127234"/>
            <a:ext cx="5485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/>
              <a:t>Doctors</a:t>
            </a:r>
            <a:endParaRPr lang="it-IT" sz="900" dirty="0"/>
          </a:p>
          <a:p>
            <a:r>
              <a:rPr lang="it-IT" sz="900" dirty="0"/>
              <a:t>by</a:t>
            </a:r>
          </a:p>
          <a:p>
            <a:r>
              <a:rPr lang="it-IT" sz="900" dirty="0"/>
              <a:t>Area</a:t>
            </a:r>
          </a:p>
        </p:txBody>
      </p:sp>
      <p:sp>
        <p:nvSpPr>
          <p:cNvPr id="659" name="Quad Arrow 198"/>
          <p:cNvSpPr/>
          <p:nvPr/>
        </p:nvSpPr>
        <p:spPr>
          <a:xfrm>
            <a:off x="7251741" y="2002716"/>
            <a:ext cx="302840" cy="287453"/>
          </a:xfrm>
          <a:prstGeom prst="quad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0" name="Group 179"/>
          <p:cNvGrpSpPr/>
          <p:nvPr/>
        </p:nvGrpSpPr>
        <p:grpSpPr>
          <a:xfrm>
            <a:off x="7210942" y="1394232"/>
            <a:ext cx="486436" cy="541930"/>
            <a:chOff x="4318000" y="2493818"/>
            <a:chExt cx="2921000" cy="3297382"/>
          </a:xfrm>
        </p:grpSpPr>
        <p:grpSp>
          <p:nvGrpSpPr>
            <p:cNvPr id="661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663" name="Oval 18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64" name="Straight Connector 18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185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186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2" name="Chord 18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67" name="Snip Single Corner Rectangle 37"/>
          <p:cNvSpPr/>
          <p:nvPr/>
        </p:nvSpPr>
        <p:spPr>
          <a:xfrm>
            <a:off x="8410491" y="1559752"/>
            <a:ext cx="430940" cy="595907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8" name="TextBox 42"/>
          <p:cNvSpPr txBox="1"/>
          <p:nvPr/>
        </p:nvSpPr>
        <p:spPr>
          <a:xfrm>
            <a:off x="8296505" y="2127234"/>
            <a:ext cx="5485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/>
              <a:t>Doctors</a:t>
            </a:r>
            <a:endParaRPr lang="it-IT" sz="900" dirty="0"/>
          </a:p>
          <a:p>
            <a:r>
              <a:rPr lang="it-IT" sz="900" dirty="0"/>
              <a:t>by </a:t>
            </a:r>
          </a:p>
          <a:p>
            <a:r>
              <a:rPr lang="it-IT" sz="900" dirty="0"/>
              <a:t>Service</a:t>
            </a:r>
          </a:p>
        </p:txBody>
      </p:sp>
      <p:sp>
        <p:nvSpPr>
          <p:cNvPr id="669" name="Quad Arrow 198"/>
          <p:cNvSpPr/>
          <p:nvPr/>
        </p:nvSpPr>
        <p:spPr>
          <a:xfrm>
            <a:off x="8161460" y="2002716"/>
            <a:ext cx="302840" cy="287453"/>
          </a:xfrm>
          <a:prstGeom prst="quad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0" name="Group 179"/>
          <p:cNvGrpSpPr/>
          <p:nvPr/>
        </p:nvGrpSpPr>
        <p:grpSpPr>
          <a:xfrm>
            <a:off x="8100933" y="1410019"/>
            <a:ext cx="486436" cy="541930"/>
            <a:chOff x="4318000" y="2493818"/>
            <a:chExt cx="2921000" cy="3297382"/>
          </a:xfrm>
        </p:grpSpPr>
        <p:grpSp>
          <p:nvGrpSpPr>
            <p:cNvPr id="671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673" name="Oval 18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74" name="Straight Connector 18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185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186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2" name="Chord 18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5" name="Connettore a gomito 74"/>
          <p:cNvCxnSpPr>
            <a:stCxn id="428" idx="0"/>
            <a:endCxn id="647" idx="3"/>
          </p:cNvCxnSpPr>
          <p:nvPr/>
        </p:nvCxnSpPr>
        <p:spPr>
          <a:xfrm>
            <a:off x="6047761" y="865263"/>
            <a:ext cx="676812" cy="6757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a gomito 77"/>
          <p:cNvCxnSpPr>
            <a:stCxn id="428" idx="0"/>
            <a:endCxn id="657" idx="3"/>
          </p:cNvCxnSpPr>
          <p:nvPr/>
        </p:nvCxnSpPr>
        <p:spPr>
          <a:xfrm>
            <a:off x="6047761" y="865263"/>
            <a:ext cx="1668481" cy="6944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a gomito 119"/>
          <p:cNvCxnSpPr>
            <a:stCxn id="428" idx="0"/>
            <a:endCxn id="667" idx="3"/>
          </p:cNvCxnSpPr>
          <p:nvPr/>
        </p:nvCxnSpPr>
        <p:spPr>
          <a:xfrm>
            <a:off x="6047761" y="865263"/>
            <a:ext cx="2578200" cy="6944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Snip Single Corner Rectangle 37"/>
          <p:cNvSpPr/>
          <p:nvPr/>
        </p:nvSpPr>
        <p:spPr>
          <a:xfrm>
            <a:off x="9254672" y="1575634"/>
            <a:ext cx="430940" cy="595907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8" name="TextBox 42"/>
          <p:cNvSpPr txBox="1"/>
          <p:nvPr/>
        </p:nvSpPr>
        <p:spPr>
          <a:xfrm>
            <a:off x="9140686" y="2143116"/>
            <a:ext cx="5838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/>
              <a:t>Doctors</a:t>
            </a:r>
            <a:endParaRPr lang="it-IT" sz="900" dirty="0"/>
          </a:p>
          <a:p>
            <a:r>
              <a:rPr lang="it-IT" sz="900" dirty="0"/>
              <a:t>by</a:t>
            </a:r>
          </a:p>
          <a:p>
            <a:r>
              <a:rPr lang="it-IT" sz="900" dirty="0"/>
              <a:t>Location</a:t>
            </a:r>
          </a:p>
        </p:txBody>
      </p:sp>
      <p:sp>
        <p:nvSpPr>
          <p:cNvPr id="679" name="Quad Arrow 198"/>
          <p:cNvSpPr/>
          <p:nvPr/>
        </p:nvSpPr>
        <p:spPr>
          <a:xfrm>
            <a:off x="9005641" y="2018598"/>
            <a:ext cx="302840" cy="287453"/>
          </a:xfrm>
          <a:prstGeom prst="quad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0" name="Group 179"/>
          <p:cNvGrpSpPr/>
          <p:nvPr/>
        </p:nvGrpSpPr>
        <p:grpSpPr>
          <a:xfrm>
            <a:off x="8964842" y="1410114"/>
            <a:ext cx="486436" cy="541930"/>
            <a:chOff x="4318000" y="2493818"/>
            <a:chExt cx="2921000" cy="3297382"/>
          </a:xfrm>
        </p:grpSpPr>
        <p:grpSp>
          <p:nvGrpSpPr>
            <p:cNvPr id="681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683" name="Oval 18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84" name="Straight Connector 18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185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186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2" name="Chord 18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9" name="Group 142"/>
          <p:cNvGrpSpPr/>
          <p:nvPr/>
        </p:nvGrpSpPr>
        <p:grpSpPr>
          <a:xfrm>
            <a:off x="5429450" y="2722326"/>
            <a:ext cx="1692173" cy="1938644"/>
            <a:chOff x="551780" y="3945004"/>
            <a:chExt cx="1810420" cy="2020711"/>
          </a:xfrm>
        </p:grpSpPr>
        <p:grpSp>
          <p:nvGrpSpPr>
            <p:cNvPr id="690" name="Group 67"/>
            <p:cNvGrpSpPr/>
            <p:nvPr/>
          </p:nvGrpSpPr>
          <p:grpSpPr>
            <a:xfrm>
              <a:off x="698745" y="4185608"/>
              <a:ext cx="1506435" cy="1780107"/>
              <a:chOff x="754330" y="4109408"/>
              <a:chExt cx="1506435" cy="1780107"/>
            </a:xfrm>
          </p:grpSpPr>
          <p:sp>
            <p:nvSpPr>
              <p:cNvPr id="697" name="Rectangle 65"/>
              <p:cNvSpPr/>
              <p:nvPr/>
            </p:nvSpPr>
            <p:spPr>
              <a:xfrm>
                <a:off x="754330" y="4109408"/>
                <a:ext cx="1506435" cy="178010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98" name="Rectangle 66"/>
              <p:cNvSpPr/>
              <p:nvPr/>
            </p:nvSpPr>
            <p:spPr>
              <a:xfrm>
                <a:off x="830484" y="4191000"/>
                <a:ext cx="1358700" cy="162893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691" name="TextBox 68"/>
            <p:cNvSpPr txBox="1"/>
            <p:nvPr/>
          </p:nvSpPr>
          <p:spPr>
            <a:xfrm>
              <a:off x="551780" y="3945004"/>
              <a:ext cx="913353" cy="240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 err="1"/>
                <a:t>Doctor</a:t>
              </a:r>
              <a:r>
                <a:rPr lang="it-IT" sz="900" dirty="0"/>
                <a:t> [10:30]</a:t>
              </a:r>
            </a:p>
          </p:txBody>
        </p:sp>
        <p:sp>
          <p:nvSpPr>
            <p:cNvPr id="692" name="Rectangle 71"/>
            <p:cNvSpPr/>
            <p:nvPr/>
          </p:nvSpPr>
          <p:spPr>
            <a:xfrm>
              <a:off x="1981200" y="4341439"/>
              <a:ext cx="381000" cy="1612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3" name="Snip Single Corner Rectangle 73"/>
            <p:cNvSpPr/>
            <p:nvPr/>
          </p:nvSpPr>
          <p:spPr>
            <a:xfrm>
              <a:off x="1067953" y="4464668"/>
              <a:ext cx="543786" cy="624463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dirty="0"/>
                <a:t>Personal</a:t>
              </a:r>
            </a:p>
            <a:p>
              <a:pPr algn="ctr"/>
              <a:r>
                <a:rPr lang="it-IT" sz="800" dirty="0"/>
                <a:t>Info</a:t>
              </a:r>
            </a:p>
          </p:txBody>
        </p:sp>
        <p:cxnSp>
          <p:nvCxnSpPr>
            <p:cNvPr id="694" name="Straight Arrow Connector 76"/>
            <p:cNvCxnSpPr>
              <a:stCxn id="692" idx="1"/>
              <a:endCxn id="693" idx="0"/>
            </p:cNvCxnSpPr>
            <p:nvPr/>
          </p:nvCxnSpPr>
          <p:spPr>
            <a:xfrm flipH="1">
              <a:off x="1611739" y="4422083"/>
              <a:ext cx="369461" cy="354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5" name="Snip Single Corner Rectangle 79"/>
            <p:cNvSpPr/>
            <p:nvPr/>
          </p:nvSpPr>
          <p:spPr>
            <a:xfrm>
              <a:off x="1067953" y="5170723"/>
              <a:ext cx="561971" cy="591901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dirty="0"/>
                <a:t>Curriculum</a:t>
              </a:r>
              <a:endParaRPr lang="it-IT" sz="500" dirty="0"/>
            </a:p>
          </p:txBody>
        </p:sp>
      </p:grpSp>
      <p:sp>
        <p:nvSpPr>
          <p:cNvPr id="688" name="TextBox 205"/>
          <p:cNvSpPr txBox="1"/>
          <p:nvPr/>
        </p:nvSpPr>
        <p:spPr>
          <a:xfrm>
            <a:off x="5597962" y="2945797"/>
            <a:ext cx="7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A2A</a:t>
            </a:r>
            <a:endParaRPr lang="en-US" dirty="0"/>
          </a:p>
        </p:txBody>
      </p:sp>
      <p:cxnSp>
        <p:nvCxnSpPr>
          <p:cNvPr id="701" name="Straight Arrow Connector 94"/>
          <p:cNvCxnSpPr>
            <a:stCxn id="648" idx="1"/>
            <a:endCxn id="697" idx="0"/>
          </p:cNvCxnSpPr>
          <p:nvPr/>
        </p:nvCxnSpPr>
        <p:spPr>
          <a:xfrm flipH="1">
            <a:off x="6270838" y="2362420"/>
            <a:ext cx="124279" cy="590738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0" name="TextBox 204"/>
          <p:cNvSpPr txBox="1"/>
          <p:nvPr/>
        </p:nvSpPr>
        <p:spPr>
          <a:xfrm>
            <a:off x="6332020" y="2695503"/>
            <a:ext cx="74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GT+I</a:t>
            </a:r>
          </a:p>
        </p:txBody>
      </p:sp>
      <p:sp>
        <p:nvSpPr>
          <p:cNvPr id="709" name="Snip Single Corner Rectangle 45"/>
          <p:cNvSpPr/>
          <p:nvPr/>
        </p:nvSpPr>
        <p:spPr>
          <a:xfrm>
            <a:off x="7508391" y="3060201"/>
            <a:ext cx="369656" cy="568404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10" name="Group 225"/>
          <p:cNvGrpSpPr/>
          <p:nvPr/>
        </p:nvGrpSpPr>
        <p:grpSpPr>
          <a:xfrm>
            <a:off x="7235784" y="2886866"/>
            <a:ext cx="456487" cy="421187"/>
            <a:chOff x="6257635" y="827263"/>
            <a:chExt cx="2516909" cy="2898229"/>
          </a:xfrm>
        </p:grpSpPr>
        <p:sp>
          <p:nvSpPr>
            <p:cNvPr id="711" name="Oval 22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712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714" name="Oval 22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15" name="Straight Connector 23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23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23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3" name="Chord 22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18" name="Snip Single Corner Rectangle 45"/>
          <p:cNvSpPr/>
          <p:nvPr/>
        </p:nvSpPr>
        <p:spPr>
          <a:xfrm>
            <a:off x="8375851" y="3503007"/>
            <a:ext cx="369656" cy="568404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19" name="Group 225"/>
          <p:cNvGrpSpPr/>
          <p:nvPr/>
        </p:nvGrpSpPr>
        <p:grpSpPr>
          <a:xfrm>
            <a:off x="8091195" y="3353901"/>
            <a:ext cx="456487" cy="421187"/>
            <a:chOff x="6257635" y="827263"/>
            <a:chExt cx="2516909" cy="2898229"/>
          </a:xfrm>
        </p:grpSpPr>
        <p:sp>
          <p:nvSpPr>
            <p:cNvPr id="720" name="Oval 22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721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723" name="Oval 22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24" name="Straight Connector 23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23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23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2" name="Chord 22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27" name="Snip Single Corner Rectangle 45"/>
          <p:cNvSpPr/>
          <p:nvPr/>
        </p:nvSpPr>
        <p:spPr>
          <a:xfrm>
            <a:off x="9270569" y="3860097"/>
            <a:ext cx="369656" cy="568404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28" name="Group 225"/>
          <p:cNvGrpSpPr/>
          <p:nvPr/>
        </p:nvGrpSpPr>
        <p:grpSpPr>
          <a:xfrm>
            <a:off x="8997962" y="3686762"/>
            <a:ext cx="456487" cy="421187"/>
            <a:chOff x="6257635" y="827263"/>
            <a:chExt cx="2516909" cy="2898229"/>
          </a:xfrm>
        </p:grpSpPr>
        <p:sp>
          <p:nvSpPr>
            <p:cNvPr id="729" name="Oval 22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730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732" name="Oval 22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33" name="Straight Connector 23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23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23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1" name="Chord 22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36" name="Straight Arrow Connector 94"/>
          <p:cNvCxnSpPr>
            <a:stCxn id="658" idx="2"/>
            <a:endCxn id="709" idx="3"/>
          </p:cNvCxnSpPr>
          <p:nvPr/>
        </p:nvCxnSpPr>
        <p:spPr>
          <a:xfrm flipH="1">
            <a:off x="7693219" y="2635065"/>
            <a:ext cx="30554" cy="425136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Arrow Connector 94"/>
          <p:cNvCxnSpPr>
            <a:stCxn id="668" idx="2"/>
            <a:endCxn id="718" idx="3"/>
          </p:cNvCxnSpPr>
          <p:nvPr/>
        </p:nvCxnSpPr>
        <p:spPr>
          <a:xfrm flipH="1">
            <a:off x="8560679" y="2635065"/>
            <a:ext cx="10100" cy="867942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8" name="TextBox 204"/>
          <p:cNvSpPr txBox="1"/>
          <p:nvPr/>
        </p:nvSpPr>
        <p:spPr>
          <a:xfrm>
            <a:off x="7733388" y="2728987"/>
            <a:ext cx="6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</a:t>
            </a:r>
            <a:endParaRPr lang="en-US" sz="1400" dirty="0"/>
          </a:p>
        </p:txBody>
      </p:sp>
      <p:sp>
        <p:nvSpPr>
          <p:cNvPr id="739" name="TextBox 204"/>
          <p:cNvSpPr txBox="1"/>
          <p:nvPr/>
        </p:nvSpPr>
        <p:spPr>
          <a:xfrm>
            <a:off x="8586763" y="2997471"/>
            <a:ext cx="546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</a:t>
            </a:r>
            <a:endParaRPr lang="en-US" sz="1400" dirty="0"/>
          </a:p>
        </p:txBody>
      </p:sp>
      <p:sp>
        <p:nvSpPr>
          <p:cNvPr id="740" name="TextBox 204"/>
          <p:cNvSpPr txBox="1"/>
          <p:nvPr/>
        </p:nvSpPr>
        <p:spPr>
          <a:xfrm>
            <a:off x="9482462" y="3416023"/>
            <a:ext cx="57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</a:t>
            </a:r>
            <a:endParaRPr lang="en-US" sz="1400" dirty="0"/>
          </a:p>
        </p:txBody>
      </p:sp>
      <p:cxnSp>
        <p:nvCxnSpPr>
          <p:cNvPr id="741" name="Straight Arrow Connector 94"/>
          <p:cNvCxnSpPr>
            <a:stCxn id="678" idx="2"/>
            <a:endCxn id="727" idx="3"/>
          </p:cNvCxnSpPr>
          <p:nvPr/>
        </p:nvCxnSpPr>
        <p:spPr>
          <a:xfrm>
            <a:off x="9432593" y="2650947"/>
            <a:ext cx="22804" cy="120915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TextBox 42"/>
          <p:cNvSpPr txBox="1"/>
          <p:nvPr/>
        </p:nvSpPr>
        <p:spPr>
          <a:xfrm>
            <a:off x="7257021" y="3587769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All</a:t>
            </a:r>
            <a:r>
              <a:rPr lang="it-IT" sz="800" dirty="0"/>
              <a:t> </a:t>
            </a:r>
            <a:r>
              <a:rPr lang="it-IT" sz="800" dirty="0" err="1"/>
              <a:t>Areas-Doctors</a:t>
            </a:r>
            <a:endParaRPr lang="it-IT" sz="800" dirty="0"/>
          </a:p>
        </p:txBody>
      </p:sp>
      <p:sp>
        <p:nvSpPr>
          <p:cNvPr id="744" name="TextBox 42"/>
          <p:cNvSpPr txBox="1"/>
          <p:nvPr/>
        </p:nvSpPr>
        <p:spPr>
          <a:xfrm>
            <a:off x="8107560" y="4049654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All</a:t>
            </a:r>
            <a:r>
              <a:rPr lang="it-IT" sz="800" dirty="0"/>
              <a:t> Services-</a:t>
            </a:r>
            <a:r>
              <a:rPr lang="it-IT" sz="800" dirty="0" err="1"/>
              <a:t>Doctors</a:t>
            </a:r>
            <a:endParaRPr lang="it-IT" sz="800" dirty="0"/>
          </a:p>
        </p:txBody>
      </p:sp>
      <p:sp>
        <p:nvSpPr>
          <p:cNvPr id="745" name="TextBox 42"/>
          <p:cNvSpPr txBox="1"/>
          <p:nvPr/>
        </p:nvSpPr>
        <p:spPr>
          <a:xfrm>
            <a:off x="8917316" y="4384464"/>
            <a:ext cx="106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All</a:t>
            </a:r>
            <a:r>
              <a:rPr lang="it-IT" sz="800" dirty="0"/>
              <a:t> </a:t>
            </a:r>
            <a:r>
              <a:rPr lang="it-IT" sz="800" dirty="0" err="1"/>
              <a:t>Locations-Doctors</a:t>
            </a:r>
            <a:endParaRPr lang="it-IT" sz="800" dirty="0"/>
          </a:p>
        </p:txBody>
      </p:sp>
      <p:cxnSp>
        <p:nvCxnSpPr>
          <p:cNvPr id="746" name="Straight Arrow Connector 94"/>
          <p:cNvCxnSpPr/>
          <p:nvPr/>
        </p:nvCxnSpPr>
        <p:spPr>
          <a:xfrm flipH="1">
            <a:off x="7025968" y="3394934"/>
            <a:ext cx="410841" cy="8764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Arrow Connector 94"/>
          <p:cNvCxnSpPr>
            <a:stCxn id="718" idx="2"/>
          </p:cNvCxnSpPr>
          <p:nvPr/>
        </p:nvCxnSpPr>
        <p:spPr>
          <a:xfrm flipH="1">
            <a:off x="6989259" y="3787209"/>
            <a:ext cx="1386592" cy="32074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Arrow Connector 94"/>
          <p:cNvCxnSpPr/>
          <p:nvPr/>
        </p:nvCxnSpPr>
        <p:spPr>
          <a:xfrm flipH="1">
            <a:off x="7012702" y="4269171"/>
            <a:ext cx="2241971" cy="48681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9" name="TextBox 204"/>
          <p:cNvSpPr txBox="1"/>
          <p:nvPr/>
        </p:nvSpPr>
        <p:spPr>
          <a:xfrm>
            <a:off x="7025968" y="3154680"/>
            <a:ext cx="67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GT+I</a:t>
            </a:r>
            <a:endParaRPr lang="en-US" sz="1400" dirty="0"/>
          </a:p>
        </p:txBody>
      </p:sp>
      <p:sp>
        <p:nvSpPr>
          <p:cNvPr id="750" name="TextBox 204"/>
          <p:cNvSpPr txBox="1"/>
          <p:nvPr/>
        </p:nvSpPr>
        <p:spPr>
          <a:xfrm>
            <a:off x="7114596" y="3772545"/>
            <a:ext cx="778774" cy="30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GT+I</a:t>
            </a:r>
            <a:endParaRPr lang="en-US" sz="1400" dirty="0"/>
          </a:p>
        </p:txBody>
      </p:sp>
      <p:sp>
        <p:nvSpPr>
          <p:cNvPr id="751" name="TextBox 204"/>
          <p:cNvSpPr txBox="1"/>
          <p:nvPr/>
        </p:nvSpPr>
        <p:spPr>
          <a:xfrm>
            <a:off x="7367646" y="4063971"/>
            <a:ext cx="55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GT+I</a:t>
            </a:r>
            <a:endParaRPr lang="en-US" sz="1400" dirty="0"/>
          </a:p>
        </p:txBody>
      </p:sp>
      <p:grpSp>
        <p:nvGrpSpPr>
          <p:cNvPr id="752" name="Group 142"/>
          <p:cNvGrpSpPr/>
          <p:nvPr/>
        </p:nvGrpSpPr>
        <p:grpSpPr>
          <a:xfrm>
            <a:off x="6065322" y="5584036"/>
            <a:ext cx="1500547" cy="1286703"/>
            <a:chOff x="1030225" y="4185608"/>
            <a:chExt cx="1729108" cy="1887193"/>
          </a:xfrm>
        </p:grpSpPr>
        <p:grpSp>
          <p:nvGrpSpPr>
            <p:cNvPr id="753" name="Group 67"/>
            <p:cNvGrpSpPr/>
            <p:nvPr/>
          </p:nvGrpSpPr>
          <p:grpSpPr>
            <a:xfrm>
              <a:off x="1030225" y="4185608"/>
              <a:ext cx="1174956" cy="1830664"/>
              <a:chOff x="1085810" y="4109408"/>
              <a:chExt cx="1174956" cy="1830664"/>
            </a:xfrm>
          </p:grpSpPr>
          <p:sp>
            <p:nvSpPr>
              <p:cNvPr id="759" name="Rectangle 65"/>
              <p:cNvSpPr/>
              <p:nvPr/>
            </p:nvSpPr>
            <p:spPr>
              <a:xfrm>
                <a:off x="1085810" y="4109408"/>
                <a:ext cx="1174956" cy="183066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60" name="Rectangle 66"/>
              <p:cNvSpPr/>
              <p:nvPr/>
            </p:nvSpPr>
            <p:spPr>
              <a:xfrm>
                <a:off x="1169582" y="4191000"/>
                <a:ext cx="1019601" cy="1656409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754" name="TextBox 68"/>
            <p:cNvSpPr txBox="1"/>
            <p:nvPr/>
          </p:nvSpPr>
          <p:spPr>
            <a:xfrm>
              <a:off x="2177105" y="5576248"/>
              <a:ext cx="582228" cy="496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/>
                <a:t>Service </a:t>
              </a:r>
            </a:p>
            <a:p>
              <a:r>
                <a:rPr lang="it-IT" sz="800" dirty="0"/>
                <a:t>[5:20]</a:t>
              </a:r>
            </a:p>
          </p:txBody>
        </p:sp>
        <p:sp>
          <p:nvSpPr>
            <p:cNvPr id="755" name="Rectangle 71"/>
            <p:cNvSpPr/>
            <p:nvPr/>
          </p:nvSpPr>
          <p:spPr>
            <a:xfrm>
              <a:off x="1981200" y="4341439"/>
              <a:ext cx="381000" cy="1612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6" name="Snip Single Corner Rectangle 73"/>
            <p:cNvSpPr/>
            <p:nvPr/>
          </p:nvSpPr>
          <p:spPr>
            <a:xfrm>
              <a:off x="1296362" y="4579316"/>
              <a:ext cx="621732" cy="94328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dirty="0" err="1"/>
                <a:t>Details</a:t>
              </a:r>
              <a:endParaRPr lang="it-IT" sz="800" dirty="0"/>
            </a:p>
          </p:txBody>
        </p:sp>
        <p:cxnSp>
          <p:nvCxnSpPr>
            <p:cNvPr id="757" name="Straight Arrow Connector 76"/>
            <p:cNvCxnSpPr>
              <a:stCxn id="755" idx="1"/>
              <a:endCxn id="756" idx="0"/>
            </p:cNvCxnSpPr>
            <p:nvPr/>
          </p:nvCxnSpPr>
          <p:spPr>
            <a:xfrm flipH="1">
              <a:off x="1918094" y="4422084"/>
              <a:ext cx="63106" cy="628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1" name="TextBox 205"/>
          <p:cNvSpPr txBox="1"/>
          <p:nvPr/>
        </p:nvSpPr>
        <p:spPr>
          <a:xfrm>
            <a:off x="6096246" y="5629546"/>
            <a:ext cx="7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endParaRPr lang="en-US" dirty="0"/>
          </a:p>
        </p:txBody>
      </p:sp>
      <p:sp>
        <p:nvSpPr>
          <p:cNvPr id="763" name="Snip Single Corner Rectangle 37"/>
          <p:cNvSpPr/>
          <p:nvPr/>
        </p:nvSpPr>
        <p:spPr>
          <a:xfrm>
            <a:off x="10140183" y="1559429"/>
            <a:ext cx="430940" cy="595907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4" name="TextBox 42"/>
          <p:cNvSpPr txBox="1"/>
          <p:nvPr/>
        </p:nvSpPr>
        <p:spPr>
          <a:xfrm>
            <a:off x="10026197" y="2126911"/>
            <a:ext cx="5838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err="1"/>
              <a:t>Areas</a:t>
            </a:r>
            <a:endParaRPr lang="it-IT" sz="900" dirty="0"/>
          </a:p>
          <a:p>
            <a:r>
              <a:rPr lang="it-IT" sz="900" dirty="0"/>
              <a:t>by</a:t>
            </a:r>
          </a:p>
          <a:p>
            <a:r>
              <a:rPr lang="it-IT" sz="900" dirty="0"/>
              <a:t>Location</a:t>
            </a:r>
          </a:p>
        </p:txBody>
      </p:sp>
      <p:sp>
        <p:nvSpPr>
          <p:cNvPr id="765" name="Quad Arrow 198"/>
          <p:cNvSpPr/>
          <p:nvPr/>
        </p:nvSpPr>
        <p:spPr>
          <a:xfrm>
            <a:off x="9891152" y="2002393"/>
            <a:ext cx="302840" cy="287453"/>
          </a:xfrm>
          <a:prstGeom prst="quad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6" name="Group 179"/>
          <p:cNvGrpSpPr/>
          <p:nvPr/>
        </p:nvGrpSpPr>
        <p:grpSpPr>
          <a:xfrm>
            <a:off x="9850353" y="1393909"/>
            <a:ext cx="486436" cy="541930"/>
            <a:chOff x="4318000" y="2493818"/>
            <a:chExt cx="2921000" cy="3297382"/>
          </a:xfrm>
        </p:grpSpPr>
        <p:grpSp>
          <p:nvGrpSpPr>
            <p:cNvPr id="767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769" name="Oval 18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70" name="Straight Connector 18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185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186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8" name="Chord 18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3" name="Snip Single Corner Rectangle 45"/>
          <p:cNvSpPr/>
          <p:nvPr/>
        </p:nvSpPr>
        <p:spPr>
          <a:xfrm>
            <a:off x="10156080" y="3843892"/>
            <a:ext cx="369656" cy="568404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74" name="Group 225"/>
          <p:cNvGrpSpPr/>
          <p:nvPr/>
        </p:nvGrpSpPr>
        <p:grpSpPr>
          <a:xfrm>
            <a:off x="9883473" y="3670557"/>
            <a:ext cx="456487" cy="421187"/>
            <a:chOff x="6257635" y="827263"/>
            <a:chExt cx="2516909" cy="2898229"/>
          </a:xfrm>
        </p:grpSpPr>
        <p:sp>
          <p:nvSpPr>
            <p:cNvPr id="775" name="Oval 22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776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778" name="Oval 22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79" name="Straight Connector 23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23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23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7" name="Chord 22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82" name="TextBox 204"/>
          <p:cNvSpPr txBox="1"/>
          <p:nvPr/>
        </p:nvSpPr>
        <p:spPr>
          <a:xfrm>
            <a:off x="10367974" y="3399818"/>
            <a:ext cx="68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</a:t>
            </a:r>
            <a:endParaRPr lang="en-US" sz="1400" dirty="0"/>
          </a:p>
        </p:txBody>
      </p:sp>
      <p:cxnSp>
        <p:nvCxnSpPr>
          <p:cNvPr id="783" name="Straight Arrow Connector 94"/>
          <p:cNvCxnSpPr>
            <a:stCxn id="764" idx="2"/>
            <a:endCxn id="773" idx="3"/>
          </p:cNvCxnSpPr>
          <p:nvPr/>
        </p:nvCxnSpPr>
        <p:spPr>
          <a:xfrm>
            <a:off x="10318104" y="2634742"/>
            <a:ext cx="22804" cy="120915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4" name="TextBox 42"/>
          <p:cNvSpPr txBox="1"/>
          <p:nvPr/>
        </p:nvSpPr>
        <p:spPr>
          <a:xfrm>
            <a:off x="9895253" y="4398203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All</a:t>
            </a:r>
            <a:r>
              <a:rPr lang="it-IT" sz="800" dirty="0"/>
              <a:t> </a:t>
            </a:r>
            <a:r>
              <a:rPr lang="it-IT" sz="800" dirty="0" err="1"/>
              <a:t>Locations-Areas</a:t>
            </a:r>
            <a:endParaRPr lang="it-IT" sz="800" dirty="0"/>
          </a:p>
        </p:txBody>
      </p:sp>
      <p:cxnSp>
        <p:nvCxnSpPr>
          <p:cNvPr id="785" name="Straight Arrow Connector 94"/>
          <p:cNvCxnSpPr>
            <a:stCxn id="784" idx="2"/>
          </p:cNvCxnSpPr>
          <p:nvPr/>
        </p:nvCxnSpPr>
        <p:spPr>
          <a:xfrm flipH="1">
            <a:off x="9959591" y="4613647"/>
            <a:ext cx="425540" cy="232595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6" name="TextBox 204"/>
          <p:cNvSpPr txBox="1"/>
          <p:nvPr/>
        </p:nvSpPr>
        <p:spPr>
          <a:xfrm>
            <a:off x="10185431" y="4607084"/>
            <a:ext cx="729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</a:t>
            </a:r>
            <a:endParaRPr lang="en-US" sz="1400" dirty="0"/>
          </a:p>
        </p:txBody>
      </p:sp>
      <p:cxnSp>
        <p:nvCxnSpPr>
          <p:cNvPr id="158" name="Connettore a gomito 157"/>
          <p:cNvCxnSpPr>
            <a:stCxn id="428" idx="0"/>
            <a:endCxn id="677" idx="3"/>
          </p:cNvCxnSpPr>
          <p:nvPr/>
        </p:nvCxnSpPr>
        <p:spPr>
          <a:xfrm>
            <a:off x="6047761" y="865263"/>
            <a:ext cx="3422381" cy="7103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a gomito 161"/>
          <p:cNvCxnSpPr>
            <a:stCxn id="428" idx="0"/>
            <a:endCxn id="763" idx="3"/>
          </p:cNvCxnSpPr>
          <p:nvPr/>
        </p:nvCxnSpPr>
        <p:spPr>
          <a:xfrm>
            <a:off x="6047761" y="865263"/>
            <a:ext cx="4307892" cy="6941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TextBox 205"/>
          <p:cNvSpPr txBox="1"/>
          <p:nvPr/>
        </p:nvSpPr>
        <p:spPr>
          <a:xfrm>
            <a:off x="2424254" y="3119630"/>
            <a:ext cx="75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A2A</a:t>
            </a:r>
            <a:endParaRPr lang="en-US" dirty="0"/>
          </a:p>
        </p:txBody>
      </p:sp>
      <p:grpSp>
        <p:nvGrpSpPr>
          <p:cNvPr id="787" name="Group 142"/>
          <p:cNvGrpSpPr/>
          <p:nvPr/>
        </p:nvGrpSpPr>
        <p:grpSpPr>
          <a:xfrm>
            <a:off x="9169897" y="4904952"/>
            <a:ext cx="1425442" cy="1143946"/>
            <a:chOff x="1030225" y="4185608"/>
            <a:chExt cx="1642563" cy="1830664"/>
          </a:xfrm>
        </p:grpSpPr>
        <p:grpSp>
          <p:nvGrpSpPr>
            <p:cNvPr id="788" name="Group 67"/>
            <p:cNvGrpSpPr/>
            <p:nvPr/>
          </p:nvGrpSpPr>
          <p:grpSpPr>
            <a:xfrm>
              <a:off x="1030225" y="4185608"/>
              <a:ext cx="1174956" cy="1830664"/>
              <a:chOff x="1085810" y="4109408"/>
              <a:chExt cx="1174956" cy="1830664"/>
            </a:xfrm>
          </p:grpSpPr>
          <p:sp>
            <p:nvSpPr>
              <p:cNvPr id="794" name="Rectangle 65"/>
              <p:cNvSpPr/>
              <p:nvPr/>
            </p:nvSpPr>
            <p:spPr>
              <a:xfrm>
                <a:off x="1085810" y="4109408"/>
                <a:ext cx="1174956" cy="183066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95" name="Rectangle 66"/>
              <p:cNvSpPr/>
              <p:nvPr/>
            </p:nvSpPr>
            <p:spPr>
              <a:xfrm>
                <a:off x="1169582" y="4191000"/>
                <a:ext cx="1019601" cy="1656409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789" name="TextBox 68"/>
            <p:cNvSpPr txBox="1"/>
            <p:nvPr/>
          </p:nvSpPr>
          <p:spPr>
            <a:xfrm>
              <a:off x="2177377" y="4839808"/>
              <a:ext cx="495411" cy="496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/>
                <a:t>Area </a:t>
              </a:r>
            </a:p>
            <a:p>
              <a:r>
                <a:rPr lang="it-IT" sz="800" dirty="0"/>
                <a:t>[2:10]</a:t>
              </a:r>
            </a:p>
          </p:txBody>
        </p:sp>
        <p:sp>
          <p:nvSpPr>
            <p:cNvPr id="790" name="Rectangle 71"/>
            <p:cNvSpPr/>
            <p:nvPr/>
          </p:nvSpPr>
          <p:spPr>
            <a:xfrm>
              <a:off x="1981200" y="4341439"/>
              <a:ext cx="381000" cy="1612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1" name="Snip Single Corner Rectangle 73"/>
            <p:cNvSpPr/>
            <p:nvPr/>
          </p:nvSpPr>
          <p:spPr>
            <a:xfrm>
              <a:off x="1261384" y="4593324"/>
              <a:ext cx="492471" cy="69620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dirty="0"/>
                <a:t>Info</a:t>
              </a:r>
            </a:p>
          </p:txBody>
        </p:sp>
        <p:cxnSp>
          <p:nvCxnSpPr>
            <p:cNvPr id="792" name="Straight Arrow Connector 76"/>
            <p:cNvCxnSpPr>
              <a:stCxn id="790" idx="1"/>
              <a:endCxn id="791" idx="0"/>
            </p:cNvCxnSpPr>
            <p:nvPr/>
          </p:nvCxnSpPr>
          <p:spPr>
            <a:xfrm flipH="1">
              <a:off x="1753854" y="4422084"/>
              <a:ext cx="227346" cy="519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7" name="Snip Single Corner Rectangle 37"/>
          <p:cNvSpPr/>
          <p:nvPr/>
        </p:nvSpPr>
        <p:spPr>
          <a:xfrm>
            <a:off x="11002890" y="1592239"/>
            <a:ext cx="430940" cy="595907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8" name="TextBox 42"/>
          <p:cNvSpPr txBox="1"/>
          <p:nvPr/>
        </p:nvSpPr>
        <p:spPr>
          <a:xfrm>
            <a:off x="10888904" y="2159721"/>
            <a:ext cx="5838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/>
              <a:t>Services</a:t>
            </a:r>
          </a:p>
          <a:p>
            <a:r>
              <a:rPr lang="it-IT" sz="900" dirty="0"/>
              <a:t>by</a:t>
            </a:r>
          </a:p>
          <a:p>
            <a:r>
              <a:rPr lang="it-IT" sz="900" dirty="0"/>
              <a:t>Area</a:t>
            </a:r>
          </a:p>
        </p:txBody>
      </p:sp>
      <p:sp>
        <p:nvSpPr>
          <p:cNvPr id="799" name="Quad Arrow 198"/>
          <p:cNvSpPr/>
          <p:nvPr/>
        </p:nvSpPr>
        <p:spPr>
          <a:xfrm>
            <a:off x="10753859" y="2035203"/>
            <a:ext cx="302840" cy="287453"/>
          </a:xfrm>
          <a:prstGeom prst="quad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0" name="Group 179"/>
          <p:cNvGrpSpPr/>
          <p:nvPr/>
        </p:nvGrpSpPr>
        <p:grpSpPr>
          <a:xfrm>
            <a:off x="10713060" y="1426719"/>
            <a:ext cx="486436" cy="541930"/>
            <a:chOff x="4318000" y="2493818"/>
            <a:chExt cx="2921000" cy="3297382"/>
          </a:xfrm>
        </p:grpSpPr>
        <p:grpSp>
          <p:nvGrpSpPr>
            <p:cNvPr id="801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803" name="Oval 18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04" name="Straight Connector 18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185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186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2" name="Chord 18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7" name="Snip Single Corner Rectangle 45"/>
          <p:cNvSpPr/>
          <p:nvPr/>
        </p:nvSpPr>
        <p:spPr>
          <a:xfrm>
            <a:off x="10930859" y="5997290"/>
            <a:ext cx="369656" cy="568404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08" name="Group 225"/>
          <p:cNvGrpSpPr/>
          <p:nvPr/>
        </p:nvGrpSpPr>
        <p:grpSpPr>
          <a:xfrm>
            <a:off x="10658252" y="5823955"/>
            <a:ext cx="456487" cy="421187"/>
            <a:chOff x="6257635" y="827263"/>
            <a:chExt cx="2516909" cy="2898229"/>
          </a:xfrm>
        </p:grpSpPr>
        <p:sp>
          <p:nvSpPr>
            <p:cNvPr id="809" name="Oval 22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10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812" name="Oval 22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3" name="Straight Connector 23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23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23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1" name="Chord 22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16" name="TextBox 204"/>
          <p:cNvSpPr txBox="1"/>
          <p:nvPr/>
        </p:nvSpPr>
        <p:spPr>
          <a:xfrm>
            <a:off x="11135257" y="5306708"/>
            <a:ext cx="40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</a:t>
            </a:r>
            <a:endParaRPr lang="en-US" sz="1400" dirty="0"/>
          </a:p>
        </p:txBody>
      </p:sp>
      <p:cxnSp>
        <p:nvCxnSpPr>
          <p:cNvPr id="817" name="Straight Arrow Connector 94"/>
          <p:cNvCxnSpPr>
            <a:stCxn id="798" idx="2"/>
            <a:endCxn id="807" idx="3"/>
          </p:cNvCxnSpPr>
          <p:nvPr/>
        </p:nvCxnSpPr>
        <p:spPr>
          <a:xfrm flipH="1">
            <a:off x="11115687" y="2667552"/>
            <a:ext cx="65124" cy="3329738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42"/>
          <p:cNvSpPr txBox="1"/>
          <p:nvPr/>
        </p:nvSpPr>
        <p:spPr>
          <a:xfrm>
            <a:off x="10595340" y="6544465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All</a:t>
            </a:r>
            <a:r>
              <a:rPr lang="it-IT" sz="800" dirty="0"/>
              <a:t> </a:t>
            </a:r>
            <a:r>
              <a:rPr lang="it-IT" sz="800" dirty="0" err="1"/>
              <a:t>Areas</a:t>
            </a:r>
            <a:r>
              <a:rPr lang="it-IT" sz="800" dirty="0"/>
              <a:t>-Services</a:t>
            </a:r>
          </a:p>
        </p:txBody>
      </p:sp>
      <p:cxnSp>
        <p:nvCxnSpPr>
          <p:cNvPr id="180" name="Connettore a gomito 179"/>
          <p:cNvCxnSpPr>
            <a:stCxn id="428" idx="0"/>
            <a:endCxn id="797" idx="3"/>
          </p:cNvCxnSpPr>
          <p:nvPr/>
        </p:nvCxnSpPr>
        <p:spPr>
          <a:xfrm>
            <a:off x="6047761" y="865263"/>
            <a:ext cx="5170599" cy="7269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204"/>
          <p:cNvSpPr txBox="1"/>
          <p:nvPr/>
        </p:nvSpPr>
        <p:spPr>
          <a:xfrm>
            <a:off x="8781933" y="6271880"/>
            <a:ext cx="4099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I</a:t>
            </a:r>
            <a:endParaRPr lang="en-US" sz="1400" dirty="0"/>
          </a:p>
        </p:txBody>
      </p:sp>
      <p:cxnSp>
        <p:nvCxnSpPr>
          <p:cNvPr id="820" name="Straight Arrow Connector 94"/>
          <p:cNvCxnSpPr>
            <a:stCxn id="807" idx="2"/>
          </p:cNvCxnSpPr>
          <p:nvPr/>
        </p:nvCxnSpPr>
        <p:spPr>
          <a:xfrm flipH="1">
            <a:off x="7095546" y="6281492"/>
            <a:ext cx="3835313" cy="76623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2" name="Rectangle 71"/>
          <p:cNvSpPr/>
          <p:nvPr/>
        </p:nvSpPr>
        <p:spPr>
          <a:xfrm>
            <a:off x="6877057" y="5512537"/>
            <a:ext cx="189627" cy="1076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44" name="Connettore 2 843"/>
          <p:cNvCxnSpPr>
            <a:stCxn id="842" idx="3"/>
            <a:endCxn id="794" idx="1"/>
          </p:cNvCxnSpPr>
          <p:nvPr/>
        </p:nvCxnSpPr>
        <p:spPr>
          <a:xfrm flipV="1">
            <a:off x="7066684" y="5476925"/>
            <a:ext cx="2103213" cy="89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7" name="TextBox 68"/>
          <p:cNvSpPr txBox="1"/>
          <p:nvPr/>
        </p:nvSpPr>
        <p:spPr>
          <a:xfrm>
            <a:off x="8839055" y="6047861"/>
            <a:ext cx="152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Services in the area</a:t>
            </a:r>
          </a:p>
        </p:txBody>
      </p:sp>
      <p:sp>
        <p:nvSpPr>
          <p:cNvPr id="848" name="TextBox 68"/>
          <p:cNvSpPr txBox="1"/>
          <p:nvPr/>
        </p:nvSpPr>
        <p:spPr>
          <a:xfrm>
            <a:off x="7171394" y="5367815"/>
            <a:ext cx="152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Area of the service</a:t>
            </a:r>
          </a:p>
        </p:txBody>
      </p:sp>
      <p:sp>
        <p:nvSpPr>
          <p:cNvPr id="849" name="Rectangle 71"/>
          <p:cNvSpPr/>
          <p:nvPr/>
        </p:nvSpPr>
        <p:spPr>
          <a:xfrm rot="5400000">
            <a:off x="6905539" y="4465017"/>
            <a:ext cx="149558" cy="575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51" name="Connettore 2 850"/>
          <p:cNvCxnSpPr>
            <a:stCxn id="849" idx="0"/>
          </p:cNvCxnSpPr>
          <p:nvPr/>
        </p:nvCxnSpPr>
        <p:spPr>
          <a:xfrm>
            <a:off x="7009099" y="4493798"/>
            <a:ext cx="2160611" cy="44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TextBox 68"/>
          <p:cNvSpPr txBox="1"/>
          <p:nvPr/>
        </p:nvSpPr>
        <p:spPr>
          <a:xfrm rot="676127">
            <a:off x="7475508" y="4576874"/>
            <a:ext cx="152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Area </a:t>
            </a:r>
            <a:r>
              <a:rPr lang="it-IT" sz="800" dirty="0" err="1"/>
              <a:t>responsible</a:t>
            </a:r>
            <a:endParaRPr lang="it-IT" sz="800" dirty="0"/>
          </a:p>
        </p:txBody>
      </p:sp>
      <p:sp>
        <p:nvSpPr>
          <p:cNvPr id="854" name="Rectangle 71"/>
          <p:cNvSpPr/>
          <p:nvPr/>
        </p:nvSpPr>
        <p:spPr>
          <a:xfrm rot="5400000">
            <a:off x="9088281" y="5061272"/>
            <a:ext cx="149558" cy="575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56" name="Connettore 2 855"/>
          <p:cNvCxnSpPr>
            <a:stCxn id="854" idx="2"/>
          </p:cNvCxnSpPr>
          <p:nvPr/>
        </p:nvCxnSpPr>
        <p:spPr>
          <a:xfrm flipH="1" flipV="1">
            <a:off x="6991827" y="4642902"/>
            <a:ext cx="2142452" cy="447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TextBox 68"/>
          <p:cNvSpPr txBox="1"/>
          <p:nvPr/>
        </p:nvSpPr>
        <p:spPr>
          <a:xfrm rot="676127">
            <a:off x="7435901" y="4838835"/>
            <a:ext cx="152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Area </a:t>
            </a:r>
            <a:r>
              <a:rPr lang="it-IT" sz="800" dirty="0" err="1"/>
              <a:t>responsibility</a:t>
            </a:r>
            <a:r>
              <a:rPr lang="it-IT" sz="800" dirty="0"/>
              <a:t> by</a:t>
            </a:r>
          </a:p>
        </p:txBody>
      </p:sp>
      <p:grpSp>
        <p:nvGrpSpPr>
          <p:cNvPr id="877" name="Group 124"/>
          <p:cNvGrpSpPr/>
          <p:nvPr/>
        </p:nvGrpSpPr>
        <p:grpSpPr>
          <a:xfrm>
            <a:off x="4427205" y="5432918"/>
            <a:ext cx="490103" cy="562216"/>
            <a:chOff x="3200400" y="5476579"/>
            <a:chExt cx="533401" cy="733424"/>
          </a:xfrm>
        </p:grpSpPr>
        <p:sp>
          <p:nvSpPr>
            <p:cNvPr id="878" name="Snip Single Corner Rectangle 113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79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880" name="Oval 114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81" name="Straight Connector 115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Straight Connector 116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117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5" name="Group 124"/>
          <p:cNvGrpSpPr/>
          <p:nvPr/>
        </p:nvGrpSpPr>
        <p:grpSpPr>
          <a:xfrm>
            <a:off x="3645784" y="6109750"/>
            <a:ext cx="490103" cy="562216"/>
            <a:chOff x="3200400" y="5476579"/>
            <a:chExt cx="533401" cy="733424"/>
          </a:xfrm>
        </p:grpSpPr>
        <p:sp>
          <p:nvSpPr>
            <p:cNvPr id="896" name="Snip Single Corner Rectangle 113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97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898" name="Oval 114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99" name="Straight Connector 115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Straight Connector 116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117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5" name="Straight Arrow Connector 94"/>
          <p:cNvCxnSpPr>
            <a:stCxn id="896" idx="3"/>
          </p:cNvCxnSpPr>
          <p:nvPr/>
        </p:nvCxnSpPr>
        <p:spPr>
          <a:xfrm flipH="1" flipV="1">
            <a:off x="3182948" y="5325226"/>
            <a:ext cx="754960" cy="88994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Arrow Connector 94"/>
          <p:cNvCxnSpPr>
            <a:stCxn id="878" idx="0"/>
            <a:endCxn id="759" idx="1"/>
          </p:cNvCxnSpPr>
          <p:nvPr/>
        </p:nvCxnSpPr>
        <p:spPr>
          <a:xfrm>
            <a:off x="4917308" y="5766735"/>
            <a:ext cx="1148014" cy="441381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1" name="TextBox 204"/>
          <p:cNvSpPr txBox="1"/>
          <p:nvPr/>
        </p:nvSpPr>
        <p:spPr>
          <a:xfrm>
            <a:off x="3347758" y="5709640"/>
            <a:ext cx="4099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I</a:t>
            </a:r>
            <a:endParaRPr lang="en-US" sz="1400" dirty="0"/>
          </a:p>
        </p:txBody>
      </p:sp>
      <p:sp>
        <p:nvSpPr>
          <p:cNvPr id="912" name="TextBox 204"/>
          <p:cNvSpPr txBox="1"/>
          <p:nvPr/>
        </p:nvSpPr>
        <p:spPr>
          <a:xfrm>
            <a:off x="5089453" y="5911574"/>
            <a:ext cx="6002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I</a:t>
            </a:r>
            <a:endParaRPr lang="en-US" sz="1400" dirty="0"/>
          </a:p>
        </p:txBody>
      </p:sp>
      <p:sp>
        <p:nvSpPr>
          <p:cNvPr id="913" name="TextBox 68"/>
          <p:cNvSpPr txBox="1"/>
          <p:nvPr/>
        </p:nvSpPr>
        <p:spPr>
          <a:xfrm>
            <a:off x="4338268" y="5949435"/>
            <a:ext cx="850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Available</a:t>
            </a:r>
            <a:r>
              <a:rPr lang="it-IT" sz="800" dirty="0"/>
              <a:t> Here</a:t>
            </a:r>
          </a:p>
        </p:txBody>
      </p:sp>
      <p:sp>
        <p:nvSpPr>
          <p:cNvPr id="914" name="TextBox 68"/>
          <p:cNvSpPr txBox="1"/>
          <p:nvPr/>
        </p:nvSpPr>
        <p:spPr>
          <a:xfrm>
            <a:off x="3707286" y="6623133"/>
            <a:ext cx="661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Where</a:t>
            </a:r>
            <a:endParaRPr lang="it-IT" sz="800" dirty="0"/>
          </a:p>
        </p:txBody>
      </p:sp>
      <p:grpSp>
        <p:nvGrpSpPr>
          <p:cNvPr id="915" name="Group 124"/>
          <p:cNvGrpSpPr/>
          <p:nvPr/>
        </p:nvGrpSpPr>
        <p:grpSpPr>
          <a:xfrm>
            <a:off x="4127345" y="4259647"/>
            <a:ext cx="490103" cy="562216"/>
            <a:chOff x="3200400" y="5476579"/>
            <a:chExt cx="533401" cy="733424"/>
          </a:xfrm>
        </p:grpSpPr>
        <p:sp>
          <p:nvSpPr>
            <p:cNvPr id="916" name="Snip Single Corner Rectangle 113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917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918" name="Oval 114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19" name="Straight Connector 115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116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117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3" name="TextBox 68"/>
          <p:cNvSpPr txBox="1"/>
          <p:nvPr/>
        </p:nvSpPr>
        <p:spPr>
          <a:xfrm>
            <a:off x="3858123" y="4805492"/>
            <a:ext cx="850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Doctor’s</a:t>
            </a:r>
            <a:r>
              <a:rPr lang="it-IT" sz="800" dirty="0"/>
              <a:t> </a:t>
            </a:r>
            <a:r>
              <a:rPr lang="it-IT" sz="800" dirty="0" err="1"/>
              <a:t>operating</a:t>
            </a:r>
            <a:r>
              <a:rPr lang="it-IT" sz="800" dirty="0"/>
              <a:t> in the service</a:t>
            </a:r>
          </a:p>
        </p:txBody>
      </p:sp>
      <p:cxnSp>
        <p:nvCxnSpPr>
          <p:cNvPr id="927" name="Straight Arrow Connector 94"/>
          <p:cNvCxnSpPr>
            <a:stCxn id="916" idx="3"/>
            <a:endCxn id="697" idx="1"/>
          </p:cNvCxnSpPr>
          <p:nvPr/>
        </p:nvCxnSpPr>
        <p:spPr>
          <a:xfrm flipV="1">
            <a:off x="4419469" y="3807064"/>
            <a:ext cx="1147347" cy="557999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0" name="TextBox 204"/>
          <p:cNvSpPr txBox="1"/>
          <p:nvPr/>
        </p:nvSpPr>
        <p:spPr>
          <a:xfrm>
            <a:off x="4250099" y="3958082"/>
            <a:ext cx="7110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GT+I</a:t>
            </a:r>
            <a:endParaRPr lang="en-US" sz="1400" dirty="0"/>
          </a:p>
        </p:txBody>
      </p:sp>
      <p:sp>
        <p:nvSpPr>
          <p:cNvPr id="931" name="Rectangle 71"/>
          <p:cNvSpPr/>
          <p:nvPr/>
        </p:nvSpPr>
        <p:spPr>
          <a:xfrm>
            <a:off x="5560354" y="4646470"/>
            <a:ext cx="149558" cy="575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2" name="Rectangle 71"/>
          <p:cNvSpPr/>
          <p:nvPr/>
        </p:nvSpPr>
        <p:spPr>
          <a:xfrm>
            <a:off x="6107977" y="4646470"/>
            <a:ext cx="149558" cy="575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4" name="Rectangle 71"/>
          <p:cNvSpPr/>
          <p:nvPr/>
        </p:nvSpPr>
        <p:spPr>
          <a:xfrm>
            <a:off x="6281930" y="5542217"/>
            <a:ext cx="149558" cy="575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36" name="Connettore 2 935"/>
          <p:cNvCxnSpPr>
            <a:stCxn id="931" idx="2"/>
          </p:cNvCxnSpPr>
          <p:nvPr/>
        </p:nvCxnSpPr>
        <p:spPr>
          <a:xfrm>
            <a:off x="5635133" y="4704032"/>
            <a:ext cx="461113" cy="886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Connettore 2 938"/>
          <p:cNvCxnSpPr>
            <a:stCxn id="934" idx="0"/>
          </p:cNvCxnSpPr>
          <p:nvPr/>
        </p:nvCxnSpPr>
        <p:spPr>
          <a:xfrm flipH="1" flipV="1">
            <a:off x="5896659" y="4693598"/>
            <a:ext cx="460050" cy="84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Connettore 2 941"/>
          <p:cNvCxnSpPr>
            <a:stCxn id="932" idx="2"/>
            <a:endCxn id="759" idx="0"/>
          </p:cNvCxnSpPr>
          <p:nvPr/>
        </p:nvCxnSpPr>
        <p:spPr>
          <a:xfrm>
            <a:off x="6182756" y="4704032"/>
            <a:ext cx="392389" cy="880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4" name="TextBox 68"/>
          <p:cNvSpPr txBox="1"/>
          <p:nvPr/>
        </p:nvSpPr>
        <p:spPr>
          <a:xfrm rot="3673201">
            <a:off x="5137174" y="5273373"/>
            <a:ext cx="1520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Doctor’s</a:t>
            </a:r>
            <a:r>
              <a:rPr lang="it-IT" sz="800" dirty="0"/>
              <a:t> service</a:t>
            </a:r>
          </a:p>
        </p:txBody>
      </p:sp>
      <p:sp>
        <p:nvSpPr>
          <p:cNvPr id="945" name="TextBox 68"/>
          <p:cNvSpPr txBox="1"/>
          <p:nvPr/>
        </p:nvSpPr>
        <p:spPr>
          <a:xfrm rot="3673201">
            <a:off x="5522409" y="5049356"/>
            <a:ext cx="10716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Service </a:t>
            </a:r>
            <a:r>
              <a:rPr lang="it-IT" sz="700" dirty="0" err="1"/>
              <a:t>Responsibility</a:t>
            </a:r>
            <a:r>
              <a:rPr lang="it-IT" sz="700" dirty="0"/>
              <a:t> by</a:t>
            </a:r>
          </a:p>
        </p:txBody>
      </p:sp>
      <p:sp>
        <p:nvSpPr>
          <p:cNvPr id="946" name="TextBox 68"/>
          <p:cNvSpPr txBox="1"/>
          <p:nvPr/>
        </p:nvSpPr>
        <p:spPr>
          <a:xfrm rot="4012223">
            <a:off x="5793066" y="5051145"/>
            <a:ext cx="10716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Service </a:t>
            </a:r>
            <a:r>
              <a:rPr lang="it-IT" sz="700" dirty="0" err="1"/>
              <a:t>Responsible</a:t>
            </a:r>
            <a:endParaRPr lang="it-IT" sz="700" dirty="0"/>
          </a:p>
        </p:txBody>
      </p:sp>
      <p:cxnSp>
        <p:nvCxnSpPr>
          <p:cNvPr id="3" name="Connettore 2 2"/>
          <p:cNvCxnSpPr>
            <a:endCxn id="878" idx="2"/>
          </p:cNvCxnSpPr>
          <p:nvPr/>
        </p:nvCxnSpPr>
        <p:spPr>
          <a:xfrm>
            <a:off x="3729490" y="5182885"/>
            <a:ext cx="791859" cy="58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H="1" flipV="1">
            <a:off x="3700360" y="5291535"/>
            <a:ext cx="820989" cy="60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896" idx="0"/>
          </p:cNvCxnSpPr>
          <p:nvPr/>
        </p:nvCxnSpPr>
        <p:spPr>
          <a:xfrm flipV="1">
            <a:off x="4135887" y="6443566"/>
            <a:ext cx="19294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H="1" flipV="1">
            <a:off x="4151608" y="6579657"/>
            <a:ext cx="1879183" cy="13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4615493" y="4818222"/>
            <a:ext cx="1447559" cy="896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endCxn id="916" idx="1"/>
          </p:cNvCxnSpPr>
          <p:nvPr/>
        </p:nvCxnSpPr>
        <p:spPr>
          <a:xfrm flipH="1" flipV="1">
            <a:off x="4419469" y="4821864"/>
            <a:ext cx="1616124" cy="103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 Box 24"/>
          <p:cNvSpPr txBox="1">
            <a:spLocks noChangeArrowheads="1"/>
          </p:cNvSpPr>
          <p:nvPr/>
        </p:nvSpPr>
        <p:spPr bwMode="auto">
          <a:xfrm>
            <a:off x="9977965" y="60233"/>
            <a:ext cx="2214035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Colombo Matteo, Troianiello Andrea</a:t>
            </a:r>
          </a:p>
        </p:txBody>
      </p:sp>
      <p:cxnSp>
        <p:nvCxnSpPr>
          <p:cNvPr id="10" name="Connettore a gomito 9"/>
          <p:cNvCxnSpPr>
            <a:stCxn id="428" idx="2"/>
            <a:endCxn id="637" idx="3"/>
          </p:cNvCxnSpPr>
          <p:nvPr/>
        </p:nvCxnSpPr>
        <p:spPr>
          <a:xfrm rot="10800000" flipV="1">
            <a:off x="5295926" y="865262"/>
            <a:ext cx="294637" cy="6814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ight Triangle 21"/>
          <p:cNvSpPr/>
          <p:nvPr/>
        </p:nvSpPr>
        <p:spPr>
          <a:xfrm>
            <a:off x="9168454" y="5765694"/>
            <a:ext cx="288032" cy="29441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Arrow Connector 94"/>
          <p:cNvCxnSpPr>
            <a:stCxn id="302" idx="1"/>
          </p:cNvCxnSpPr>
          <p:nvPr/>
        </p:nvCxnSpPr>
        <p:spPr>
          <a:xfrm flipH="1">
            <a:off x="7097561" y="5912904"/>
            <a:ext cx="2070893" cy="122439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204"/>
          <p:cNvSpPr txBox="1"/>
          <p:nvPr/>
        </p:nvSpPr>
        <p:spPr>
          <a:xfrm>
            <a:off x="8109688" y="5922817"/>
            <a:ext cx="4099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603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977965" y="60233"/>
            <a:ext cx="2214035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Colombo Matteo, Troianiello Andrea</a:t>
            </a:r>
          </a:p>
        </p:txBody>
      </p:sp>
      <p:sp>
        <p:nvSpPr>
          <p:cNvPr id="6" name="Text Box 25"/>
          <p:cNvSpPr txBox="1">
            <a:spLocks noChangeAspect="1" noChangeArrowheads="1"/>
          </p:cNvSpPr>
          <p:nvPr/>
        </p:nvSpPr>
        <p:spPr bwMode="auto">
          <a:xfrm>
            <a:off x="401294" y="817112"/>
            <a:ext cx="11382876" cy="49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2800" i="1" dirty="0"/>
              <a:t>Scenario #1</a:t>
            </a: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145959" y="1429556"/>
            <a:ext cx="11882907" cy="5375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dirty="0"/>
          </a:p>
        </p:txBody>
      </p:sp>
      <p:sp>
        <p:nvSpPr>
          <p:cNvPr id="9" name="Sottotitolo 2"/>
          <p:cNvSpPr txBox="1">
            <a:spLocks/>
          </p:cNvSpPr>
          <p:nvPr/>
        </p:nvSpPr>
        <p:spPr>
          <a:xfrm>
            <a:off x="401294" y="1429556"/>
            <a:ext cx="11382876" cy="500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1600" dirty="0"/>
              <a:t>Stakeholder: </a:t>
            </a:r>
            <a:r>
              <a:rPr lang="it-IT" sz="1600" dirty="0" err="1"/>
              <a:t>Current</a:t>
            </a:r>
            <a:r>
              <a:rPr lang="it-IT" sz="1600" dirty="0"/>
              <a:t> </a:t>
            </a:r>
            <a:r>
              <a:rPr lang="it-IT" sz="1600" dirty="0" err="1"/>
              <a:t>patient</a:t>
            </a:r>
            <a:endParaRPr lang="it-IT" sz="1600" dirty="0"/>
          </a:p>
          <a:p>
            <a:pPr marL="0" indent="0">
              <a:buNone/>
            </a:pPr>
            <a:r>
              <a:rPr lang="en-US" sz="1600" dirty="0"/>
              <a:t>Marco doesn’t remember his doctor's contacts. He enters the “Home”, moves the cursor over the “Doctor” landmark and selects “Doctor by Location”. After being redirected to a page containing the location list, he chooses Milano – Via </a:t>
            </a:r>
            <a:r>
              <a:rPr lang="en-US" sz="1600" dirty="0" err="1"/>
              <a:t>Ripamonti</a:t>
            </a:r>
            <a:r>
              <a:rPr lang="en-US" sz="1600" dirty="0"/>
              <a:t> and displays the doctors associated with it (“All location-doctors” page). Selected Dr. </a:t>
            </a:r>
            <a:r>
              <a:rPr lang="en-US" sz="1600" dirty="0" err="1"/>
              <a:t>Peruffo</a:t>
            </a:r>
            <a:r>
              <a:rPr lang="en-US" sz="1600" dirty="0"/>
              <a:t>,  he visits the “Personal Information” page and takes his contacts.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22853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977965" y="60233"/>
            <a:ext cx="2214035" cy="21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1000" b="1" dirty="0"/>
              <a:t>Colombo Matteo, Troianiello Andrea</a:t>
            </a:r>
          </a:p>
        </p:txBody>
      </p:sp>
      <p:sp>
        <p:nvSpPr>
          <p:cNvPr id="6" name="Text Box 25"/>
          <p:cNvSpPr txBox="1">
            <a:spLocks noChangeAspect="1" noChangeArrowheads="1"/>
          </p:cNvSpPr>
          <p:nvPr/>
        </p:nvSpPr>
        <p:spPr bwMode="auto">
          <a:xfrm>
            <a:off x="401294" y="817112"/>
            <a:ext cx="11382876" cy="49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2513" tIns="31256" rIns="62513" bIns="31256">
            <a:spAutoFit/>
          </a:bodyPr>
          <a:lstStyle/>
          <a:p>
            <a:pPr defTabSz="984434"/>
            <a:r>
              <a:rPr lang="en-US" sz="2800" i="1" dirty="0"/>
              <a:t>Scenario #2</a:t>
            </a: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145959" y="1429556"/>
            <a:ext cx="11882907" cy="5375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dirty="0"/>
          </a:p>
        </p:txBody>
      </p:sp>
      <p:sp>
        <p:nvSpPr>
          <p:cNvPr id="9" name="Sottotitolo 2"/>
          <p:cNvSpPr txBox="1">
            <a:spLocks/>
          </p:cNvSpPr>
          <p:nvPr/>
        </p:nvSpPr>
        <p:spPr>
          <a:xfrm>
            <a:off x="401294" y="1429556"/>
            <a:ext cx="11382876" cy="500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1600" dirty="0"/>
              <a:t>Stakeholder: </a:t>
            </a:r>
            <a:r>
              <a:rPr lang="it-IT" sz="1600" dirty="0" err="1"/>
              <a:t>Prospect</a:t>
            </a:r>
            <a:r>
              <a:rPr lang="it-IT" sz="1600" dirty="0"/>
              <a:t> </a:t>
            </a:r>
            <a:r>
              <a:rPr lang="it-IT" sz="1600" dirty="0" err="1"/>
              <a:t>patient</a:t>
            </a:r>
            <a:endParaRPr lang="it-IT" sz="1600" dirty="0"/>
          </a:p>
          <a:p>
            <a:pPr marL="0" indent="0">
              <a:buNone/>
            </a:pPr>
            <a:r>
              <a:rPr lang="en-US" sz="1600" dirty="0"/>
              <a:t>Mario Rossi wants to inquire about the dermatological service for the treatment of a wart in the Milan area. He enters the “Home”, moves the cursor over the landmarks and selects “All Area by Location”. After being redirected to a page containing the location list (“All area by locations” page), he chooses Milano – Via </a:t>
            </a:r>
            <a:r>
              <a:rPr lang="en-US" sz="1600" dirty="0" err="1"/>
              <a:t>Vallazze</a:t>
            </a:r>
            <a:r>
              <a:rPr lang="en-US" sz="1600" dirty="0"/>
              <a:t> and displays the areas associated with it (“All location-areas” page). Selected dermatology, he visits the "Information" page, where, after reading useful information, he chooses to go to the dermatological service offered through a dedicated link on the page. After consulting dermatology information on the “Introduction” page, he decides to book a visit. Not knowing how to do, he selects practical information in the landmarks. He chooses the page about booking visits and reads it.</a:t>
            </a:r>
            <a:br>
              <a:rPr lang="en-US" sz="1600" dirty="0"/>
            </a:b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987718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686</Words>
  <Application>Microsoft Office PowerPoint</Application>
  <PresentationFormat>Widescreen</PresentationFormat>
  <Paragraphs>200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Hypermedia 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 Troianiello</cp:lastModifiedBy>
  <cp:revision>98</cp:revision>
  <dcterms:created xsi:type="dcterms:W3CDTF">2017-04-04T15:35:52Z</dcterms:created>
  <dcterms:modified xsi:type="dcterms:W3CDTF">2017-05-02T18:37:22Z</dcterms:modified>
</cp:coreProperties>
</file>