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6" r:id="rId5"/>
    <p:sldId id="265" r:id="rId6"/>
    <p:sldId id="269" r:id="rId7"/>
    <p:sldId id="268" r:id="rId8"/>
    <p:sldId id="263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3385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5614" y="910899"/>
            <a:ext cx="6996787" cy="2265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9859" y="274639"/>
            <a:ext cx="182614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76"/>
            <a:ext cx="10972800" cy="555504"/>
          </a:xfrm>
        </p:spPr>
        <p:txBody>
          <a:bodyPr>
            <a:normAutofit/>
          </a:bodyPr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0900"/>
            <a:ext cx="10972800" cy="1764585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04134"/>
            <a:ext cx="10363200" cy="50276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3293146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3293146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81"/>
            <a:ext cx="5386917" cy="11079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92381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66881"/>
            <a:ext cx="5389033" cy="11079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292381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370152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37965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748988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7965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776"/>
            <a:ext cx="10972800" cy="50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0900"/>
            <a:ext cx="10972800" cy="176458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D50D-99E6-814A-8CE7-14B12003469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D959-1FF6-6C43-A6D6-74D0B238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2133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ioChile/Transcriptomics-R-Workshop-public" TargetMode="External"/><Relationship Id="rId2" Type="http://schemas.openxmlformats.org/officeDocument/2006/relationships/hyperlink" Target="https://us06web.zoom.us/j/89928261989?pwd=K2RiZnhBN01jUGhVbHRncmtZdndYQT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x523@gmail.com" TargetMode="External"/><Relationship Id="rId2" Type="http://schemas.openxmlformats.org/officeDocument/2006/relationships/hyperlink" Target="mailto:nathan.johnson@mayor.c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709F-F2E1-F0F8-44C4-5C1E37469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5" y="467897"/>
            <a:ext cx="10363200" cy="1470025"/>
          </a:xfrm>
        </p:spPr>
        <p:txBody>
          <a:bodyPr/>
          <a:lstStyle/>
          <a:p>
            <a:pPr algn="l"/>
            <a:r>
              <a:rPr lang="en-US" dirty="0"/>
              <a:t>2022 - Introduction to R</a:t>
            </a:r>
            <a:br>
              <a:rPr lang="en-US" dirty="0"/>
            </a:br>
            <a:br>
              <a:rPr lang="en-US" dirty="0"/>
            </a:br>
            <a:r>
              <a:rPr lang="en-US" b="0" i="1" dirty="0"/>
              <a:t>Millennium Institute for Integrative Biology - </a:t>
            </a:r>
            <a:r>
              <a:rPr lang="en-US" i="1" dirty="0" err="1"/>
              <a:t>iBio</a:t>
            </a:r>
            <a:endParaRPr lang="en-US" i="1" dirty="0"/>
          </a:p>
        </p:txBody>
      </p:sp>
      <p:pic>
        <p:nvPicPr>
          <p:cNvPr id="2052" name="Picture 4" descr="iBio">
            <a:extLst>
              <a:ext uri="{FF2B5EF4-FFF2-40B4-BE49-F238E27FC236}">
                <a16:creationId xmlns:a16="http://schemas.microsoft.com/office/drawing/2014/main" id="{58C2D48E-8B44-E675-3E1B-48F1DFA1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510503"/>
            <a:ext cx="12065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BIO-LOGO_U - Redbionova">
            <a:extLst>
              <a:ext uri="{FF2B5EF4-FFF2-40B4-BE49-F238E27FC236}">
                <a16:creationId xmlns:a16="http://schemas.microsoft.com/office/drawing/2014/main" id="{710A8BBF-196B-3014-7642-5D0351A06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45"/>
          <a:stretch/>
        </p:blipFill>
        <p:spPr bwMode="auto">
          <a:xfrm>
            <a:off x="8198218" y="620110"/>
            <a:ext cx="3216017" cy="300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068E6-33F4-C724-28E7-99BAD5D15B96}"/>
              </a:ext>
            </a:extLst>
          </p:cNvPr>
          <p:cNvSpPr txBox="1"/>
          <p:nvPr/>
        </p:nvSpPr>
        <p:spPr>
          <a:xfrm>
            <a:off x="966952" y="2121693"/>
            <a:ext cx="3204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Instructors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Jonathan Maldonado, PhD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Nate Johnson, PhD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Pablo Villarreal, PhD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Tomás </a:t>
            </a:r>
            <a:r>
              <a:rPr lang="en-US" dirty="0" err="1"/>
              <a:t>Moyano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6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E50F-B119-F607-0DF2-54348B0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shape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D27E0D-2600-8BAE-5C08-EC572736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04" y="979245"/>
            <a:ext cx="7159295" cy="536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90783-8904-2C17-ECE9-250185A81659}"/>
              </a:ext>
            </a:extLst>
          </p:cNvPr>
          <p:cNvSpPr txBox="1"/>
          <p:nvPr/>
        </p:nvSpPr>
        <p:spPr>
          <a:xfrm>
            <a:off x="587829" y="1230086"/>
            <a:ext cx="3864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reshape2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melt()   Wide to Long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dcast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Long to Wide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aggregate() Long to wide (with aggregation)</a:t>
            </a:r>
          </a:p>
        </p:txBody>
      </p:sp>
    </p:spTree>
    <p:extLst>
      <p:ext uri="{BB962C8B-B14F-4D97-AF65-F5344CB8AC3E}">
        <p14:creationId xmlns:p14="http://schemas.microsoft.com/office/powerpoint/2010/main" val="290741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E94A-06BE-A5CC-D8D3-7FD14A7B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D462-2FD7-183A-E205-661C15E8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900"/>
            <a:ext cx="10972800" cy="3385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stringr</a:t>
            </a:r>
            <a:r>
              <a:rPr lang="en-US" dirty="0"/>
              <a:t>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41B62-1013-A1AD-FC27-2C29B2F8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73" y="2111828"/>
            <a:ext cx="9209398" cy="40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8959-FF8D-ADFC-7282-8F3C711A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of the course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7CB804-66B4-0574-604E-CEF741835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3253"/>
              </p:ext>
            </p:extLst>
          </p:nvPr>
        </p:nvGraphicFramePr>
        <p:xfrm>
          <a:off x="2595033" y="1216023"/>
          <a:ext cx="8626235" cy="3524147"/>
        </p:xfrm>
        <a:graphic>
          <a:graphicData uri="http://schemas.openxmlformats.org/drawingml/2006/table">
            <a:tbl>
              <a:tblPr/>
              <a:tblGrid>
                <a:gridCol w="925379">
                  <a:extLst>
                    <a:ext uri="{9D8B030D-6E8A-4147-A177-3AD203B41FA5}">
                      <a16:colId xmlns:a16="http://schemas.microsoft.com/office/drawing/2014/main" val="3324574111"/>
                    </a:ext>
                  </a:extLst>
                </a:gridCol>
                <a:gridCol w="925379">
                  <a:extLst>
                    <a:ext uri="{9D8B030D-6E8A-4147-A177-3AD203B41FA5}">
                      <a16:colId xmlns:a16="http://schemas.microsoft.com/office/drawing/2014/main" val="417526919"/>
                    </a:ext>
                  </a:extLst>
                </a:gridCol>
                <a:gridCol w="925379">
                  <a:extLst>
                    <a:ext uri="{9D8B030D-6E8A-4147-A177-3AD203B41FA5}">
                      <a16:colId xmlns:a16="http://schemas.microsoft.com/office/drawing/2014/main" val="127524197"/>
                    </a:ext>
                  </a:extLst>
                </a:gridCol>
                <a:gridCol w="925379">
                  <a:extLst>
                    <a:ext uri="{9D8B030D-6E8A-4147-A177-3AD203B41FA5}">
                      <a16:colId xmlns:a16="http://schemas.microsoft.com/office/drawing/2014/main" val="983416972"/>
                    </a:ext>
                  </a:extLst>
                </a:gridCol>
                <a:gridCol w="3999340">
                  <a:extLst>
                    <a:ext uri="{9D8B030D-6E8A-4147-A177-3AD203B41FA5}">
                      <a16:colId xmlns:a16="http://schemas.microsoft.com/office/drawing/2014/main" val="1132848970"/>
                    </a:ext>
                  </a:extLst>
                </a:gridCol>
                <a:gridCol w="925379">
                  <a:extLst>
                    <a:ext uri="{9D8B030D-6E8A-4147-A177-3AD203B41FA5}">
                      <a16:colId xmlns:a16="http://schemas.microsoft.com/office/drawing/2014/main" val="3144637512"/>
                    </a:ext>
                  </a:extLst>
                </a:gridCol>
              </a:tblGrid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Obligatorio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59060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Q&amp;A Section 1&amp;2: R Basics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25466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Q&amp;A Section 3&amp;4: R Basics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25522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Q&amp;A Section 1&amp;2&amp;3: R Visualization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16080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Q&amp;A Section 4&amp;5: R Visualization &amp; R Markdown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36184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(due at 10:00am)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9389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Q&amp;A Section1: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RNAseq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Preprocessing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08676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Q&amp;A Section2: Temporal analysis of RNA-seq data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Required?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85376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Q&amp;A Section3: Treatment_and_Multivariables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Required?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40774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Q&amp;A Section4: Transcriptional Networks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Required?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53561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4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139565-8DA9-2863-98CE-F3D458BFF146}"/>
              </a:ext>
            </a:extLst>
          </p:cNvPr>
          <p:cNvSpPr txBox="1"/>
          <p:nvPr/>
        </p:nvSpPr>
        <p:spPr>
          <a:xfrm>
            <a:off x="1403048" y="5641977"/>
            <a:ext cx="9385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https://us06web.zoom.us/j/89928261989?pwd=K2RiZnhBN01jUGhVbHRncmtZdndYQT09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ibioChile</a:t>
            </a:r>
            <a:r>
              <a:rPr lang="en-US" dirty="0">
                <a:hlinkClick r:id="rId3"/>
              </a:rPr>
              <a:t>/Transcriptomics-R-Workshop-public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70E4C-2888-DA69-C8C6-C754CC307E81}"/>
              </a:ext>
            </a:extLst>
          </p:cNvPr>
          <p:cNvSpPr txBox="1"/>
          <p:nvPr/>
        </p:nvSpPr>
        <p:spPr>
          <a:xfrm>
            <a:off x="1522874" y="5182247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zoom link every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D8178-4E82-CB69-419A-353C7A471310}"/>
              </a:ext>
            </a:extLst>
          </p:cNvPr>
          <p:cNvSpPr txBox="1"/>
          <p:nvPr/>
        </p:nvSpPr>
        <p:spPr>
          <a:xfrm>
            <a:off x="187408" y="1720519"/>
            <a:ext cx="1896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</a:t>
            </a:r>
            <a:r>
              <a:rPr lang="en-US" sz="2400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Nate Johnson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50B1D-CB54-F61F-C942-4D9953558C89}"/>
              </a:ext>
            </a:extLst>
          </p:cNvPr>
          <p:cNvSpPr txBox="1"/>
          <p:nvPr/>
        </p:nvSpPr>
        <p:spPr>
          <a:xfrm>
            <a:off x="187408" y="3179530"/>
            <a:ext cx="2383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Jonathan Maldonado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Pablo Villarreal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Tomás </a:t>
            </a:r>
            <a:r>
              <a:rPr lang="en-US" dirty="0" err="1"/>
              <a:t>Moyano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4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9E61-885A-4447-0944-73966C45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B481-8E47-7103-98D2-6132B8DF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900"/>
            <a:ext cx="10972800" cy="487312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To program is to know how ”to google”</a:t>
            </a:r>
          </a:p>
          <a:p>
            <a:endParaRPr lang="en-US" dirty="0"/>
          </a:p>
          <a:p>
            <a:r>
              <a:rPr lang="en-US" dirty="0"/>
              <a:t>Google</a:t>
            </a:r>
          </a:p>
          <a:p>
            <a:pPr lvl="1"/>
            <a:r>
              <a:rPr lang="en-US" dirty="0"/>
              <a:t>How to google? Reserved characters (“”)</a:t>
            </a:r>
          </a:p>
          <a:p>
            <a:pPr lvl="1"/>
            <a:endParaRPr lang="en-US" dirty="0"/>
          </a:p>
          <a:p>
            <a:r>
              <a:rPr lang="en-US" dirty="0"/>
              <a:t>Stack Exchange</a:t>
            </a:r>
          </a:p>
          <a:p>
            <a:r>
              <a:rPr lang="en-US" dirty="0" err="1"/>
              <a:t>BioStars</a:t>
            </a:r>
            <a:r>
              <a:rPr lang="en-US" dirty="0"/>
              <a:t> (for bioinformatics problems).</a:t>
            </a:r>
          </a:p>
          <a:p>
            <a:endParaRPr lang="en-US" dirty="0"/>
          </a:p>
          <a:p>
            <a:r>
              <a:rPr lang="en-US" dirty="0"/>
              <a:t>Advice from others… Usually useful, but maybe avoidable with a little googling.</a:t>
            </a:r>
          </a:p>
          <a:p>
            <a:pPr lvl="1"/>
            <a:r>
              <a:rPr lang="en-US" dirty="0"/>
              <a:t>Write me at </a:t>
            </a:r>
            <a:r>
              <a:rPr lang="en-US" dirty="0">
                <a:hlinkClick r:id="rId2"/>
              </a:rPr>
              <a:t>nathan.johnson@mayor.cl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jax523@gmail.com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Questions and answers session.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When you get good at R, you can understand your data much better!</a:t>
            </a:r>
          </a:p>
        </p:txBody>
      </p:sp>
    </p:spTree>
    <p:extLst>
      <p:ext uri="{BB962C8B-B14F-4D97-AF65-F5344CB8AC3E}">
        <p14:creationId xmlns:p14="http://schemas.microsoft.com/office/powerpoint/2010/main" val="11917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ED20-BFE0-8EF4-ADAE-3F9CE917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C8BA-7B1C-802C-FE97-44B2ABAC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900"/>
            <a:ext cx="10972800" cy="4667945"/>
          </a:xfrm>
        </p:spPr>
        <p:txBody>
          <a:bodyPr/>
          <a:lstStyle/>
          <a:p>
            <a:r>
              <a:rPr lang="en-US" dirty="0"/>
              <a:t>Include a object type in the name of a variable!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E.g.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expression.df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heights.vec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categories.ls</a:t>
            </a:r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Use descriptive variable names: 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abundance.df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is much better than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a.df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(or worse ”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”).</a:t>
            </a:r>
          </a:p>
          <a:p>
            <a:pPr lvl="1"/>
            <a:r>
              <a:rPr lang="en-US" dirty="0"/>
              <a:t>You can use shorter names for a small section if you copy the object: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a.df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abundance.df</a:t>
            </a:r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Use section dividers to clarify the sections of your script. (ctrl-shift-R windows, </a:t>
            </a:r>
            <a:r>
              <a:rPr lang="en-US" dirty="0" err="1"/>
              <a:t>cmd</a:t>
            </a:r>
            <a:r>
              <a:rPr lang="en-US" dirty="0"/>
              <a:t>-shift-R mac)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u="sng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Do not use the terminal!</a:t>
            </a:r>
            <a:r>
              <a:rPr lang="en-US" b="1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Write everything in scripts and run from there. You will need to rerun code. This is your only record of what you did.</a:t>
            </a:r>
          </a:p>
          <a:p>
            <a:endParaRPr lang="en-US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Use functions to organize your code - you can “wrap” discrete pieces of a script into a basic function.</a:t>
            </a:r>
          </a:p>
          <a:p>
            <a:endParaRPr lang="en-US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The “#” character indicates comments – anything following this will not be evaluated. Tip: you can comment entire lines in R studio with </a:t>
            </a:r>
            <a:r>
              <a:rPr lang="en-US" dirty="0"/>
              <a:t>(ctrl-shift-C windows, </a:t>
            </a:r>
            <a:r>
              <a:rPr lang="en-US" dirty="0" err="1"/>
              <a:t>cmd</a:t>
            </a:r>
            <a:r>
              <a:rPr lang="en-US" dirty="0"/>
              <a:t>-shift-C mac).</a:t>
            </a:r>
            <a:endParaRPr lang="en-US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BB9B-B51E-439F-A1F6-E3A5A0FF6FE4}"/>
              </a:ext>
            </a:extLst>
          </p:cNvPr>
          <p:cNvSpPr txBox="1"/>
          <p:nvPr/>
        </p:nvSpPr>
        <p:spPr>
          <a:xfrm>
            <a:off x="914400" y="64886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 will add more as we continue through the course</a:t>
            </a:r>
          </a:p>
        </p:txBody>
      </p:sp>
    </p:spTree>
    <p:extLst>
      <p:ext uri="{BB962C8B-B14F-4D97-AF65-F5344CB8AC3E}">
        <p14:creationId xmlns:p14="http://schemas.microsoft.com/office/powerpoint/2010/main" val="92134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2E9C-8242-BB8B-F9C9-322C3927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12-A011-D8D7-CAE4-E89208EE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900"/>
            <a:ext cx="10972800" cy="1733808"/>
          </a:xfrm>
        </p:spPr>
        <p:txBody>
          <a:bodyPr/>
          <a:lstStyle/>
          <a:p>
            <a:r>
              <a:rPr lang="en-US" dirty="0"/>
              <a:t>Here, I can help any problems, confusion, questions, concerns – any other problems with the course material.</a:t>
            </a:r>
          </a:p>
          <a:p>
            <a:endParaRPr lang="en-US" dirty="0"/>
          </a:p>
          <a:p>
            <a:r>
              <a:rPr lang="en-US" dirty="0"/>
              <a:t>Share your difficulties! We can help others who are struggling!</a:t>
            </a:r>
          </a:p>
          <a:p>
            <a:endParaRPr lang="en-US" dirty="0"/>
          </a:p>
          <a:p>
            <a:r>
              <a:rPr lang="en-US" dirty="0"/>
              <a:t>Use the “raise hand” command, the chat, or speak up.</a:t>
            </a:r>
          </a:p>
        </p:txBody>
      </p:sp>
    </p:spTree>
    <p:extLst>
      <p:ext uri="{BB962C8B-B14F-4D97-AF65-F5344CB8AC3E}">
        <p14:creationId xmlns:p14="http://schemas.microsoft.com/office/powerpoint/2010/main" val="17203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209E-1616-178D-50B1-217450CE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0C4B4-F47D-D5A7-EF8A-CD4054F7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7700"/>
            <a:ext cx="7489371" cy="53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3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3018-11E4-B6DF-D3E3-A132CD45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6C21E-FEAD-3C86-F1C5-BBA55E58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8629"/>
            <a:ext cx="7162800" cy="58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1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38287-49A3-990E-31AB-D137B96B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92" y="2106058"/>
            <a:ext cx="3867358" cy="2868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9CB77-317B-B098-9A8B-B2EF99AB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75" y="2420852"/>
            <a:ext cx="3872667" cy="1941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DBEB9-1B48-17F3-038B-9F7F531EE673}"/>
              </a:ext>
            </a:extLst>
          </p:cNvPr>
          <p:cNvSpPr txBox="1"/>
          <p:nvPr/>
        </p:nvSpPr>
        <p:spPr>
          <a:xfrm>
            <a:off x="1484026" y="1124262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arithmetic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41B7F-A0A6-E18B-76EE-D98C603676FE}"/>
              </a:ext>
            </a:extLst>
          </p:cNvPr>
          <p:cNvSpPr txBox="1"/>
          <p:nvPr/>
        </p:nvSpPr>
        <p:spPr>
          <a:xfrm>
            <a:off x="6865495" y="112426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Sorting/ordering functions</a:t>
            </a:r>
          </a:p>
        </p:txBody>
      </p:sp>
    </p:spTree>
    <p:extLst>
      <p:ext uri="{BB962C8B-B14F-4D97-AF65-F5344CB8AC3E}">
        <p14:creationId xmlns:p14="http://schemas.microsoft.com/office/powerpoint/2010/main" val="200370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FBD24-CB5E-9031-4D0A-16DECE8C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5" y="2079563"/>
            <a:ext cx="5696857" cy="33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39407"/>
      </p:ext>
    </p:extLst>
  </p:cSld>
  <p:clrMapOvr>
    <a:masterClrMapping/>
  </p:clrMapOvr>
</p:sld>
</file>

<file path=ppt/theme/theme1.xml><?xml version="1.0" encoding="utf-8"?>
<a:theme xmlns:a="http://schemas.openxmlformats.org/drawingml/2006/main" name="N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ate_1" id="{716140B3-2281-C840-A0C0-E17FF4D892F3}" vid="{EDE3C902-6FE5-8942-99B7-B56FD35869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566</Words>
  <Application>Microsoft Macintosh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Menlo</vt:lpstr>
      <vt:lpstr>Nate_1</vt:lpstr>
      <vt:lpstr>2022 - Introduction to R  Millennium Institute for Integrative Biology - iBio</vt:lpstr>
      <vt:lpstr>Calendar of the course</vt:lpstr>
      <vt:lpstr>Strategies for solving problems</vt:lpstr>
      <vt:lpstr>Tips</vt:lpstr>
      <vt:lpstr>Questions and Answers</vt:lpstr>
      <vt:lpstr>Week 1</vt:lpstr>
      <vt:lpstr>Week 2</vt:lpstr>
      <vt:lpstr>PowerPoint Presentation</vt:lpstr>
      <vt:lpstr>PowerPoint Presentation</vt:lpstr>
      <vt:lpstr>Data shape</vt:lpstr>
      <vt:lpstr>String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course</dc:title>
  <dc:creator>Nathan Johnson</dc:creator>
  <cp:lastModifiedBy>Nathan Johnson</cp:lastModifiedBy>
  <cp:revision>21</cp:revision>
  <dcterms:created xsi:type="dcterms:W3CDTF">2022-04-20T16:02:36Z</dcterms:created>
  <dcterms:modified xsi:type="dcterms:W3CDTF">2022-04-29T16:27:26Z</dcterms:modified>
</cp:coreProperties>
</file>