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
  </p:notesMasterIdLst>
  <p:sldIdLst>
    <p:sldId id="277" r:id="rId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83589-15D9-4CFE-9B4B-26AE81DF1623}" type="datetimeFigureOut">
              <a:rPr lang="it-IT" smtClean="0"/>
              <a:t>16/07/2024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E6542-C006-42EB-AFFB-A9CDF48A320D}" type="slidenum">
              <a:rPr lang="it-IT" smtClean="0"/>
              <a:t>‹N›</a:t>
            </a:fld>
            <a:endParaRPr lang="it-IT"/>
          </a:p>
        </p:txBody>
      </p:sp>
    </p:spTree>
    <p:extLst>
      <p:ext uri="{BB962C8B-B14F-4D97-AF65-F5344CB8AC3E}">
        <p14:creationId xmlns:p14="http://schemas.microsoft.com/office/powerpoint/2010/main" val="200992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300" b="1" u="sng" dirty="0"/>
              <a:t>Sportello Front-Office </a:t>
            </a:r>
            <a:endParaRPr lang="it-IT" sz="1300" dirty="0"/>
          </a:p>
          <a:p>
            <a:r>
              <a:rPr lang="it-IT" sz="1300" b="1" dirty="0"/>
              <a:t>Il servizio è reso da studenti part time</a:t>
            </a:r>
            <a:r>
              <a:rPr lang="it-IT" sz="1300" dirty="0"/>
              <a:t>. Vengono fornite informazioni sull'offerta didattica, sulle immatricolazioni e iscrizioni rinviando agli esperti di settore. Fornisce inoltre informazioni sui servizi di orientamento, sui servizi per studenti stranieri, sui tirocini, sul dopo laurea ed altre informazioni utili.</a:t>
            </a:r>
          </a:p>
          <a:p>
            <a:endParaRPr lang="it-IT" dirty="0"/>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EE60B4-5E75-47B1-8ECC-4F5809CE13DE}" type="slidenum">
              <a:rPr kumimoji="0" lang="it-IT"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it-IT"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758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49596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14720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22944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7500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83373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0429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616163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9689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712492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23455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48328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7/16/2024</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‹N›</a:t>
            </a:fld>
            <a:endParaRPr lang="en-US"/>
          </a:p>
        </p:txBody>
      </p:sp>
    </p:spTree>
    <p:extLst>
      <p:ext uri="{BB962C8B-B14F-4D97-AF65-F5344CB8AC3E}">
        <p14:creationId xmlns:p14="http://schemas.microsoft.com/office/powerpoint/2010/main" val="359461203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1000">
              <a:schemeClr val="accent1">
                <a:lumMod val="5000"/>
                <a:lumOff val="95000"/>
                <a:alpha val="5000"/>
              </a:schemeClr>
            </a:gs>
            <a:gs pos="0">
              <a:schemeClr val="accent1">
                <a:lumMod val="60000"/>
                <a:lumOff val="40000"/>
              </a:schemeClr>
            </a:gs>
            <a:gs pos="41500">
              <a:srgbClr val="D3E0EF"/>
            </a:gs>
            <a:gs pos="22000">
              <a:schemeClr val="accent1">
                <a:lumMod val="45000"/>
                <a:lumOff val="55000"/>
              </a:schemeClr>
            </a:gs>
            <a:gs pos="87000">
              <a:schemeClr val="accent1">
                <a:lumMod val="30000"/>
                <a:lumOff val="70000"/>
              </a:schemeClr>
            </a:gs>
          </a:gsLst>
          <a:lin ang="7200000" scaled="0"/>
          <a:tileRect/>
        </a:gradFill>
        <a:effectLst/>
      </p:bgPr>
    </p:bg>
    <p:spTree>
      <p:nvGrpSpPr>
        <p:cNvPr id="1" name=""/>
        <p:cNvGrpSpPr/>
        <p:nvPr/>
      </p:nvGrpSpPr>
      <p:grpSpPr>
        <a:xfrm>
          <a:off x="0" y="0"/>
          <a:ext cx="0" cy="0"/>
          <a:chOff x="0" y="0"/>
          <a:chExt cx="0" cy="0"/>
        </a:xfrm>
      </p:grpSpPr>
      <p:sp>
        <p:nvSpPr>
          <p:cNvPr id="3" name="AutoShape 3"/>
          <p:cNvSpPr/>
          <p:nvPr/>
        </p:nvSpPr>
        <p:spPr>
          <a:xfrm rot="-5400000">
            <a:off x="2675991" y="3644434"/>
            <a:ext cx="221229" cy="5573210"/>
          </a:xfrm>
          <a:prstGeom prst="rect">
            <a:avLst/>
          </a:prstGeom>
          <a:solidFill>
            <a:srgbClr val="000000"/>
          </a:solidFill>
        </p:spPr>
        <p:txBody>
          <a:bodyPr/>
          <a:lstStyle/>
          <a:p>
            <a:endParaRPr lang="it-IT" dirty="0"/>
          </a:p>
        </p:txBody>
      </p:sp>
      <p:grpSp>
        <p:nvGrpSpPr>
          <p:cNvPr id="4" name="Group 4"/>
          <p:cNvGrpSpPr/>
          <p:nvPr/>
        </p:nvGrpSpPr>
        <p:grpSpPr>
          <a:xfrm rot="-10800000">
            <a:off x="6348813" y="0"/>
            <a:ext cx="5843187" cy="412418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000000"/>
            </a:solidFill>
          </p:spPr>
          <p:txBody>
            <a:bodyPr/>
            <a:lstStyle/>
            <a:p>
              <a:endParaRPr lang="it-IT"/>
            </a:p>
          </p:txBody>
        </p:sp>
      </p:grpSp>
      <p:pic>
        <p:nvPicPr>
          <p:cNvPr id="6" name="Picture 6"/>
          <p:cNvPicPr>
            <a:picLocks noChangeAspect="1"/>
          </p:cNvPicPr>
          <p:nvPr/>
        </p:nvPicPr>
        <p:blipFill>
          <a:blip r:embed="rId3" cstate="print">
            <a:alphaModFix amt="65999"/>
          </a:blip>
          <a:srcRect/>
          <a:stretch>
            <a:fillRect/>
          </a:stretch>
        </p:blipFill>
        <p:spPr>
          <a:xfrm rot="2113473">
            <a:off x="9457791" y="1241140"/>
            <a:ext cx="2391368" cy="1641307"/>
          </a:xfrm>
          <a:prstGeom prst="rect">
            <a:avLst/>
          </a:prstGeom>
        </p:spPr>
      </p:pic>
      <p:pic>
        <p:nvPicPr>
          <p:cNvPr id="7" name="Picture 7"/>
          <p:cNvPicPr>
            <a:picLocks noChangeAspect="1"/>
          </p:cNvPicPr>
          <p:nvPr/>
        </p:nvPicPr>
        <p:blipFill>
          <a:blip r:embed="rId4" cstate="print"/>
          <a:srcRect/>
          <a:stretch>
            <a:fillRect/>
          </a:stretch>
        </p:blipFill>
        <p:spPr>
          <a:xfrm rot="12935635">
            <a:off x="8485418" y="1091822"/>
            <a:ext cx="2137901" cy="1068951"/>
          </a:xfrm>
          <a:prstGeom prst="rect">
            <a:avLst/>
          </a:prstGeom>
        </p:spPr>
      </p:pic>
      <p:pic>
        <p:nvPicPr>
          <p:cNvPr id="8" name="Picture 8"/>
          <p:cNvPicPr>
            <a:picLocks noChangeAspect="1"/>
          </p:cNvPicPr>
          <p:nvPr/>
        </p:nvPicPr>
        <p:blipFill>
          <a:blip r:embed="rId5" cstate="print"/>
          <a:srcRect/>
          <a:stretch>
            <a:fillRect/>
          </a:stretch>
        </p:blipFill>
        <p:spPr>
          <a:xfrm>
            <a:off x="8395891" y="1169232"/>
            <a:ext cx="1749032" cy="1785725"/>
          </a:xfrm>
          <a:prstGeom prst="rect">
            <a:avLst/>
          </a:prstGeom>
        </p:spPr>
      </p:pic>
      <p:sp>
        <p:nvSpPr>
          <p:cNvPr id="17" name="AutoShape 17"/>
          <p:cNvSpPr/>
          <p:nvPr/>
        </p:nvSpPr>
        <p:spPr>
          <a:xfrm rot="-5400000">
            <a:off x="3325708" y="-2375208"/>
            <a:ext cx="45719" cy="6697136"/>
          </a:xfrm>
          <a:prstGeom prst="rect">
            <a:avLst/>
          </a:prstGeom>
          <a:solidFill>
            <a:srgbClr val="000000"/>
          </a:solidFill>
        </p:spPr>
        <p:txBody>
          <a:bodyPr/>
          <a:lstStyle/>
          <a:p>
            <a:endParaRPr lang="it-IT"/>
          </a:p>
        </p:txBody>
      </p:sp>
      <p:grpSp>
        <p:nvGrpSpPr>
          <p:cNvPr id="18" name="Group 18"/>
          <p:cNvGrpSpPr/>
          <p:nvPr/>
        </p:nvGrpSpPr>
        <p:grpSpPr>
          <a:xfrm>
            <a:off x="6208692" y="2585628"/>
            <a:ext cx="5542805" cy="3295564"/>
            <a:chOff x="0" y="-28575"/>
            <a:chExt cx="11085609" cy="6591128"/>
          </a:xfrm>
        </p:grpSpPr>
        <p:sp>
          <p:nvSpPr>
            <p:cNvPr id="19" name="TextBox 19"/>
            <p:cNvSpPr txBox="1"/>
            <p:nvPr/>
          </p:nvSpPr>
          <p:spPr>
            <a:xfrm>
              <a:off x="0" y="-28575"/>
              <a:ext cx="11085609" cy="619914"/>
            </a:xfrm>
            <a:prstGeom prst="rect">
              <a:avLst/>
            </a:prstGeom>
          </p:spPr>
          <p:txBody>
            <a:bodyPr lIns="0" tIns="0" rIns="0" bIns="0" rtlCol="0" anchor="t">
              <a:spAutoFit/>
            </a:bodyPr>
            <a:lstStyle/>
            <a:p>
              <a:pPr defTabSz="609630">
                <a:lnSpc>
                  <a:spcPts val="2773"/>
                </a:lnSpc>
              </a:pPr>
              <a:endParaRPr sz="1200">
                <a:solidFill>
                  <a:prstClr val="black"/>
                </a:solidFill>
                <a:latin typeface="Calibri"/>
              </a:endParaRPr>
            </a:p>
          </p:txBody>
        </p:sp>
        <p:sp>
          <p:nvSpPr>
            <p:cNvPr id="21" name="TextBox 21"/>
            <p:cNvSpPr txBox="1"/>
            <p:nvPr/>
          </p:nvSpPr>
          <p:spPr>
            <a:xfrm>
              <a:off x="0" y="2384695"/>
              <a:ext cx="11085609" cy="619914"/>
            </a:xfrm>
            <a:prstGeom prst="rect">
              <a:avLst/>
            </a:prstGeom>
          </p:spPr>
          <p:txBody>
            <a:bodyPr lIns="0" tIns="0" rIns="0" bIns="0" rtlCol="0" anchor="t">
              <a:spAutoFit/>
            </a:bodyPr>
            <a:lstStyle/>
            <a:p>
              <a:pPr defTabSz="609630">
                <a:lnSpc>
                  <a:spcPts val="2773"/>
                </a:lnSpc>
              </a:pPr>
              <a:endParaRPr sz="1200">
                <a:solidFill>
                  <a:prstClr val="black"/>
                </a:solidFill>
                <a:latin typeface="Calibri"/>
              </a:endParaRPr>
            </a:p>
          </p:txBody>
        </p:sp>
        <p:sp>
          <p:nvSpPr>
            <p:cNvPr id="24" name="TextBox 24"/>
            <p:cNvSpPr txBox="1"/>
            <p:nvPr/>
          </p:nvSpPr>
          <p:spPr>
            <a:xfrm>
              <a:off x="0" y="5904167"/>
              <a:ext cx="11085609" cy="658386"/>
            </a:xfrm>
            <a:prstGeom prst="rect">
              <a:avLst/>
            </a:prstGeom>
          </p:spPr>
          <p:txBody>
            <a:bodyPr lIns="0" tIns="0" rIns="0" bIns="0" rtlCol="0" anchor="t">
              <a:spAutoFit/>
            </a:bodyPr>
            <a:lstStyle/>
            <a:p>
              <a:pPr defTabSz="609630">
                <a:lnSpc>
                  <a:spcPts val="3000"/>
                </a:lnSpc>
              </a:pPr>
              <a:endParaRPr sz="1200">
                <a:solidFill>
                  <a:prstClr val="black"/>
                </a:solidFill>
                <a:latin typeface="Calibri"/>
              </a:endParaRPr>
            </a:p>
          </p:txBody>
        </p:sp>
      </p:grpSp>
      <p:sp>
        <p:nvSpPr>
          <p:cNvPr id="23" name="TextBox 22">
            <a:extLst>
              <a:ext uri="{FF2B5EF4-FFF2-40B4-BE49-F238E27FC236}">
                <a16:creationId xmlns:a16="http://schemas.microsoft.com/office/drawing/2014/main" id="{9B8EA501-835F-484F-B384-C4D371500386}"/>
              </a:ext>
            </a:extLst>
          </p:cNvPr>
          <p:cNvSpPr txBox="1"/>
          <p:nvPr/>
        </p:nvSpPr>
        <p:spPr>
          <a:xfrm>
            <a:off x="5618967" y="4327037"/>
            <a:ext cx="6392703" cy="733342"/>
          </a:xfrm>
          <a:prstGeom prst="rect">
            <a:avLst/>
          </a:prstGeom>
        </p:spPr>
        <p:txBody>
          <a:bodyPr wrap="square" lIns="0" tIns="0" rIns="0" bIns="0" rtlCol="0" anchor="t">
            <a:spAutoFit/>
          </a:bodyPr>
          <a:lstStyle/>
          <a:p>
            <a:pPr defTabSz="609630">
              <a:lnSpc>
                <a:spcPts val="3000"/>
              </a:lnSpc>
            </a:pPr>
            <a:endParaRPr lang="en-US" sz="800" b="1" spc="20" dirty="0">
              <a:solidFill>
                <a:srgbClr val="F2F0F4"/>
              </a:solidFill>
              <a:latin typeface="Times New Roman" pitchFamily="18" charset="0"/>
              <a:cs typeface="Times New Roman" pitchFamily="18" charset="0"/>
            </a:endParaRPr>
          </a:p>
          <a:p>
            <a:pPr defTabSz="609630">
              <a:lnSpc>
                <a:spcPts val="3000"/>
              </a:lnSpc>
            </a:pPr>
            <a:endParaRPr lang="en-US" sz="2000" b="1" spc="20" dirty="0">
              <a:solidFill>
                <a:srgbClr val="F2F0F4"/>
              </a:solidFill>
              <a:latin typeface="Times New Roman" pitchFamily="18" charset="0"/>
              <a:cs typeface="Times New Roman" pitchFamily="18" charset="0"/>
            </a:endParaRPr>
          </a:p>
        </p:txBody>
      </p:sp>
      <p:grpSp>
        <p:nvGrpSpPr>
          <p:cNvPr id="27" name="Group 18">
            <a:extLst>
              <a:ext uri="{FF2B5EF4-FFF2-40B4-BE49-F238E27FC236}">
                <a16:creationId xmlns:a16="http://schemas.microsoft.com/office/drawing/2014/main" id="{AD235C3A-AD37-456B-8F0E-D2AFFCCF60F9}"/>
              </a:ext>
            </a:extLst>
          </p:cNvPr>
          <p:cNvGrpSpPr/>
          <p:nvPr/>
        </p:nvGrpSpPr>
        <p:grpSpPr>
          <a:xfrm>
            <a:off x="6242796" y="2853404"/>
            <a:ext cx="5542805" cy="3295564"/>
            <a:chOff x="0" y="-28575"/>
            <a:chExt cx="11085609" cy="6591128"/>
          </a:xfrm>
        </p:grpSpPr>
        <p:sp>
          <p:nvSpPr>
            <p:cNvPr id="28" name="TextBox 19">
              <a:extLst>
                <a:ext uri="{FF2B5EF4-FFF2-40B4-BE49-F238E27FC236}">
                  <a16:creationId xmlns:a16="http://schemas.microsoft.com/office/drawing/2014/main" id="{6C160FFC-BF29-40F3-9662-4F5DC9DA4EF0}"/>
                </a:ext>
              </a:extLst>
            </p:cNvPr>
            <p:cNvSpPr txBox="1"/>
            <p:nvPr/>
          </p:nvSpPr>
          <p:spPr>
            <a:xfrm>
              <a:off x="0" y="-28575"/>
              <a:ext cx="11085609" cy="619914"/>
            </a:xfrm>
            <a:prstGeom prst="rect">
              <a:avLst/>
            </a:prstGeom>
          </p:spPr>
          <p:txBody>
            <a:bodyPr lIns="0" tIns="0" rIns="0" bIns="0" rtlCol="0" anchor="t">
              <a:spAutoFit/>
            </a:bodyPr>
            <a:lstStyle/>
            <a:p>
              <a:pPr defTabSz="609630">
                <a:lnSpc>
                  <a:spcPts val="2773"/>
                </a:lnSpc>
              </a:pPr>
              <a:endParaRPr sz="1200">
                <a:solidFill>
                  <a:prstClr val="black"/>
                </a:solidFill>
                <a:latin typeface="Calibri"/>
              </a:endParaRPr>
            </a:p>
          </p:txBody>
        </p:sp>
        <p:sp>
          <p:nvSpPr>
            <p:cNvPr id="29" name="TextBox 20">
              <a:extLst>
                <a:ext uri="{FF2B5EF4-FFF2-40B4-BE49-F238E27FC236}">
                  <a16:creationId xmlns:a16="http://schemas.microsoft.com/office/drawing/2014/main" id="{37A003FB-B7AE-4AB2-978F-771A1EA796A4}"/>
                </a:ext>
              </a:extLst>
            </p:cNvPr>
            <p:cNvSpPr txBox="1"/>
            <p:nvPr/>
          </p:nvSpPr>
          <p:spPr>
            <a:xfrm>
              <a:off x="0" y="1098185"/>
              <a:ext cx="11085609" cy="658386"/>
            </a:xfrm>
            <a:prstGeom prst="rect">
              <a:avLst/>
            </a:prstGeom>
          </p:spPr>
          <p:txBody>
            <a:bodyPr lIns="0" tIns="0" rIns="0" bIns="0" rtlCol="0" anchor="t">
              <a:spAutoFit/>
            </a:bodyPr>
            <a:lstStyle/>
            <a:p>
              <a:pPr defTabSz="609630">
                <a:lnSpc>
                  <a:spcPts val="3000"/>
                </a:lnSpc>
              </a:pPr>
              <a:endParaRPr sz="1200">
                <a:solidFill>
                  <a:prstClr val="black"/>
                </a:solidFill>
                <a:latin typeface="Calibri"/>
              </a:endParaRPr>
            </a:p>
          </p:txBody>
        </p:sp>
        <p:sp>
          <p:nvSpPr>
            <p:cNvPr id="30" name="TextBox 21">
              <a:extLst>
                <a:ext uri="{FF2B5EF4-FFF2-40B4-BE49-F238E27FC236}">
                  <a16:creationId xmlns:a16="http://schemas.microsoft.com/office/drawing/2014/main" id="{44FB01D0-B2AF-4013-BD0D-EE6A420013C5}"/>
                </a:ext>
              </a:extLst>
            </p:cNvPr>
            <p:cNvSpPr txBox="1"/>
            <p:nvPr/>
          </p:nvSpPr>
          <p:spPr>
            <a:xfrm>
              <a:off x="0" y="2384695"/>
              <a:ext cx="11085609" cy="619914"/>
            </a:xfrm>
            <a:prstGeom prst="rect">
              <a:avLst/>
            </a:prstGeom>
          </p:spPr>
          <p:txBody>
            <a:bodyPr lIns="0" tIns="0" rIns="0" bIns="0" rtlCol="0" anchor="t">
              <a:spAutoFit/>
            </a:bodyPr>
            <a:lstStyle/>
            <a:p>
              <a:pPr defTabSz="609630">
                <a:lnSpc>
                  <a:spcPts val="2773"/>
                </a:lnSpc>
              </a:pPr>
              <a:endParaRPr sz="1200">
                <a:solidFill>
                  <a:prstClr val="black"/>
                </a:solidFill>
                <a:latin typeface="Calibri"/>
              </a:endParaRPr>
            </a:p>
          </p:txBody>
        </p:sp>
        <p:sp>
          <p:nvSpPr>
            <p:cNvPr id="31" name="TextBox 22">
              <a:extLst>
                <a:ext uri="{FF2B5EF4-FFF2-40B4-BE49-F238E27FC236}">
                  <a16:creationId xmlns:a16="http://schemas.microsoft.com/office/drawing/2014/main" id="{421DA5D8-F9E7-4C92-A2B2-C01D4DBDAA0F}"/>
                </a:ext>
              </a:extLst>
            </p:cNvPr>
            <p:cNvSpPr txBox="1"/>
            <p:nvPr/>
          </p:nvSpPr>
          <p:spPr>
            <a:xfrm>
              <a:off x="0" y="3511453"/>
              <a:ext cx="11085609" cy="697244"/>
            </a:xfrm>
            <a:prstGeom prst="rect">
              <a:avLst/>
            </a:prstGeom>
          </p:spPr>
          <p:txBody>
            <a:bodyPr lIns="0" tIns="0" rIns="0" bIns="0" rtlCol="0" anchor="t">
              <a:spAutoFit/>
            </a:bodyPr>
            <a:lstStyle/>
            <a:p>
              <a:pPr defTabSz="609630">
                <a:lnSpc>
                  <a:spcPts val="3000"/>
                </a:lnSpc>
              </a:pPr>
              <a:endParaRPr lang="en-US" sz="2000" b="1" spc="20" dirty="0">
                <a:solidFill>
                  <a:srgbClr val="F2F0F4"/>
                </a:solidFill>
                <a:latin typeface="Times New Roman" pitchFamily="18" charset="0"/>
                <a:cs typeface="Times New Roman" pitchFamily="18" charset="0"/>
              </a:endParaRPr>
            </a:p>
          </p:txBody>
        </p:sp>
        <p:sp>
          <p:nvSpPr>
            <p:cNvPr id="32" name="TextBox 23">
              <a:extLst>
                <a:ext uri="{FF2B5EF4-FFF2-40B4-BE49-F238E27FC236}">
                  <a16:creationId xmlns:a16="http://schemas.microsoft.com/office/drawing/2014/main" id="{2D2E34D3-BE8D-4319-910B-C2640377823E}"/>
                </a:ext>
              </a:extLst>
            </p:cNvPr>
            <p:cNvSpPr txBox="1"/>
            <p:nvPr/>
          </p:nvSpPr>
          <p:spPr>
            <a:xfrm>
              <a:off x="0" y="4806831"/>
              <a:ext cx="11085609" cy="620300"/>
            </a:xfrm>
            <a:prstGeom prst="rect">
              <a:avLst/>
            </a:prstGeom>
          </p:spPr>
          <p:txBody>
            <a:bodyPr lIns="0" tIns="0" rIns="0" bIns="0" rtlCol="0" anchor="t">
              <a:spAutoFit/>
            </a:bodyPr>
            <a:lstStyle/>
            <a:p>
              <a:pPr defTabSz="609630">
                <a:lnSpc>
                  <a:spcPts val="2600"/>
                </a:lnSpc>
              </a:pPr>
              <a:endParaRPr lang="en-US" sz="2000" b="1" spc="180" dirty="0">
                <a:solidFill>
                  <a:srgbClr val="F2F0F4"/>
                </a:solidFill>
                <a:latin typeface="Times New Roman" pitchFamily="18" charset="0"/>
                <a:cs typeface="Times New Roman" pitchFamily="18" charset="0"/>
              </a:endParaRPr>
            </a:p>
          </p:txBody>
        </p:sp>
        <p:sp>
          <p:nvSpPr>
            <p:cNvPr id="33" name="TextBox 24">
              <a:extLst>
                <a:ext uri="{FF2B5EF4-FFF2-40B4-BE49-F238E27FC236}">
                  <a16:creationId xmlns:a16="http://schemas.microsoft.com/office/drawing/2014/main" id="{46756D82-5ADF-430B-B905-23098C200493}"/>
                </a:ext>
              </a:extLst>
            </p:cNvPr>
            <p:cNvSpPr txBox="1"/>
            <p:nvPr/>
          </p:nvSpPr>
          <p:spPr>
            <a:xfrm>
              <a:off x="0" y="5904167"/>
              <a:ext cx="11085609" cy="658386"/>
            </a:xfrm>
            <a:prstGeom prst="rect">
              <a:avLst/>
            </a:prstGeom>
          </p:spPr>
          <p:txBody>
            <a:bodyPr lIns="0" tIns="0" rIns="0" bIns="0" rtlCol="0" anchor="t">
              <a:spAutoFit/>
            </a:bodyPr>
            <a:lstStyle/>
            <a:p>
              <a:pPr defTabSz="609630">
                <a:lnSpc>
                  <a:spcPts val="3000"/>
                </a:lnSpc>
              </a:pPr>
              <a:endParaRPr sz="1200">
                <a:solidFill>
                  <a:prstClr val="black"/>
                </a:solidFill>
                <a:latin typeface="Calibri"/>
              </a:endParaRPr>
            </a:p>
          </p:txBody>
        </p:sp>
      </p:grpSp>
      <p:sp>
        <p:nvSpPr>
          <p:cNvPr id="2" name="CasellaDiTesto 3">
            <a:extLst>
              <a:ext uri="{FF2B5EF4-FFF2-40B4-BE49-F238E27FC236}">
                <a16:creationId xmlns:a16="http://schemas.microsoft.com/office/drawing/2014/main" id="{6A00E37B-C9F2-4FCD-F63D-5A5BAAC82A49}"/>
              </a:ext>
            </a:extLst>
          </p:cNvPr>
          <p:cNvSpPr txBox="1">
            <a:spLocks noChangeArrowheads="1"/>
          </p:cNvSpPr>
          <p:nvPr/>
        </p:nvSpPr>
        <p:spPr bwMode="auto">
          <a:xfrm>
            <a:off x="100055" y="256643"/>
            <a:ext cx="8833991" cy="523220"/>
          </a:xfrm>
          <a:prstGeom prst="rect">
            <a:avLst/>
          </a:prstGeom>
          <a:noFill/>
          <a:ln w="9525">
            <a:noFill/>
            <a:miter lim="800000"/>
            <a:headEnd/>
            <a:tailEnd/>
          </a:ln>
        </p:spPr>
        <p:txBody>
          <a:bodyPr wrap="square">
            <a:spAutoFit/>
          </a:bodyPr>
          <a:lstStyle/>
          <a:p>
            <a:pPr eaLnBrk="0" hangingPunct="0"/>
            <a:r>
              <a:rPr lang="en-GB" sz="2800" b="1" dirty="0"/>
              <a:t>Corso di </a:t>
            </a:r>
            <a:r>
              <a:rPr lang="en-GB" sz="2800" b="1" dirty="0" err="1"/>
              <a:t>laurea</a:t>
            </a:r>
            <a:r>
              <a:rPr lang="en-GB" sz="2800" b="1" dirty="0"/>
              <a:t> in </a:t>
            </a:r>
            <a:r>
              <a:rPr lang="en-GB" sz="2800" b="1" dirty="0" err="1"/>
              <a:t>Ingegneria</a:t>
            </a:r>
            <a:r>
              <a:rPr lang="en-GB" sz="2800" b="1" dirty="0"/>
              <a:t> Informatica</a:t>
            </a:r>
          </a:p>
        </p:txBody>
      </p:sp>
      <p:sp>
        <p:nvSpPr>
          <p:cNvPr id="10" name="CasellaDiTesto 9">
            <a:extLst>
              <a:ext uri="{FF2B5EF4-FFF2-40B4-BE49-F238E27FC236}">
                <a16:creationId xmlns:a16="http://schemas.microsoft.com/office/drawing/2014/main" id="{DE6DEE76-0B03-A5FD-45DF-EF94C375475D}"/>
              </a:ext>
            </a:extLst>
          </p:cNvPr>
          <p:cNvSpPr txBox="1"/>
          <p:nvPr/>
        </p:nvSpPr>
        <p:spPr>
          <a:xfrm>
            <a:off x="267756" y="3288426"/>
            <a:ext cx="4910708" cy="2862322"/>
          </a:xfrm>
          <a:prstGeom prst="rect">
            <a:avLst/>
          </a:prstGeom>
          <a:noFill/>
        </p:spPr>
        <p:txBody>
          <a:bodyPr wrap="square" rtlCol="0">
            <a:spAutoFit/>
          </a:bodyPr>
          <a:lstStyle/>
          <a:p>
            <a:r>
              <a:rPr lang="it-IT" sz="1500" dirty="0"/>
              <a:t>Il lavoro ha riguardato l’</a:t>
            </a:r>
            <a:r>
              <a:rPr lang="it-IT" sz="1500" i="1" dirty="0" err="1"/>
              <a:t>anomaly</a:t>
            </a:r>
            <a:r>
              <a:rPr lang="it-IT" sz="1500" i="1" dirty="0"/>
              <a:t> </a:t>
            </a:r>
            <a:r>
              <a:rPr lang="it-IT" sz="1500" i="1" dirty="0" err="1"/>
              <a:t>detection</a:t>
            </a:r>
            <a:r>
              <a:rPr lang="it-IT" sz="1500" dirty="0"/>
              <a:t>, branca dell’IA che si occupa di </a:t>
            </a:r>
            <a:r>
              <a:rPr lang="it-IT" sz="1500" dirty="0" err="1"/>
              <a:t>predirre</a:t>
            </a:r>
            <a:r>
              <a:rPr lang="it-IT" sz="1500" dirty="0"/>
              <a:t> eventi che deviano in maniera significativa dai comportamenti attesi. Nello specifico, lo studio ha riguardato l’analisi dei consumi energetici di alcuni componenti provenienti da una lavanderia industriale, al fine di riuscire a prevedere in quali condizioni si potesse presentare un malfunzionamento.</a:t>
            </a:r>
          </a:p>
          <a:p>
            <a:r>
              <a:rPr lang="it-IT" sz="1500" dirty="0"/>
              <a:t>Il modello utilizzato per classificare i dati presentava delle incompatibilità con alcune librerie di XAI, richiedendo che venisse in parte riscritto. Il modello aggiornato ha permesso di portare a termine l’analisi, evidenziando come le singole variabili influenzassero la presenza di un’anomalia.</a:t>
            </a:r>
          </a:p>
        </p:txBody>
      </p:sp>
      <p:sp>
        <p:nvSpPr>
          <p:cNvPr id="12" name="CasellaDiTesto 11">
            <a:extLst>
              <a:ext uri="{FF2B5EF4-FFF2-40B4-BE49-F238E27FC236}">
                <a16:creationId xmlns:a16="http://schemas.microsoft.com/office/drawing/2014/main" id="{F5A7F071-42B3-9EAF-0C29-0191EDA9E415}"/>
              </a:ext>
            </a:extLst>
          </p:cNvPr>
          <p:cNvSpPr txBox="1"/>
          <p:nvPr/>
        </p:nvSpPr>
        <p:spPr>
          <a:xfrm>
            <a:off x="134842" y="1578683"/>
            <a:ext cx="8693912" cy="1015663"/>
          </a:xfrm>
          <a:prstGeom prst="rect">
            <a:avLst/>
          </a:prstGeom>
          <a:noFill/>
          <a:ln w="28575">
            <a:noFill/>
          </a:ln>
        </p:spPr>
        <p:txBody>
          <a:bodyPr wrap="square" rtlCol="0">
            <a:spAutoFit/>
          </a:bodyPr>
          <a:lstStyle/>
          <a:p>
            <a:r>
              <a:rPr lang="en-GB" sz="2000" b="1" i="1" dirty="0" err="1"/>
              <a:t>Prova</a:t>
            </a:r>
            <a:r>
              <a:rPr lang="en-GB" sz="2000" b="1" i="1" dirty="0"/>
              <a:t> finale</a:t>
            </a:r>
          </a:p>
          <a:p>
            <a:r>
              <a:rPr lang="en-GB" sz="2000" b="1" dirty="0" err="1"/>
              <a:t>Progettazione</a:t>
            </a:r>
            <a:r>
              <a:rPr lang="en-GB" sz="2000" b="1" dirty="0"/>
              <a:t> e </a:t>
            </a:r>
            <a:r>
              <a:rPr lang="en-GB" sz="2000" b="1" dirty="0" err="1"/>
              <a:t>sviluppo</a:t>
            </a:r>
            <a:r>
              <a:rPr lang="en-GB" sz="2000" b="1" dirty="0"/>
              <a:t> di un wrapper per </a:t>
            </a:r>
            <a:r>
              <a:rPr lang="en-GB" sz="2000" b="1" dirty="0" err="1"/>
              <a:t>spiegare</a:t>
            </a:r>
            <a:r>
              <a:rPr lang="en-GB" sz="2000" b="1" dirty="0"/>
              <a:t> </a:t>
            </a:r>
            <a:r>
              <a:rPr lang="en-GB" sz="2000" b="1" dirty="0" err="1"/>
              <a:t>modelli</a:t>
            </a:r>
            <a:r>
              <a:rPr lang="en-GB" sz="2000" b="1" dirty="0"/>
              <a:t> </a:t>
            </a:r>
          </a:p>
          <a:p>
            <a:r>
              <a:rPr lang="en-GB" sz="2000" b="1" dirty="0"/>
              <a:t>machine learning per la anomaly detection in un </a:t>
            </a:r>
            <a:r>
              <a:rPr lang="en-GB" sz="2000" b="1" dirty="0" err="1"/>
              <a:t>contesto</a:t>
            </a:r>
            <a:r>
              <a:rPr lang="en-GB" sz="2000" b="1" dirty="0"/>
              <a:t> di </a:t>
            </a:r>
            <a:r>
              <a:rPr lang="en-GB" sz="2000" b="1" dirty="0" err="1"/>
              <a:t>Industria</a:t>
            </a:r>
            <a:r>
              <a:rPr lang="en-GB" sz="2000" b="1" dirty="0"/>
              <a:t> 4.0</a:t>
            </a:r>
          </a:p>
        </p:txBody>
      </p:sp>
      <p:sp>
        <p:nvSpPr>
          <p:cNvPr id="13" name="AutoShape 17">
            <a:extLst>
              <a:ext uri="{FF2B5EF4-FFF2-40B4-BE49-F238E27FC236}">
                <a16:creationId xmlns:a16="http://schemas.microsoft.com/office/drawing/2014/main" id="{859A3A89-965B-B393-62B8-47A3E3B0CA89}"/>
              </a:ext>
            </a:extLst>
          </p:cNvPr>
          <p:cNvSpPr/>
          <p:nvPr/>
        </p:nvSpPr>
        <p:spPr>
          <a:xfrm rot="16200000" flipH="1">
            <a:off x="2740972" y="253861"/>
            <a:ext cx="91265" cy="5573213"/>
          </a:xfrm>
          <a:prstGeom prst="rect">
            <a:avLst/>
          </a:prstGeom>
          <a:solidFill>
            <a:srgbClr val="000000"/>
          </a:solidFill>
        </p:spPr>
        <p:txBody>
          <a:bodyPr/>
          <a:lstStyle/>
          <a:p>
            <a:endParaRPr lang="it-IT"/>
          </a:p>
        </p:txBody>
      </p:sp>
      <p:sp>
        <p:nvSpPr>
          <p:cNvPr id="15" name="CasellaDiTesto 3">
            <a:extLst>
              <a:ext uri="{FF2B5EF4-FFF2-40B4-BE49-F238E27FC236}">
                <a16:creationId xmlns:a16="http://schemas.microsoft.com/office/drawing/2014/main" id="{DE6692DC-33FF-DFAD-D600-E030455DAA00}"/>
              </a:ext>
            </a:extLst>
          </p:cNvPr>
          <p:cNvSpPr txBox="1">
            <a:spLocks noChangeArrowheads="1"/>
          </p:cNvSpPr>
          <p:nvPr/>
        </p:nvSpPr>
        <p:spPr bwMode="auto">
          <a:xfrm>
            <a:off x="134842" y="1066596"/>
            <a:ext cx="5043622" cy="523220"/>
          </a:xfrm>
          <a:prstGeom prst="rect">
            <a:avLst/>
          </a:prstGeom>
          <a:noFill/>
          <a:ln w="9525">
            <a:noFill/>
            <a:miter lim="800000"/>
            <a:headEnd/>
            <a:tailEnd/>
          </a:ln>
        </p:spPr>
        <p:txBody>
          <a:bodyPr wrap="square">
            <a:spAutoFit/>
          </a:bodyPr>
          <a:lstStyle/>
          <a:p>
            <a:pPr eaLnBrk="0" hangingPunct="0"/>
            <a:r>
              <a:rPr lang="en-GB" sz="2800" b="1" dirty="0" err="1"/>
              <a:t>Laureato</a:t>
            </a:r>
            <a:r>
              <a:rPr lang="en-GB" sz="2800" b="1" dirty="0"/>
              <a:t>: </a:t>
            </a:r>
            <a:r>
              <a:rPr lang="en-GB" sz="2800" b="1" dirty="0" err="1"/>
              <a:t>Dott</a:t>
            </a:r>
            <a:r>
              <a:rPr lang="en-GB" sz="2800" b="1" dirty="0"/>
              <a:t>. Andrea Vagnoli</a:t>
            </a:r>
          </a:p>
        </p:txBody>
      </p:sp>
      <p:sp>
        <p:nvSpPr>
          <p:cNvPr id="20" name="CasellaDiTesto 3">
            <a:extLst>
              <a:ext uri="{FF2B5EF4-FFF2-40B4-BE49-F238E27FC236}">
                <a16:creationId xmlns:a16="http://schemas.microsoft.com/office/drawing/2014/main" id="{27DF14AF-9B67-63E9-85BB-C4F12854F3C0}"/>
              </a:ext>
            </a:extLst>
          </p:cNvPr>
          <p:cNvSpPr txBox="1">
            <a:spLocks noChangeArrowheads="1"/>
          </p:cNvSpPr>
          <p:nvPr/>
        </p:nvSpPr>
        <p:spPr bwMode="auto">
          <a:xfrm>
            <a:off x="140739" y="2538018"/>
            <a:ext cx="6033849" cy="369332"/>
          </a:xfrm>
          <a:prstGeom prst="rect">
            <a:avLst/>
          </a:prstGeom>
          <a:noFill/>
          <a:ln w="9525">
            <a:noFill/>
            <a:miter lim="800000"/>
            <a:headEnd/>
            <a:tailEnd/>
          </a:ln>
        </p:spPr>
        <p:txBody>
          <a:bodyPr wrap="square">
            <a:spAutoFit/>
          </a:bodyPr>
          <a:lstStyle/>
          <a:p>
            <a:pPr eaLnBrk="0" hangingPunct="0"/>
            <a:r>
              <a:rPr lang="en-GB" b="1" dirty="0" err="1"/>
              <a:t>Relatore</a:t>
            </a:r>
            <a:r>
              <a:rPr lang="en-GB" b="1" dirty="0"/>
              <a:t>/</a:t>
            </a:r>
            <a:r>
              <a:rPr lang="en-GB" b="1" dirty="0" err="1"/>
              <a:t>i</a:t>
            </a:r>
            <a:r>
              <a:rPr lang="en-GB" b="1" dirty="0"/>
              <a:t>: Ing. Antonio Luca </a:t>
            </a:r>
            <a:r>
              <a:rPr lang="en-GB" b="1" dirty="0" err="1"/>
              <a:t>Alfeo</a:t>
            </a:r>
            <a:r>
              <a:rPr lang="en-GB" b="1" dirty="0"/>
              <a:t>, Prof. Mario G.C.A. Cimino</a:t>
            </a:r>
          </a:p>
        </p:txBody>
      </p:sp>
      <p:pic>
        <p:nvPicPr>
          <p:cNvPr id="9" name="Immagine 8" descr="Immagine che contiene testo, schermata, diagramma, Carattere&#10;&#10;Descrizione generata automaticamente">
            <a:extLst>
              <a:ext uri="{FF2B5EF4-FFF2-40B4-BE49-F238E27FC236}">
                <a16:creationId xmlns:a16="http://schemas.microsoft.com/office/drawing/2014/main" id="{8769E469-1AE2-4188-9A58-8C25DACD791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2468"/>
          <a:stretch/>
        </p:blipFill>
        <p:spPr>
          <a:xfrm>
            <a:off x="5768189" y="3334110"/>
            <a:ext cx="5154505" cy="28906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212</Words>
  <Application>Microsoft Office PowerPoint</Application>
  <PresentationFormat>Widescreen</PresentationFormat>
  <Paragraphs>11</Paragraphs>
  <Slides>1</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vt:i4>
      </vt:variant>
    </vt:vector>
  </HeadingPairs>
  <TitlesOfParts>
    <vt:vector size="5" baseType="lpstr">
      <vt:lpstr>Arial</vt:lpstr>
      <vt:lpstr>Calibri</vt:lpstr>
      <vt:lpstr>Times New Roman</vt:lpstr>
      <vt:lpstr>Office Theme</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Monica Puccini</dc:creator>
  <cp:lastModifiedBy>Andrea Vagnoli</cp:lastModifiedBy>
  <cp:revision>5</cp:revision>
  <cp:lastPrinted>2024-07-16T14:06:16Z</cp:lastPrinted>
  <dcterms:created xsi:type="dcterms:W3CDTF">2023-06-19T11:45:48Z</dcterms:created>
  <dcterms:modified xsi:type="dcterms:W3CDTF">2024-07-16T14:07:52Z</dcterms:modified>
</cp:coreProperties>
</file>