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5"/>
  </p:notesMasterIdLst>
  <p:handoutMasterIdLst>
    <p:handoutMasterId r:id="rId36"/>
  </p:handoutMasterIdLst>
  <p:sldIdLst>
    <p:sldId id="256" r:id="rId2"/>
    <p:sldId id="280" r:id="rId3"/>
    <p:sldId id="257" r:id="rId4"/>
    <p:sldId id="266" r:id="rId5"/>
    <p:sldId id="281" r:id="rId6"/>
    <p:sldId id="258" r:id="rId7"/>
    <p:sldId id="279" r:id="rId8"/>
    <p:sldId id="272" r:id="rId9"/>
    <p:sldId id="262" r:id="rId10"/>
    <p:sldId id="260" r:id="rId11"/>
    <p:sldId id="282" r:id="rId12"/>
    <p:sldId id="263" r:id="rId13"/>
    <p:sldId id="273" r:id="rId14"/>
    <p:sldId id="283" r:id="rId15"/>
    <p:sldId id="274" r:id="rId16"/>
    <p:sldId id="275" r:id="rId17"/>
    <p:sldId id="284" r:id="rId18"/>
    <p:sldId id="276" r:id="rId19"/>
    <p:sldId id="270" r:id="rId20"/>
    <p:sldId id="285" r:id="rId21"/>
    <p:sldId id="277" r:id="rId22"/>
    <p:sldId id="278" r:id="rId23"/>
    <p:sldId id="286" r:id="rId24"/>
    <p:sldId id="288" r:id="rId25"/>
    <p:sldId id="289" r:id="rId26"/>
    <p:sldId id="290" r:id="rId27"/>
    <p:sldId id="291" r:id="rId28"/>
    <p:sldId id="292" r:id="rId29"/>
    <p:sldId id="293" r:id="rId30"/>
    <p:sldId id="294" r:id="rId31"/>
    <p:sldId id="295" r:id="rId32"/>
    <p:sldId id="296" r:id="rId33"/>
    <p:sldId id="297" r:id="rId34"/>
  </p:sldIdLst>
  <p:sldSz cx="9144000" cy="6858000" type="screen4x3"/>
  <p:notesSz cx="6797675" cy="9926638"/>
  <p:defaultTextStyle>
    <a:defPPr>
      <a:defRPr lang="it-IT"/>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A8CF"/>
    <a:srgbClr val="2C5986"/>
    <a:srgbClr val="0033CC"/>
    <a:srgbClr val="004F84"/>
    <a:srgbClr val="FF9900"/>
    <a:srgbClr val="004C80"/>
    <a:srgbClr val="004D82"/>
    <a:srgbClr val="003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autoAdjust="0"/>
    <p:restoredTop sz="94660" autoAdjust="0"/>
  </p:normalViewPr>
  <p:slideViewPr>
    <p:cSldViewPr>
      <p:cViewPr varScale="1">
        <p:scale>
          <a:sx n="70" d="100"/>
          <a:sy n="70" d="100"/>
        </p:scale>
        <p:origin x="13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0" d="100"/>
        <a:sy n="190" d="100"/>
      </p:scale>
      <p:origin x="0" y="-39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6B4D9-61AD-44BC-9C30-0CDAC142AE6B}" type="doc">
      <dgm:prSet loTypeId="urn:microsoft.com/office/officeart/2005/8/layout/hProcess3" loCatId="process" qsTypeId="urn:microsoft.com/office/officeart/2005/8/quickstyle/simple1" qsCatId="simple" csTypeId="urn:microsoft.com/office/officeart/2005/8/colors/accent1_2" csCatId="accent1" phldr="1"/>
      <dgm:spPr/>
    </dgm:pt>
    <dgm:pt modelId="{2DB26846-D567-4C3B-910C-2C8B32A9C90F}">
      <dgm:prSet phldrT="[Testo]" custT="1"/>
      <dgm:spPr/>
      <dgm:t>
        <a:bodyPr/>
        <a:lstStyle/>
        <a:p>
          <a:r>
            <a:rPr lang="en-US" sz="1800" b="1" dirty="0" smtClean="0">
              <a:solidFill>
                <a:srgbClr val="004F84"/>
              </a:solidFill>
            </a:rPr>
            <a:t>GOAL</a:t>
          </a:r>
          <a:endParaRPr lang="en-US" sz="1800" b="1" dirty="0">
            <a:solidFill>
              <a:srgbClr val="004F84"/>
            </a:solidFill>
          </a:endParaRPr>
        </a:p>
      </dgm:t>
    </dgm:pt>
    <dgm:pt modelId="{9048A342-324A-483B-AC66-12FC409EE141}" type="parTrans" cxnId="{B56C4FCE-13CA-4274-9BB1-A66BDBB7B2FC}">
      <dgm:prSet/>
      <dgm:spPr/>
      <dgm:t>
        <a:bodyPr/>
        <a:lstStyle/>
        <a:p>
          <a:endParaRPr lang="en-US"/>
        </a:p>
      </dgm:t>
    </dgm:pt>
    <dgm:pt modelId="{CDEF9F7A-A2F5-403D-B498-51596854D0C3}" type="sibTrans" cxnId="{B56C4FCE-13CA-4274-9BB1-A66BDBB7B2FC}">
      <dgm:prSet/>
      <dgm:spPr/>
      <dgm:t>
        <a:bodyPr/>
        <a:lstStyle/>
        <a:p>
          <a:endParaRPr lang="en-US"/>
        </a:p>
      </dgm:t>
    </dgm:pt>
    <dgm:pt modelId="{5AB2AE02-B08D-4239-99BD-7BF0AF1EBFEE}" type="pres">
      <dgm:prSet presAssocID="{7E86B4D9-61AD-44BC-9C30-0CDAC142AE6B}" presName="Name0" presStyleCnt="0">
        <dgm:presLayoutVars>
          <dgm:dir/>
          <dgm:animLvl val="lvl"/>
          <dgm:resizeHandles val="exact"/>
        </dgm:presLayoutVars>
      </dgm:prSet>
      <dgm:spPr/>
    </dgm:pt>
    <dgm:pt modelId="{911B359D-38C6-4916-BC14-02B698FF443E}" type="pres">
      <dgm:prSet presAssocID="{7E86B4D9-61AD-44BC-9C30-0CDAC142AE6B}" presName="dummy" presStyleCnt="0"/>
      <dgm:spPr/>
    </dgm:pt>
    <dgm:pt modelId="{937630D4-6363-4570-A8E0-8C510D185670}" type="pres">
      <dgm:prSet presAssocID="{7E86B4D9-61AD-44BC-9C30-0CDAC142AE6B}" presName="linH" presStyleCnt="0"/>
      <dgm:spPr/>
    </dgm:pt>
    <dgm:pt modelId="{88EC516D-B376-4FE3-9373-9F4EC36B9556}" type="pres">
      <dgm:prSet presAssocID="{7E86B4D9-61AD-44BC-9C30-0CDAC142AE6B}" presName="padding1" presStyleCnt="0"/>
      <dgm:spPr/>
    </dgm:pt>
    <dgm:pt modelId="{108B121D-761A-459F-8EE0-60A5868E3B9C}" type="pres">
      <dgm:prSet presAssocID="{2DB26846-D567-4C3B-910C-2C8B32A9C90F}" presName="linV" presStyleCnt="0"/>
      <dgm:spPr/>
    </dgm:pt>
    <dgm:pt modelId="{3F8709F7-68B7-4B03-9A0B-BA2B3022807D}" type="pres">
      <dgm:prSet presAssocID="{2DB26846-D567-4C3B-910C-2C8B32A9C90F}" presName="spVertical1" presStyleCnt="0"/>
      <dgm:spPr/>
    </dgm:pt>
    <dgm:pt modelId="{0B21792E-AFE8-4C36-B655-9F920CAF9458}" type="pres">
      <dgm:prSet presAssocID="{2DB26846-D567-4C3B-910C-2C8B32A9C90F}" presName="parTx" presStyleLbl="revTx" presStyleIdx="0" presStyleCnt="1">
        <dgm:presLayoutVars>
          <dgm:chMax val="0"/>
          <dgm:chPref val="0"/>
          <dgm:bulletEnabled val="1"/>
        </dgm:presLayoutVars>
      </dgm:prSet>
      <dgm:spPr/>
      <dgm:t>
        <a:bodyPr/>
        <a:lstStyle/>
        <a:p>
          <a:endParaRPr lang="en-US"/>
        </a:p>
      </dgm:t>
    </dgm:pt>
    <dgm:pt modelId="{EABD003D-09DD-4891-9180-EEB0A3CE9DCE}" type="pres">
      <dgm:prSet presAssocID="{2DB26846-D567-4C3B-910C-2C8B32A9C90F}" presName="spVertical2" presStyleCnt="0"/>
      <dgm:spPr/>
    </dgm:pt>
    <dgm:pt modelId="{21E19AE6-9E3C-4F22-89C4-1F11373AC588}" type="pres">
      <dgm:prSet presAssocID="{2DB26846-D567-4C3B-910C-2C8B32A9C90F}" presName="spVertical3" presStyleCnt="0"/>
      <dgm:spPr/>
    </dgm:pt>
    <dgm:pt modelId="{E6F4FB44-9A30-44FA-961B-A546EA865D22}" type="pres">
      <dgm:prSet presAssocID="{7E86B4D9-61AD-44BC-9C30-0CDAC142AE6B}" presName="padding2" presStyleCnt="0"/>
      <dgm:spPr/>
    </dgm:pt>
    <dgm:pt modelId="{62066326-072A-487A-9E20-CCBCEED39295}" type="pres">
      <dgm:prSet presAssocID="{7E86B4D9-61AD-44BC-9C30-0CDAC142AE6B}" presName="negArrow" presStyleCnt="0"/>
      <dgm:spPr/>
    </dgm:pt>
    <dgm:pt modelId="{87040C77-A5BC-45F6-B920-E0519B0C6F6D}" type="pres">
      <dgm:prSet presAssocID="{7E86B4D9-61AD-44BC-9C30-0CDAC142AE6B}" presName="backgroundArrow" presStyleLbl="node1" presStyleIdx="0" presStyleCnt="1"/>
      <dgm:spPr>
        <a:solidFill>
          <a:srgbClr val="FF9900"/>
        </a:solidFill>
        <a:ln>
          <a:solidFill>
            <a:srgbClr val="004F84"/>
          </a:solidFill>
        </a:ln>
      </dgm:spPr>
      <dgm:t>
        <a:bodyPr/>
        <a:lstStyle/>
        <a:p>
          <a:endParaRPr lang="en-US"/>
        </a:p>
      </dgm:t>
    </dgm:pt>
  </dgm:ptLst>
  <dgm:cxnLst>
    <dgm:cxn modelId="{B7CA9A5D-419B-47E1-B3D6-8ADFAC95A251}" type="presOf" srcId="{7E86B4D9-61AD-44BC-9C30-0CDAC142AE6B}" destId="{5AB2AE02-B08D-4239-99BD-7BF0AF1EBFEE}" srcOrd="0" destOrd="0" presId="urn:microsoft.com/office/officeart/2005/8/layout/hProcess3"/>
    <dgm:cxn modelId="{B56C4FCE-13CA-4274-9BB1-A66BDBB7B2FC}" srcId="{7E86B4D9-61AD-44BC-9C30-0CDAC142AE6B}" destId="{2DB26846-D567-4C3B-910C-2C8B32A9C90F}" srcOrd="0" destOrd="0" parTransId="{9048A342-324A-483B-AC66-12FC409EE141}" sibTransId="{CDEF9F7A-A2F5-403D-B498-51596854D0C3}"/>
    <dgm:cxn modelId="{3DB572D5-7218-4A1F-9403-60B32087D180}" type="presOf" srcId="{2DB26846-D567-4C3B-910C-2C8B32A9C90F}" destId="{0B21792E-AFE8-4C36-B655-9F920CAF9458}" srcOrd="0" destOrd="0" presId="urn:microsoft.com/office/officeart/2005/8/layout/hProcess3"/>
    <dgm:cxn modelId="{5A7575CF-DFF3-4080-AA41-6B5B76BEF5CE}" type="presParOf" srcId="{5AB2AE02-B08D-4239-99BD-7BF0AF1EBFEE}" destId="{911B359D-38C6-4916-BC14-02B698FF443E}" srcOrd="0" destOrd="0" presId="urn:microsoft.com/office/officeart/2005/8/layout/hProcess3"/>
    <dgm:cxn modelId="{3C143626-4C0F-4465-A457-57F1602FAB5F}" type="presParOf" srcId="{5AB2AE02-B08D-4239-99BD-7BF0AF1EBFEE}" destId="{937630D4-6363-4570-A8E0-8C510D185670}" srcOrd="1" destOrd="0" presId="urn:microsoft.com/office/officeart/2005/8/layout/hProcess3"/>
    <dgm:cxn modelId="{670D61C4-9CFA-4C83-A6D0-5310ED82C734}" type="presParOf" srcId="{937630D4-6363-4570-A8E0-8C510D185670}" destId="{88EC516D-B376-4FE3-9373-9F4EC36B9556}" srcOrd="0" destOrd="0" presId="urn:microsoft.com/office/officeart/2005/8/layout/hProcess3"/>
    <dgm:cxn modelId="{E16CBA7B-932C-4BCB-9ED1-23F46FF4E377}" type="presParOf" srcId="{937630D4-6363-4570-A8E0-8C510D185670}" destId="{108B121D-761A-459F-8EE0-60A5868E3B9C}" srcOrd="1" destOrd="0" presId="urn:microsoft.com/office/officeart/2005/8/layout/hProcess3"/>
    <dgm:cxn modelId="{D2F13205-FF4F-4A72-A659-82B2FEE001F1}" type="presParOf" srcId="{108B121D-761A-459F-8EE0-60A5868E3B9C}" destId="{3F8709F7-68B7-4B03-9A0B-BA2B3022807D}" srcOrd="0" destOrd="0" presId="urn:microsoft.com/office/officeart/2005/8/layout/hProcess3"/>
    <dgm:cxn modelId="{35F11D57-5C64-4847-8CA6-5F095BA6BE7E}" type="presParOf" srcId="{108B121D-761A-459F-8EE0-60A5868E3B9C}" destId="{0B21792E-AFE8-4C36-B655-9F920CAF9458}" srcOrd="1" destOrd="0" presId="urn:microsoft.com/office/officeart/2005/8/layout/hProcess3"/>
    <dgm:cxn modelId="{7BD7FA96-0191-470E-BA18-54762F86B1A6}" type="presParOf" srcId="{108B121D-761A-459F-8EE0-60A5868E3B9C}" destId="{EABD003D-09DD-4891-9180-EEB0A3CE9DCE}" srcOrd="2" destOrd="0" presId="urn:microsoft.com/office/officeart/2005/8/layout/hProcess3"/>
    <dgm:cxn modelId="{37AA6666-0797-4AAB-AC1B-994B0CE81193}" type="presParOf" srcId="{108B121D-761A-459F-8EE0-60A5868E3B9C}" destId="{21E19AE6-9E3C-4F22-89C4-1F11373AC588}" srcOrd="3" destOrd="0" presId="urn:microsoft.com/office/officeart/2005/8/layout/hProcess3"/>
    <dgm:cxn modelId="{9F7E5FDF-3536-4BF0-970A-72A727BCAB8E}" type="presParOf" srcId="{937630D4-6363-4570-A8E0-8C510D185670}" destId="{E6F4FB44-9A30-44FA-961B-A546EA865D22}" srcOrd="2" destOrd="0" presId="urn:microsoft.com/office/officeart/2005/8/layout/hProcess3"/>
    <dgm:cxn modelId="{1A97BDAD-7CED-49A4-9911-272A9EF4AD7D}" type="presParOf" srcId="{937630D4-6363-4570-A8E0-8C510D185670}" destId="{62066326-072A-487A-9E20-CCBCEED39295}" srcOrd="3" destOrd="0" presId="urn:microsoft.com/office/officeart/2005/8/layout/hProcess3"/>
    <dgm:cxn modelId="{40D3F061-CCE7-4C39-99DD-3D389541C022}" type="presParOf" srcId="{937630D4-6363-4570-A8E0-8C510D185670}" destId="{87040C77-A5BC-45F6-B920-E0519B0C6F6D}"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6B4D9-61AD-44BC-9C30-0CDAC142AE6B}" type="doc">
      <dgm:prSet loTypeId="urn:microsoft.com/office/officeart/2005/8/layout/hProcess3" loCatId="process" qsTypeId="urn:microsoft.com/office/officeart/2005/8/quickstyle/simple1" qsCatId="simple" csTypeId="urn:microsoft.com/office/officeart/2005/8/colors/accent1_2" csCatId="accent1" phldr="1"/>
      <dgm:spPr/>
    </dgm:pt>
    <dgm:pt modelId="{2DB26846-D567-4C3B-910C-2C8B32A9C90F}">
      <dgm:prSet phldrT="[Testo]" custT="1"/>
      <dgm:spPr/>
      <dgm:t>
        <a:bodyPr/>
        <a:lstStyle/>
        <a:p>
          <a:r>
            <a:rPr lang="en-US" sz="1800" b="1" dirty="0" smtClean="0">
              <a:solidFill>
                <a:srgbClr val="004F84"/>
              </a:solidFill>
            </a:rPr>
            <a:t>DATA</a:t>
          </a:r>
          <a:endParaRPr lang="en-US" sz="1800" b="1" dirty="0">
            <a:solidFill>
              <a:srgbClr val="004F84"/>
            </a:solidFill>
          </a:endParaRPr>
        </a:p>
      </dgm:t>
    </dgm:pt>
    <dgm:pt modelId="{9048A342-324A-483B-AC66-12FC409EE141}" type="parTrans" cxnId="{B56C4FCE-13CA-4274-9BB1-A66BDBB7B2FC}">
      <dgm:prSet/>
      <dgm:spPr/>
      <dgm:t>
        <a:bodyPr/>
        <a:lstStyle/>
        <a:p>
          <a:endParaRPr lang="en-US"/>
        </a:p>
      </dgm:t>
    </dgm:pt>
    <dgm:pt modelId="{CDEF9F7A-A2F5-403D-B498-51596854D0C3}" type="sibTrans" cxnId="{B56C4FCE-13CA-4274-9BB1-A66BDBB7B2FC}">
      <dgm:prSet/>
      <dgm:spPr/>
      <dgm:t>
        <a:bodyPr/>
        <a:lstStyle/>
        <a:p>
          <a:endParaRPr lang="en-US"/>
        </a:p>
      </dgm:t>
    </dgm:pt>
    <dgm:pt modelId="{5AB2AE02-B08D-4239-99BD-7BF0AF1EBFEE}" type="pres">
      <dgm:prSet presAssocID="{7E86B4D9-61AD-44BC-9C30-0CDAC142AE6B}" presName="Name0" presStyleCnt="0">
        <dgm:presLayoutVars>
          <dgm:dir/>
          <dgm:animLvl val="lvl"/>
          <dgm:resizeHandles val="exact"/>
        </dgm:presLayoutVars>
      </dgm:prSet>
      <dgm:spPr/>
    </dgm:pt>
    <dgm:pt modelId="{911B359D-38C6-4916-BC14-02B698FF443E}" type="pres">
      <dgm:prSet presAssocID="{7E86B4D9-61AD-44BC-9C30-0CDAC142AE6B}" presName="dummy" presStyleCnt="0"/>
      <dgm:spPr/>
    </dgm:pt>
    <dgm:pt modelId="{937630D4-6363-4570-A8E0-8C510D185670}" type="pres">
      <dgm:prSet presAssocID="{7E86B4D9-61AD-44BC-9C30-0CDAC142AE6B}" presName="linH" presStyleCnt="0"/>
      <dgm:spPr/>
    </dgm:pt>
    <dgm:pt modelId="{88EC516D-B376-4FE3-9373-9F4EC36B9556}" type="pres">
      <dgm:prSet presAssocID="{7E86B4D9-61AD-44BC-9C30-0CDAC142AE6B}" presName="padding1" presStyleCnt="0"/>
      <dgm:spPr/>
    </dgm:pt>
    <dgm:pt modelId="{108B121D-761A-459F-8EE0-60A5868E3B9C}" type="pres">
      <dgm:prSet presAssocID="{2DB26846-D567-4C3B-910C-2C8B32A9C90F}" presName="linV" presStyleCnt="0"/>
      <dgm:spPr/>
    </dgm:pt>
    <dgm:pt modelId="{3F8709F7-68B7-4B03-9A0B-BA2B3022807D}" type="pres">
      <dgm:prSet presAssocID="{2DB26846-D567-4C3B-910C-2C8B32A9C90F}" presName="spVertical1" presStyleCnt="0"/>
      <dgm:spPr/>
    </dgm:pt>
    <dgm:pt modelId="{0B21792E-AFE8-4C36-B655-9F920CAF9458}" type="pres">
      <dgm:prSet presAssocID="{2DB26846-D567-4C3B-910C-2C8B32A9C90F}" presName="parTx" presStyleLbl="revTx" presStyleIdx="0" presStyleCnt="1">
        <dgm:presLayoutVars>
          <dgm:chMax val="0"/>
          <dgm:chPref val="0"/>
          <dgm:bulletEnabled val="1"/>
        </dgm:presLayoutVars>
      </dgm:prSet>
      <dgm:spPr/>
      <dgm:t>
        <a:bodyPr/>
        <a:lstStyle/>
        <a:p>
          <a:endParaRPr lang="en-US"/>
        </a:p>
      </dgm:t>
    </dgm:pt>
    <dgm:pt modelId="{EABD003D-09DD-4891-9180-EEB0A3CE9DCE}" type="pres">
      <dgm:prSet presAssocID="{2DB26846-D567-4C3B-910C-2C8B32A9C90F}" presName="spVertical2" presStyleCnt="0"/>
      <dgm:spPr/>
    </dgm:pt>
    <dgm:pt modelId="{21E19AE6-9E3C-4F22-89C4-1F11373AC588}" type="pres">
      <dgm:prSet presAssocID="{2DB26846-D567-4C3B-910C-2C8B32A9C90F}" presName="spVertical3" presStyleCnt="0"/>
      <dgm:spPr/>
    </dgm:pt>
    <dgm:pt modelId="{E6F4FB44-9A30-44FA-961B-A546EA865D22}" type="pres">
      <dgm:prSet presAssocID="{7E86B4D9-61AD-44BC-9C30-0CDAC142AE6B}" presName="padding2" presStyleCnt="0"/>
      <dgm:spPr/>
    </dgm:pt>
    <dgm:pt modelId="{62066326-072A-487A-9E20-CCBCEED39295}" type="pres">
      <dgm:prSet presAssocID="{7E86B4D9-61AD-44BC-9C30-0CDAC142AE6B}" presName="negArrow" presStyleCnt="0"/>
      <dgm:spPr/>
    </dgm:pt>
    <dgm:pt modelId="{87040C77-A5BC-45F6-B920-E0519B0C6F6D}" type="pres">
      <dgm:prSet presAssocID="{7E86B4D9-61AD-44BC-9C30-0CDAC142AE6B}" presName="backgroundArrow" presStyleLbl="node1" presStyleIdx="0" presStyleCnt="1" custLinFactNeighborX="4762" custLinFactNeighborY="11415"/>
      <dgm:spPr>
        <a:solidFill>
          <a:srgbClr val="FF9900"/>
        </a:solidFill>
        <a:ln>
          <a:solidFill>
            <a:srgbClr val="004F84"/>
          </a:solidFill>
        </a:ln>
      </dgm:spPr>
      <dgm:t>
        <a:bodyPr/>
        <a:lstStyle/>
        <a:p>
          <a:endParaRPr lang="en-US"/>
        </a:p>
      </dgm:t>
    </dgm:pt>
  </dgm:ptLst>
  <dgm:cxnLst>
    <dgm:cxn modelId="{B56C4FCE-13CA-4274-9BB1-A66BDBB7B2FC}" srcId="{7E86B4D9-61AD-44BC-9C30-0CDAC142AE6B}" destId="{2DB26846-D567-4C3B-910C-2C8B32A9C90F}" srcOrd="0" destOrd="0" parTransId="{9048A342-324A-483B-AC66-12FC409EE141}" sibTransId="{CDEF9F7A-A2F5-403D-B498-51596854D0C3}"/>
    <dgm:cxn modelId="{821B7178-568F-4AA1-9FDC-81BF1FB3FDA3}" type="presOf" srcId="{7E86B4D9-61AD-44BC-9C30-0CDAC142AE6B}" destId="{5AB2AE02-B08D-4239-99BD-7BF0AF1EBFEE}" srcOrd="0" destOrd="0" presId="urn:microsoft.com/office/officeart/2005/8/layout/hProcess3"/>
    <dgm:cxn modelId="{7CE81D20-A6B4-4D34-974F-37D7FAB6BDAB}" type="presOf" srcId="{2DB26846-D567-4C3B-910C-2C8B32A9C90F}" destId="{0B21792E-AFE8-4C36-B655-9F920CAF9458}" srcOrd="0" destOrd="0" presId="urn:microsoft.com/office/officeart/2005/8/layout/hProcess3"/>
    <dgm:cxn modelId="{549CAD4E-0152-4A4E-BBC4-C0AFF9D04A54}" type="presParOf" srcId="{5AB2AE02-B08D-4239-99BD-7BF0AF1EBFEE}" destId="{911B359D-38C6-4916-BC14-02B698FF443E}" srcOrd="0" destOrd="0" presId="urn:microsoft.com/office/officeart/2005/8/layout/hProcess3"/>
    <dgm:cxn modelId="{E5F95F5B-475E-4DFA-9AF7-019D0C173609}" type="presParOf" srcId="{5AB2AE02-B08D-4239-99BD-7BF0AF1EBFEE}" destId="{937630D4-6363-4570-A8E0-8C510D185670}" srcOrd="1" destOrd="0" presId="urn:microsoft.com/office/officeart/2005/8/layout/hProcess3"/>
    <dgm:cxn modelId="{3B325447-4272-4CF1-A71D-731AD94477C8}" type="presParOf" srcId="{937630D4-6363-4570-A8E0-8C510D185670}" destId="{88EC516D-B376-4FE3-9373-9F4EC36B9556}" srcOrd="0" destOrd="0" presId="urn:microsoft.com/office/officeart/2005/8/layout/hProcess3"/>
    <dgm:cxn modelId="{B7AD7132-3B23-4195-A152-F82D334A0DEE}" type="presParOf" srcId="{937630D4-6363-4570-A8E0-8C510D185670}" destId="{108B121D-761A-459F-8EE0-60A5868E3B9C}" srcOrd="1" destOrd="0" presId="urn:microsoft.com/office/officeart/2005/8/layout/hProcess3"/>
    <dgm:cxn modelId="{773564D7-6E48-4BF9-9A35-E97E95502713}" type="presParOf" srcId="{108B121D-761A-459F-8EE0-60A5868E3B9C}" destId="{3F8709F7-68B7-4B03-9A0B-BA2B3022807D}" srcOrd="0" destOrd="0" presId="urn:microsoft.com/office/officeart/2005/8/layout/hProcess3"/>
    <dgm:cxn modelId="{B22D0139-9210-4B95-A3CD-9150DA22686D}" type="presParOf" srcId="{108B121D-761A-459F-8EE0-60A5868E3B9C}" destId="{0B21792E-AFE8-4C36-B655-9F920CAF9458}" srcOrd="1" destOrd="0" presId="urn:microsoft.com/office/officeart/2005/8/layout/hProcess3"/>
    <dgm:cxn modelId="{B712A435-E143-4A57-9BCB-02A3A6EE1E03}" type="presParOf" srcId="{108B121D-761A-459F-8EE0-60A5868E3B9C}" destId="{EABD003D-09DD-4891-9180-EEB0A3CE9DCE}" srcOrd="2" destOrd="0" presId="urn:microsoft.com/office/officeart/2005/8/layout/hProcess3"/>
    <dgm:cxn modelId="{0011B78A-8FC5-4818-B2BF-052AA9198754}" type="presParOf" srcId="{108B121D-761A-459F-8EE0-60A5868E3B9C}" destId="{21E19AE6-9E3C-4F22-89C4-1F11373AC588}" srcOrd="3" destOrd="0" presId="urn:microsoft.com/office/officeart/2005/8/layout/hProcess3"/>
    <dgm:cxn modelId="{26E1AB06-4320-4A95-AB2C-4493C56146FF}" type="presParOf" srcId="{937630D4-6363-4570-A8E0-8C510D185670}" destId="{E6F4FB44-9A30-44FA-961B-A546EA865D22}" srcOrd="2" destOrd="0" presId="urn:microsoft.com/office/officeart/2005/8/layout/hProcess3"/>
    <dgm:cxn modelId="{F3A77576-66DF-44E1-A099-7377BD6E2144}" type="presParOf" srcId="{937630D4-6363-4570-A8E0-8C510D185670}" destId="{62066326-072A-487A-9E20-CCBCEED39295}" srcOrd="3" destOrd="0" presId="urn:microsoft.com/office/officeart/2005/8/layout/hProcess3"/>
    <dgm:cxn modelId="{BBD142E7-392A-414A-BE54-FD5249B10B5C}" type="presParOf" srcId="{937630D4-6363-4570-A8E0-8C510D185670}" destId="{87040C77-A5BC-45F6-B920-E0519B0C6F6D}"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86B4D9-61AD-44BC-9C30-0CDAC142AE6B}" type="doc">
      <dgm:prSet loTypeId="urn:microsoft.com/office/officeart/2005/8/layout/hProcess3" loCatId="process" qsTypeId="urn:microsoft.com/office/officeart/2005/8/quickstyle/simple1" qsCatId="simple" csTypeId="urn:microsoft.com/office/officeart/2005/8/colors/accent1_2" csCatId="accent1" phldr="1"/>
      <dgm:spPr/>
    </dgm:pt>
    <dgm:pt modelId="{2DB26846-D567-4C3B-910C-2C8B32A9C90F}">
      <dgm:prSet phldrT="[Testo]" custT="1"/>
      <dgm:spPr/>
      <dgm:t>
        <a:bodyPr/>
        <a:lstStyle/>
        <a:p>
          <a:r>
            <a:rPr lang="en-US" sz="1800" b="1" dirty="0" smtClean="0">
              <a:solidFill>
                <a:srgbClr val="004F84"/>
              </a:solidFill>
            </a:rPr>
            <a:t>TOOLS</a:t>
          </a:r>
          <a:endParaRPr lang="en-US" sz="1800" b="1" dirty="0">
            <a:solidFill>
              <a:srgbClr val="004F84"/>
            </a:solidFill>
          </a:endParaRPr>
        </a:p>
      </dgm:t>
    </dgm:pt>
    <dgm:pt modelId="{9048A342-324A-483B-AC66-12FC409EE141}" type="parTrans" cxnId="{B56C4FCE-13CA-4274-9BB1-A66BDBB7B2FC}">
      <dgm:prSet/>
      <dgm:spPr/>
      <dgm:t>
        <a:bodyPr/>
        <a:lstStyle/>
        <a:p>
          <a:endParaRPr lang="en-US"/>
        </a:p>
      </dgm:t>
    </dgm:pt>
    <dgm:pt modelId="{CDEF9F7A-A2F5-403D-B498-51596854D0C3}" type="sibTrans" cxnId="{B56C4FCE-13CA-4274-9BB1-A66BDBB7B2FC}">
      <dgm:prSet/>
      <dgm:spPr/>
      <dgm:t>
        <a:bodyPr/>
        <a:lstStyle/>
        <a:p>
          <a:endParaRPr lang="en-US"/>
        </a:p>
      </dgm:t>
    </dgm:pt>
    <dgm:pt modelId="{5AB2AE02-B08D-4239-99BD-7BF0AF1EBFEE}" type="pres">
      <dgm:prSet presAssocID="{7E86B4D9-61AD-44BC-9C30-0CDAC142AE6B}" presName="Name0" presStyleCnt="0">
        <dgm:presLayoutVars>
          <dgm:dir/>
          <dgm:animLvl val="lvl"/>
          <dgm:resizeHandles val="exact"/>
        </dgm:presLayoutVars>
      </dgm:prSet>
      <dgm:spPr/>
    </dgm:pt>
    <dgm:pt modelId="{911B359D-38C6-4916-BC14-02B698FF443E}" type="pres">
      <dgm:prSet presAssocID="{7E86B4D9-61AD-44BC-9C30-0CDAC142AE6B}" presName="dummy" presStyleCnt="0"/>
      <dgm:spPr/>
    </dgm:pt>
    <dgm:pt modelId="{937630D4-6363-4570-A8E0-8C510D185670}" type="pres">
      <dgm:prSet presAssocID="{7E86B4D9-61AD-44BC-9C30-0CDAC142AE6B}" presName="linH" presStyleCnt="0"/>
      <dgm:spPr/>
    </dgm:pt>
    <dgm:pt modelId="{88EC516D-B376-4FE3-9373-9F4EC36B9556}" type="pres">
      <dgm:prSet presAssocID="{7E86B4D9-61AD-44BC-9C30-0CDAC142AE6B}" presName="padding1" presStyleCnt="0"/>
      <dgm:spPr/>
    </dgm:pt>
    <dgm:pt modelId="{108B121D-761A-459F-8EE0-60A5868E3B9C}" type="pres">
      <dgm:prSet presAssocID="{2DB26846-D567-4C3B-910C-2C8B32A9C90F}" presName="linV" presStyleCnt="0"/>
      <dgm:spPr/>
    </dgm:pt>
    <dgm:pt modelId="{3F8709F7-68B7-4B03-9A0B-BA2B3022807D}" type="pres">
      <dgm:prSet presAssocID="{2DB26846-D567-4C3B-910C-2C8B32A9C90F}" presName="spVertical1" presStyleCnt="0"/>
      <dgm:spPr/>
    </dgm:pt>
    <dgm:pt modelId="{0B21792E-AFE8-4C36-B655-9F920CAF9458}" type="pres">
      <dgm:prSet presAssocID="{2DB26846-D567-4C3B-910C-2C8B32A9C90F}" presName="parTx" presStyleLbl="revTx" presStyleIdx="0" presStyleCnt="1">
        <dgm:presLayoutVars>
          <dgm:chMax val="0"/>
          <dgm:chPref val="0"/>
          <dgm:bulletEnabled val="1"/>
        </dgm:presLayoutVars>
      </dgm:prSet>
      <dgm:spPr/>
      <dgm:t>
        <a:bodyPr/>
        <a:lstStyle/>
        <a:p>
          <a:endParaRPr lang="en-US"/>
        </a:p>
      </dgm:t>
    </dgm:pt>
    <dgm:pt modelId="{EABD003D-09DD-4891-9180-EEB0A3CE9DCE}" type="pres">
      <dgm:prSet presAssocID="{2DB26846-D567-4C3B-910C-2C8B32A9C90F}" presName="spVertical2" presStyleCnt="0"/>
      <dgm:spPr/>
    </dgm:pt>
    <dgm:pt modelId="{21E19AE6-9E3C-4F22-89C4-1F11373AC588}" type="pres">
      <dgm:prSet presAssocID="{2DB26846-D567-4C3B-910C-2C8B32A9C90F}" presName="spVertical3" presStyleCnt="0"/>
      <dgm:spPr/>
    </dgm:pt>
    <dgm:pt modelId="{E6F4FB44-9A30-44FA-961B-A546EA865D22}" type="pres">
      <dgm:prSet presAssocID="{7E86B4D9-61AD-44BC-9C30-0CDAC142AE6B}" presName="padding2" presStyleCnt="0"/>
      <dgm:spPr/>
    </dgm:pt>
    <dgm:pt modelId="{62066326-072A-487A-9E20-CCBCEED39295}" type="pres">
      <dgm:prSet presAssocID="{7E86B4D9-61AD-44BC-9C30-0CDAC142AE6B}" presName="negArrow" presStyleCnt="0"/>
      <dgm:spPr/>
    </dgm:pt>
    <dgm:pt modelId="{87040C77-A5BC-45F6-B920-E0519B0C6F6D}" type="pres">
      <dgm:prSet presAssocID="{7E86B4D9-61AD-44BC-9C30-0CDAC142AE6B}" presName="backgroundArrow" presStyleLbl="node1" presStyleIdx="0" presStyleCnt="1"/>
      <dgm:spPr>
        <a:solidFill>
          <a:srgbClr val="FF9900"/>
        </a:solidFill>
        <a:ln>
          <a:solidFill>
            <a:srgbClr val="004F84"/>
          </a:solidFill>
        </a:ln>
      </dgm:spPr>
      <dgm:t>
        <a:bodyPr/>
        <a:lstStyle/>
        <a:p>
          <a:endParaRPr lang="en-US"/>
        </a:p>
      </dgm:t>
    </dgm:pt>
  </dgm:ptLst>
  <dgm:cxnLst>
    <dgm:cxn modelId="{6F0720AC-EA9F-4A0B-9AB7-312AE7847D19}" type="presOf" srcId="{2DB26846-D567-4C3B-910C-2C8B32A9C90F}" destId="{0B21792E-AFE8-4C36-B655-9F920CAF9458}" srcOrd="0" destOrd="0" presId="urn:microsoft.com/office/officeart/2005/8/layout/hProcess3"/>
    <dgm:cxn modelId="{B56C4FCE-13CA-4274-9BB1-A66BDBB7B2FC}" srcId="{7E86B4D9-61AD-44BC-9C30-0CDAC142AE6B}" destId="{2DB26846-D567-4C3B-910C-2C8B32A9C90F}" srcOrd="0" destOrd="0" parTransId="{9048A342-324A-483B-AC66-12FC409EE141}" sibTransId="{CDEF9F7A-A2F5-403D-B498-51596854D0C3}"/>
    <dgm:cxn modelId="{9699587D-0307-415F-BCDD-4C755D8313D3}" type="presOf" srcId="{7E86B4D9-61AD-44BC-9C30-0CDAC142AE6B}" destId="{5AB2AE02-B08D-4239-99BD-7BF0AF1EBFEE}" srcOrd="0" destOrd="0" presId="urn:microsoft.com/office/officeart/2005/8/layout/hProcess3"/>
    <dgm:cxn modelId="{5C7138BF-5720-404C-B23A-70D9E633CB5B}" type="presParOf" srcId="{5AB2AE02-B08D-4239-99BD-7BF0AF1EBFEE}" destId="{911B359D-38C6-4916-BC14-02B698FF443E}" srcOrd="0" destOrd="0" presId="urn:microsoft.com/office/officeart/2005/8/layout/hProcess3"/>
    <dgm:cxn modelId="{3C085D0C-DF08-47DC-9AD6-5457CD02842D}" type="presParOf" srcId="{5AB2AE02-B08D-4239-99BD-7BF0AF1EBFEE}" destId="{937630D4-6363-4570-A8E0-8C510D185670}" srcOrd="1" destOrd="0" presId="urn:microsoft.com/office/officeart/2005/8/layout/hProcess3"/>
    <dgm:cxn modelId="{54B350C2-DA34-4461-A242-5A0323807D38}" type="presParOf" srcId="{937630D4-6363-4570-A8E0-8C510D185670}" destId="{88EC516D-B376-4FE3-9373-9F4EC36B9556}" srcOrd="0" destOrd="0" presId="urn:microsoft.com/office/officeart/2005/8/layout/hProcess3"/>
    <dgm:cxn modelId="{30D03738-D2EE-419C-AAD4-F3EAC670BED2}" type="presParOf" srcId="{937630D4-6363-4570-A8E0-8C510D185670}" destId="{108B121D-761A-459F-8EE0-60A5868E3B9C}" srcOrd="1" destOrd="0" presId="urn:microsoft.com/office/officeart/2005/8/layout/hProcess3"/>
    <dgm:cxn modelId="{969F01AE-940E-48DA-9010-8712F525E0F6}" type="presParOf" srcId="{108B121D-761A-459F-8EE0-60A5868E3B9C}" destId="{3F8709F7-68B7-4B03-9A0B-BA2B3022807D}" srcOrd="0" destOrd="0" presId="urn:microsoft.com/office/officeart/2005/8/layout/hProcess3"/>
    <dgm:cxn modelId="{EA0BF0A1-1CB0-4371-B29F-77F99121125F}" type="presParOf" srcId="{108B121D-761A-459F-8EE0-60A5868E3B9C}" destId="{0B21792E-AFE8-4C36-B655-9F920CAF9458}" srcOrd="1" destOrd="0" presId="urn:microsoft.com/office/officeart/2005/8/layout/hProcess3"/>
    <dgm:cxn modelId="{ED6CAC95-FC26-4C8A-B137-A0B3F4D4F46D}" type="presParOf" srcId="{108B121D-761A-459F-8EE0-60A5868E3B9C}" destId="{EABD003D-09DD-4891-9180-EEB0A3CE9DCE}" srcOrd="2" destOrd="0" presId="urn:microsoft.com/office/officeart/2005/8/layout/hProcess3"/>
    <dgm:cxn modelId="{AF137B3A-8AFE-4805-944C-0D916318BCF2}" type="presParOf" srcId="{108B121D-761A-459F-8EE0-60A5868E3B9C}" destId="{21E19AE6-9E3C-4F22-89C4-1F11373AC588}" srcOrd="3" destOrd="0" presId="urn:microsoft.com/office/officeart/2005/8/layout/hProcess3"/>
    <dgm:cxn modelId="{81B833CC-15F3-4EA0-BD61-26572B4EEE9E}" type="presParOf" srcId="{937630D4-6363-4570-A8E0-8C510D185670}" destId="{E6F4FB44-9A30-44FA-961B-A546EA865D22}" srcOrd="2" destOrd="0" presId="urn:microsoft.com/office/officeart/2005/8/layout/hProcess3"/>
    <dgm:cxn modelId="{DC15E1E4-F98C-4DE7-86A5-A87F3A193712}" type="presParOf" srcId="{937630D4-6363-4570-A8E0-8C510D185670}" destId="{62066326-072A-487A-9E20-CCBCEED39295}" srcOrd="3" destOrd="0" presId="urn:microsoft.com/office/officeart/2005/8/layout/hProcess3"/>
    <dgm:cxn modelId="{B6C2FA76-19AF-4054-BE88-96E495251387}" type="presParOf" srcId="{937630D4-6363-4570-A8E0-8C510D185670}" destId="{87040C77-A5BC-45F6-B920-E0519B0C6F6D}"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8F30E1-AF63-4AD0-B041-0D76C26E5B50}" type="doc">
      <dgm:prSet loTypeId="urn:microsoft.com/office/officeart/2005/8/layout/process1" loCatId="process" qsTypeId="urn:microsoft.com/office/officeart/2005/8/quickstyle/simple1" qsCatId="simple" csTypeId="urn:microsoft.com/office/officeart/2005/8/colors/accent1_2" csCatId="accent1" phldr="1"/>
      <dgm:spPr/>
    </dgm:pt>
    <dgm:pt modelId="{C0621F18-F83B-45D6-A5D5-C569932C57F4}">
      <dgm:prSet phldrT="[Testo]"/>
      <dgm:spPr>
        <a:solidFill>
          <a:srgbClr val="FF9900"/>
        </a:solidFill>
        <a:ln>
          <a:solidFill>
            <a:srgbClr val="004F84"/>
          </a:solidFill>
        </a:ln>
      </dgm:spPr>
      <dgm:t>
        <a:bodyPr/>
        <a:lstStyle/>
        <a:p>
          <a:r>
            <a:rPr lang="en-US" dirty="0" smtClean="0">
              <a:solidFill>
                <a:srgbClr val="004F84"/>
              </a:solidFill>
            </a:rPr>
            <a:t>MODEL</a:t>
          </a:r>
        </a:p>
        <a:p>
          <a:r>
            <a:rPr lang="en-US" dirty="0" smtClean="0">
              <a:solidFill>
                <a:srgbClr val="004F84"/>
              </a:solidFill>
            </a:rPr>
            <a:t>IDENTIFICATION</a:t>
          </a:r>
          <a:endParaRPr lang="en-US" dirty="0">
            <a:solidFill>
              <a:srgbClr val="004F84"/>
            </a:solidFill>
          </a:endParaRPr>
        </a:p>
      </dgm:t>
    </dgm:pt>
    <dgm:pt modelId="{B5FE8B0E-5E9F-44BA-A21D-CB70A2B3895B}" type="parTrans" cxnId="{019ACD42-131E-46A8-B088-66378048F178}">
      <dgm:prSet/>
      <dgm:spPr/>
      <dgm:t>
        <a:bodyPr/>
        <a:lstStyle/>
        <a:p>
          <a:endParaRPr lang="en-US"/>
        </a:p>
      </dgm:t>
    </dgm:pt>
    <dgm:pt modelId="{69EB32BB-1AC8-47F5-A5E5-947B52F6D7F2}" type="sibTrans" cxnId="{019ACD42-131E-46A8-B088-66378048F178}">
      <dgm:prSet/>
      <dgm:spPr/>
      <dgm:t>
        <a:bodyPr/>
        <a:lstStyle/>
        <a:p>
          <a:endParaRPr lang="en-US"/>
        </a:p>
      </dgm:t>
    </dgm:pt>
    <dgm:pt modelId="{6BA2D085-CA36-4904-8C55-3CF15D957DF4}" type="pres">
      <dgm:prSet presAssocID="{128F30E1-AF63-4AD0-B041-0D76C26E5B50}" presName="Name0" presStyleCnt="0">
        <dgm:presLayoutVars>
          <dgm:dir/>
          <dgm:resizeHandles val="exact"/>
        </dgm:presLayoutVars>
      </dgm:prSet>
      <dgm:spPr/>
    </dgm:pt>
    <dgm:pt modelId="{18C5CF41-9B1A-4659-88D7-2D82E3249493}" type="pres">
      <dgm:prSet presAssocID="{C0621F18-F83B-45D6-A5D5-C569932C57F4}" presName="node" presStyleLbl="node1" presStyleIdx="0" presStyleCnt="1" custLinFactNeighborX="-49">
        <dgm:presLayoutVars>
          <dgm:bulletEnabled val="1"/>
        </dgm:presLayoutVars>
      </dgm:prSet>
      <dgm:spPr/>
      <dgm:t>
        <a:bodyPr/>
        <a:lstStyle/>
        <a:p>
          <a:endParaRPr lang="en-US"/>
        </a:p>
      </dgm:t>
    </dgm:pt>
  </dgm:ptLst>
  <dgm:cxnLst>
    <dgm:cxn modelId="{3DDDF772-643D-4DC5-A6F5-6CF8EF71312B}" type="presOf" srcId="{C0621F18-F83B-45D6-A5D5-C569932C57F4}" destId="{18C5CF41-9B1A-4659-88D7-2D82E3249493}" srcOrd="0" destOrd="0" presId="urn:microsoft.com/office/officeart/2005/8/layout/process1"/>
    <dgm:cxn modelId="{019ACD42-131E-46A8-B088-66378048F178}" srcId="{128F30E1-AF63-4AD0-B041-0D76C26E5B50}" destId="{C0621F18-F83B-45D6-A5D5-C569932C57F4}" srcOrd="0" destOrd="0" parTransId="{B5FE8B0E-5E9F-44BA-A21D-CB70A2B3895B}" sibTransId="{69EB32BB-1AC8-47F5-A5E5-947B52F6D7F2}"/>
    <dgm:cxn modelId="{938F4183-9B2E-4945-AE17-0E44FA06A785}" type="presOf" srcId="{128F30E1-AF63-4AD0-B041-0D76C26E5B50}" destId="{6BA2D085-CA36-4904-8C55-3CF15D957DF4}" srcOrd="0" destOrd="0" presId="urn:microsoft.com/office/officeart/2005/8/layout/process1"/>
    <dgm:cxn modelId="{18768B83-FABB-43C8-A3C6-802F9A24777D}" type="presParOf" srcId="{6BA2D085-CA36-4904-8C55-3CF15D957DF4}" destId="{18C5CF41-9B1A-4659-88D7-2D82E3249493}"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8F30E1-AF63-4AD0-B041-0D76C26E5B50}" type="doc">
      <dgm:prSet loTypeId="urn:microsoft.com/office/officeart/2005/8/layout/process1" loCatId="process" qsTypeId="urn:microsoft.com/office/officeart/2005/8/quickstyle/simple1" qsCatId="simple" csTypeId="urn:microsoft.com/office/officeart/2005/8/colors/accent1_2" csCatId="accent1" phldr="1"/>
      <dgm:spPr/>
    </dgm:pt>
    <dgm:pt modelId="{C0621F18-F83B-45D6-A5D5-C569932C57F4}">
      <dgm:prSet phldrT="[Testo]"/>
      <dgm:spPr>
        <a:solidFill>
          <a:srgbClr val="FF9900"/>
        </a:solidFill>
        <a:ln>
          <a:solidFill>
            <a:srgbClr val="004F84"/>
          </a:solidFill>
        </a:ln>
      </dgm:spPr>
      <dgm:t>
        <a:bodyPr/>
        <a:lstStyle/>
        <a:p>
          <a:r>
            <a:rPr lang="en-US" dirty="0" smtClean="0">
              <a:solidFill>
                <a:srgbClr val="004F84"/>
              </a:solidFill>
            </a:rPr>
            <a:t>DATA PROCESSING AND ANALYSIS</a:t>
          </a:r>
          <a:endParaRPr lang="en-US" dirty="0">
            <a:solidFill>
              <a:srgbClr val="004F84"/>
            </a:solidFill>
          </a:endParaRPr>
        </a:p>
      </dgm:t>
    </dgm:pt>
    <dgm:pt modelId="{B5FE8B0E-5E9F-44BA-A21D-CB70A2B3895B}" type="parTrans" cxnId="{019ACD42-131E-46A8-B088-66378048F178}">
      <dgm:prSet/>
      <dgm:spPr/>
      <dgm:t>
        <a:bodyPr/>
        <a:lstStyle/>
        <a:p>
          <a:endParaRPr lang="en-US"/>
        </a:p>
      </dgm:t>
    </dgm:pt>
    <dgm:pt modelId="{69EB32BB-1AC8-47F5-A5E5-947B52F6D7F2}" type="sibTrans" cxnId="{019ACD42-131E-46A8-B088-66378048F178}">
      <dgm:prSet/>
      <dgm:spPr/>
      <dgm:t>
        <a:bodyPr/>
        <a:lstStyle/>
        <a:p>
          <a:endParaRPr lang="en-US"/>
        </a:p>
      </dgm:t>
    </dgm:pt>
    <dgm:pt modelId="{6BA2D085-CA36-4904-8C55-3CF15D957DF4}" type="pres">
      <dgm:prSet presAssocID="{128F30E1-AF63-4AD0-B041-0D76C26E5B50}" presName="Name0" presStyleCnt="0">
        <dgm:presLayoutVars>
          <dgm:dir/>
          <dgm:resizeHandles val="exact"/>
        </dgm:presLayoutVars>
      </dgm:prSet>
      <dgm:spPr/>
    </dgm:pt>
    <dgm:pt modelId="{18C5CF41-9B1A-4659-88D7-2D82E3249493}" type="pres">
      <dgm:prSet presAssocID="{C0621F18-F83B-45D6-A5D5-C569932C57F4}" presName="node" presStyleLbl="node1" presStyleIdx="0" presStyleCnt="1" custLinFactNeighborX="-49">
        <dgm:presLayoutVars>
          <dgm:bulletEnabled val="1"/>
        </dgm:presLayoutVars>
      </dgm:prSet>
      <dgm:spPr/>
      <dgm:t>
        <a:bodyPr/>
        <a:lstStyle/>
        <a:p>
          <a:endParaRPr lang="en-US"/>
        </a:p>
      </dgm:t>
    </dgm:pt>
  </dgm:ptLst>
  <dgm:cxnLst>
    <dgm:cxn modelId="{C79FB5D0-37C9-48A3-9015-E27FE288F96F}" type="presOf" srcId="{C0621F18-F83B-45D6-A5D5-C569932C57F4}" destId="{18C5CF41-9B1A-4659-88D7-2D82E3249493}" srcOrd="0" destOrd="0" presId="urn:microsoft.com/office/officeart/2005/8/layout/process1"/>
    <dgm:cxn modelId="{CD70D47F-504C-419A-8730-A78139B4C2C0}" type="presOf" srcId="{128F30E1-AF63-4AD0-B041-0D76C26E5B50}" destId="{6BA2D085-CA36-4904-8C55-3CF15D957DF4}" srcOrd="0" destOrd="0" presId="urn:microsoft.com/office/officeart/2005/8/layout/process1"/>
    <dgm:cxn modelId="{019ACD42-131E-46A8-B088-66378048F178}" srcId="{128F30E1-AF63-4AD0-B041-0D76C26E5B50}" destId="{C0621F18-F83B-45D6-A5D5-C569932C57F4}" srcOrd="0" destOrd="0" parTransId="{B5FE8B0E-5E9F-44BA-A21D-CB70A2B3895B}" sibTransId="{69EB32BB-1AC8-47F5-A5E5-947B52F6D7F2}"/>
    <dgm:cxn modelId="{22E3E0D0-0D46-4F0C-8D5A-3737AD79A84A}" type="presParOf" srcId="{6BA2D085-CA36-4904-8C55-3CF15D957DF4}" destId="{18C5CF41-9B1A-4659-88D7-2D82E3249493}"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8F30E1-AF63-4AD0-B041-0D76C26E5B50}" type="doc">
      <dgm:prSet loTypeId="urn:microsoft.com/office/officeart/2005/8/layout/process1" loCatId="process" qsTypeId="urn:microsoft.com/office/officeart/2005/8/quickstyle/simple1" qsCatId="simple" csTypeId="urn:microsoft.com/office/officeart/2005/8/colors/accent1_2" csCatId="accent1" phldr="1"/>
      <dgm:spPr/>
    </dgm:pt>
    <dgm:pt modelId="{C0621F18-F83B-45D6-A5D5-C569932C57F4}">
      <dgm:prSet phldrT="[Testo]"/>
      <dgm:spPr>
        <a:solidFill>
          <a:srgbClr val="FF9900"/>
        </a:solidFill>
        <a:ln>
          <a:solidFill>
            <a:srgbClr val="004F84"/>
          </a:solidFill>
        </a:ln>
      </dgm:spPr>
      <dgm:t>
        <a:bodyPr/>
        <a:lstStyle/>
        <a:p>
          <a:r>
            <a:rPr lang="en-US" dirty="0" smtClean="0">
              <a:solidFill>
                <a:srgbClr val="004F84"/>
              </a:solidFill>
            </a:rPr>
            <a:t>EXPERIMENT</a:t>
          </a:r>
          <a:endParaRPr lang="en-US" dirty="0">
            <a:solidFill>
              <a:srgbClr val="004F84"/>
            </a:solidFill>
          </a:endParaRPr>
        </a:p>
      </dgm:t>
    </dgm:pt>
    <dgm:pt modelId="{B5FE8B0E-5E9F-44BA-A21D-CB70A2B3895B}" type="parTrans" cxnId="{019ACD42-131E-46A8-B088-66378048F178}">
      <dgm:prSet/>
      <dgm:spPr/>
      <dgm:t>
        <a:bodyPr/>
        <a:lstStyle/>
        <a:p>
          <a:endParaRPr lang="en-US"/>
        </a:p>
      </dgm:t>
    </dgm:pt>
    <dgm:pt modelId="{69EB32BB-1AC8-47F5-A5E5-947B52F6D7F2}" type="sibTrans" cxnId="{019ACD42-131E-46A8-B088-66378048F178}">
      <dgm:prSet/>
      <dgm:spPr/>
      <dgm:t>
        <a:bodyPr/>
        <a:lstStyle/>
        <a:p>
          <a:endParaRPr lang="en-US"/>
        </a:p>
      </dgm:t>
    </dgm:pt>
    <dgm:pt modelId="{6BA2D085-CA36-4904-8C55-3CF15D957DF4}" type="pres">
      <dgm:prSet presAssocID="{128F30E1-AF63-4AD0-B041-0D76C26E5B50}" presName="Name0" presStyleCnt="0">
        <dgm:presLayoutVars>
          <dgm:dir/>
          <dgm:resizeHandles val="exact"/>
        </dgm:presLayoutVars>
      </dgm:prSet>
      <dgm:spPr/>
    </dgm:pt>
    <dgm:pt modelId="{18C5CF41-9B1A-4659-88D7-2D82E3249493}" type="pres">
      <dgm:prSet presAssocID="{C0621F18-F83B-45D6-A5D5-C569932C57F4}" presName="node" presStyleLbl="node1" presStyleIdx="0" presStyleCnt="1" custLinFactNeighborX="-49">
        <dgm:presLayoutVars>
          <dgm:bulletEnabled val="1"/>
        </dgm:presLayoutVars>
      </dgm:prSet>
      <dgm:spPr/>
      <dgm:t>
        <a:bodyPr/>
        <a:lstStyle/>
        <a:p>
          <a:endParaRPr lang="en-US"/>
        </a:p>
      </dgm:t>
    </dgm:pt>
  </dgm:ptLst>
  <dgm:cxnLst>
    <dgm:cxn modelId="{6162364F-AF8D-4404-9380-ECD17F1199E7}" type="presOf" srcId="{C0621F18-F83B-45D6-A5D5-C569932C57F4}" destId="{18C5CF41-9B1A-4659-88D7-2D82E3249493}" srcOrd="0" destOrd="0" presId="urn:microsoft.com/office/officeart/2005/8/layout/process1"/>
    <dgm:cxn modelId="{683E57D9-F159-4D36-B7B9-977E15D4065D}" type="presOf" srcId="{128F30E1-AF63-4AD0-B041-0D76C26E5B50}" destId="{6BA2D085-CA36-4904-8C55-3CF15D957DF4}" srcOrd="0" destOrd="0" presId="urn:microsoft.com/office/officeart/2005/8/layout/process1"/>
    <dgm:cxn modelId="{019ACD42-131E-46A8-B088-66378048F178}" srcId="{128F30E1-AF63-4AD0-B041-0D76C26E5B50}" destId="{C0621F18-F83B-45D6-A5D5-C569932C57F4}" srcOrd="0" destOrd="0" parTransId="{B5FE8B0E-5E9F-44BA-A21D-CB70A2B3895B}" sibTransId="{69EB32BB-1AC8-47F5-A5E5-947B52F6D7F2}"/>
    <dgm:cxn modelId="{FA674324-A718-42B7-ABFE-1100E85AD335}" type="presParOf" srcId="{6BA2D085-CA36-4904-8C55-3CF15D957DF4}" destId="{18C5CF41-9B1A-4659-88D7-2D82E3249493}" srcOrd="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8F30E1-AF63-4AD0-B041-0D76C26E5B50}" type="doc">
      <dgm:prSet loTypeId="urn:microsoft.com/office/officeart/2005/8/layout/process1" loCatId="process" qsTypeId="urn:microsoft.com/office/officeart/2005/8/quickstyle/simple1" qsCatId="simple" csTypeId="urn:microsoft.com/office/officeart/2005/8/colors/accent1_2" csCatId="accent1" phldr="1"/>
      <dgm:spPr/>
    </dgm:pt>
    <dgm:pt modelId="{C0621F18-F83B-45D6-A5D5-C569932C57F4}">
      <dgm:prSet phldrT="[Testo]"/>
      <dgm:spPr>
        <a:solidFill>
          <a:srgbClr val="FF9900"/>
        </a:solidFill>
        <a:ln>
          <a:solidFill>
            <a:srgbClr val="004F84"/>
          </a:solidFill>
        </a:ln>
      </dgm:spPr>
      <dgm:t>
        <a:bodyPr/>
        <a:lstStyle/>
        <a:p>
          <a:r>
            <a:rPr lang="en-US" dirty="0" smtClean="0">
              <a:solidFill>
                <a:srgbClr val="004F84"/>
              </a:solidFill>
            </a:rPr>
            <a:t>CROSS VALIDATION</a:t>
          </a:r>
          <a:endParaRPr lang="en-US" dirty="0">
            <a:solidFill>
              <a:srgbClr val="004F84"/>
            </a:solidFill>
          </a:endParaRPr>
        </a:p>
      </dgm:t>
    </dgm:pt>
    <dgm:pt modelId="{B5FE8B0E-5E9F-44BA-A21D-CB70A2B3895B}" type="parTrans" cxnId="{019ACD42-131E-46A8-B088-66378048F178}">
      <dgm:prSet/>
      <dgm:spPr/>
      <dgm:t>
        <a:bodyPr/>
        <a:lstStyle/>
        <a:p>
          <a:endParaRPr lang="en-US"/>
        </a:p>
      </dgm:t>
    </dgm:pt>
    <dgm:pt modelId="{69EB32BB-1AC8-47F5-A5E5-947B52F6D7F2}" type="sibTrans" cxnId="{019ACD42-131E-46A8-B088-66378048F178}">
      <dgm:prSet/>
      <dgm:spPr/>
      <dgm:t>
        <a:bodyPr/>
        <a:lstStyle/>
        <a:p>
          <a:endParaRPr lang="en-US"/>
        </a:p>
      </dgm:t>
    </dgm:pt>
    <dgm:pt modelId="{6BA2D085-CA36-4904-8C55-3CF15D957DF4}" type="pres">
      <dgm:prSet presAssocID="{128F30E1-AF63-4AD0-B041-0D76C26E5B50}" presName="Name0" presStyleCnt="0">
        <dgm:presLayoutVars>
          <dgm:dir/>
          <dgm:resizeHandles val="exact"/>
        </dgm:presLayoutVars>
      </dgm:prSet>
      <dgm:spPr/>
    </dgm:pt>
    <dgm:pt modelId="{18C5CF41-9B1A-4659-88D7-2D82E3249493}" type="pres">
      <dgm:prSet presAssocID="{C0621F18-F83B-45D6-A5D5-C569932C57F4}" presName="node" presStyleLbl="node1" presStyleIdx="0" presStyleCnt="1" custLinFactNeighborX="3180">
        <dgm:presLayoutVars>
          <dgm:bulletEnabled val="1"/>
        </dgm:presLayoutVars>
      </dgm:prSet>
      <dgm:spPr/>
      <dgm:t>
        <a:bodyPr/>
        <a:lstStyle/>
        <a:p>
          <a:endParaRPr lang="en-US"/>
        </a:p>
      </dgm:t>
    </dgm:pt>
  </dgm:ptLst>
  <dgm:cxnLst>
    <dgm:cxn modelId="{7316D735-B0CA-4916-AFBB-1A2B5858548B}" type="presOf" srcId="{C0621F18-F83B-45D6-A5D5-C569932C57F4}" destId="{18C5CF41-9B1A-4659-88D7-2D82E3249493}" srcOrd="0" destOrd="0" presId="urn:microsoft.com/office/officeart/2005/8/layout/process1"/>
    <dgm:cxn modelId="{019ACD42-131E-46A8-B088-66378048F178}" srcId="{128F30E1-AF63-4AD0-B041-0D76C26E5B50}" destId="{C0621F18-F83B-45D6-A5D5-C569932C57F4}" srcOrd="0" destOrd="0" parTransId="{B5FE8B0E-5E9F-44BA-A21D-CB70A2B3895B}" sibTransId="{69EB32BB-1AC8-47F5-A5E5-947B52F6D7F2}"/>
    <dgm:cxn modelId="{349A84A0-A621-4AE5-B210-1F82994A1858}" type="presOf" srcId="{128F30E1-AF63-4AD0-B041-0D76C26E5B50}" destId="{6BA2D085-CA36-4904-8C55-3CF15D957DF4}" srcOrd="0" destOrd="0" presId="urn:microsoft.com/office/officeart/2005/8/layout/process1"/>
    <dgm:cxn modelId="{A845F098-5B6A-4B39-BFDA-6368C1AB29C5}" type="presParOf" srcId="{6BA2D085-CA36-4904-8C55-3CF15D957DF4}" destId="{18C5CF41-9B1A-4659-88D7-2D82E3249493}" srcOrd="0"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8F30E1-AF63-4AD0-B041-0D76C26E5B50}" type="doc">
      <dgm:prSet loTypeId="urn:microsoft.com/office/officeart/2005/8/layout/process1" loCatId="process" qsTypeId="urn:microsoft.com/office/officeart/2005/8/quickstyle/simple1" qsCatId="simple" csTypeId="urn:microsoft.com/office/officeart/2005/8/colors/accent1_2" csCatId="accent1" phldr="1"/>
      <dgm:spPr/>
    </dgm:pt>
    <dgm:pt modelId="{C0621F18-F83B-45D6-A5D5-C569932C57F4}">
      <dgm:prSet phldrT="[Testo]"/>
      <dgm:spPr>
        <a:solidFill>
          <a:srgbClr val="FF9900"/>
        </a:solidFill>
        <a:ln>
          <a:solidFill>
            <a:srgbClr val="004F84"/>
          </a:solidFill>
        </a:ln>
      </dgm:spPr>
      <dgm:t>
        <a:bodyPr/>
        <a:lstStyle/>
        <a:p>
          <a:r>
            <a:rPr lang="en-US" dirty="0" smtClean="0">
              <a:solidFill>
                <a:srgbClr val="004F84"/>
              </a:solidFill>
            </a:rPr>
            <a:t>VALIDATION</a:t>
          </a:r>
          <a:endParaRPr lang="en-US" dirty="0">
            <a:solidFill>
              <a:srgbClr val="004F84"/>
            </a:solidFill>
          </a:endParaRPr>
        </a:p>
      </dgm:t>
    </dgm:pt>
    <dgm:pt modelId="{B5FE8B0E-5E9F-44BA-A21D-CB70A2B3895B}" type="parTrans" cxnId="{019ACD42-131E-46A8-B088-66378048F178}">
      <dgm:prSet/>
      <dgm:spPr/>
      <dgm:t>
        <a:bodyPr/>
        <a:lstStyle/>
        <a:p>
          <a:endParaRPr lang="en-US"/>
        </a:p>
      </dgm:t>
    </dgm:pt>
    <dgm:pt modelId="{69EB32BB-1AC8-47F5-A5E5-947B52F6D7F2}" type="sibTrans" cxnId="{019ACD42-131E-46A8-B088-66378048F178}">
      <dgm:prSet/>
      <dgm:spPr/>
      <dgm:t>
        <a:bodyPr/>
        <a:lstStyle/>
        <a:p>
          <a:endParaRPr lang="en-US"/>
        </a:p>
      </dgm:t>
    </dgm:pt>
    <dgm:pt modelId="{6BA2D085-CA36-4904-8C55-3CF15D957DF4}" type="pres">
      <dgm:prSet presAssocID="{128F30E1-AF63-4AD0-B041-0D76C26E5B50}" presName="Name0" presStyleCnt="0">
        <dgm:presLayoutVars>
          <dgm:dir/>
          <dgm:resizeHandles val="exact"/>
        </dgm:presLayoutVars>
      </dgm:prSet>
      <dgm:spPr/>
    </dgm:pt>
    <dgm:pt modelId="{18C5CF41-9B1A-4659-88D7-2D82E3249493}" type="pres">
      <dgm:prSet presAssocID="{C0621F18-F83B-45D6-A5D5-C569932C57F4}" presName="node" presStyleLbl="node1" presStyleIdx="0" presStyleCnt="1" custLinFactNeighborX="3180">
        <dgm:presLayoutVars>
          <dgm:bulletEnabled val="1"/>
        </dgm:presLayoutVars>
      </dgm:prSet>
      <dgm:spPr/>
      <dgm:t>
        <a:bodyPr/>
        <a:lstStyle/>
        <a:p>
          <a:endParaRPr lang="en-US"/>
        </a:p>
      </dgm:t>
    </dgm:pt>
  </dgm:ptLst>
  <dgm:cxnLst>
    <dgm:cxn modelId="{4BC88008-EB87-4D47-932B-15CAEAE51B5A}" type="presOf" srcId="{128F30E1-AF63-4AD0-B041-0D76C26E5B50}" destId="{6BA2D085-CA36-4904-8C55-3CF15D957DF4}" srcOrd="0" destOrd="0" presId="urn:microsoft.com/office/officeart/2005/8/layout/process1"/>
    <dgm:cxn modelId="{019ACD42-131E-46A8-B088-66378048F178}" srcId="{128F30E1-AF63-4AD0-B041-0D76C26E5B50}" destId="{C0621F18-F83B-45D6-A5D5-C569932C57F4}" srcOrd="0" destOrd="0" parTransId="{B5FE8B0E-5E9F-44BA-A21D-CB70A2B3895B}" sibTransId="{69EB32BB-1AC8-47F5-A5E5-947B52F6D7F2}"/>
    <dgm:cxn modelId="{B51F3A31-62FB-4739-884E-03273D56F63B}" type="presOf" srcId="{C0621F18-F83B-45D6-A5D5-C569932C57F4}" destId="{18C5CF41-9B1A-4659-88D7-2D82E3249493}" srcOrd="0" destOrd="0" presId="urn:microsoft.com/office/officeart/2005/8/layout/process1"/>
    <dgm:cxn modelId="{1C67CB4C-C27B-4C68-B69B-53F8901ECF3A}" type="presParOf" srcId="{6BA2D085-CA36-4904-8C55-3CF15D957DF4}" destId="{18C5CF41-9B1A-4659-88D7-2D82E3249493}" srcOrd="0" destOrd="0" presId="urn:microsoft.com/office/officeart/2005/8/layout/process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40C77-A5BC-45F6-B920-E0519B0C6F6D}">
      <dsp:nvSpPr>
        <dsp:cNvPr id="0" name=""/>
        <dsp:cNvSpPr/>
      </dsp:nvSpPr>
      <dsp:spPr>
        <a:xfrm>
          <a:off x="0" y="11372"/>
          <a:ext cx="1500198" cy="1152000"/>
        </a:xfrm>
        <a:prstGeom prst="rightArrow">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sp>
    <dsp:sp modelId="{0B21792E-AFE8-4C36-B655-9F920CAF9458}">
      <dsp:nvSpPr>
        <dsp:cNvPr id="0" name=""/>
        <dsp:cNvSpPr/>
      </dsp:nvSpPr>
      <dsp:spPr>
        <a:xfrm>
          <a:off x="121012" y="299372"/>
          <a:ext cx="1229166" cy="57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4F84"/>
              </a:solidFill>
            </a:rPr>
            <a:t>GOAL</a:t>
          </a:r>
          <a:endParaRPr lang="en-US" sz="1800" b="1" kern="1200" dirty="0">
            <a:solidFill>
              <a:srgbClr val="004F84"/>
            </a:solidFill>
          </a:endParaRPr>
        </a:p>
      </dsp:txBody>
      <dsp:txXfrm>
        <a:off x="121012" y="299372"/>
        <a:ext cx="1229166" cy="57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40C77-A5BC-45F6-B920-E0519B0C6F6D}">
      <dsp:nvSpPr>
        <dsp:cNvPr id="0" name=""/>
        <dsp:cNvSpPr/>
      </dsp:nvSpPr>
      <dsp:spPr>
        <a:xfrm>
          <a:off x="0" y="22743"/>
          <a:ext cx="1500198" cy="1152000"/>
        </a:xfrm>
        <a:prstGeom prst="rightArrow">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sp>
    <dsp:sp modelId="{0B21792E-AFE8-4C36-B655-9F920CAF9458}">
      <dsp:nvSpPr>
        <dsp:cNvPr id="0" name=""/>
        <dsp:cNvSpPr/>
      </dsp:nvSpPr>
      <dsp:spPr>
        <a:xfrm>
          <a:off x="121012" y="299372"/>
          <a:ext cx="1229166" cy="57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4F84"/>
              </a:solidFill>
            </a:rPr>
            <a:t>DATA</a:t>
          </a:r>
          <a:endParaRPr lang="en-US" sz="1800" b="1" kern="1200" dirty="0">
            <a:solidFill>
              <a:srgbClr val="004F84"/>
            </a:solidFill>
          </a:endParaRPr>
        </a:p>
      </dsp:txBody>
      <dsp:txXfrm>
        <a:off x="121012" y="299372"/>
        <a:ext cx="1229166" cy="57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40C77-A5BC-45F6-B920-E0519B0C6F6D}">
      <dsp:nvSpPr>
        <dsp:cNvPr id="0" name=""/>
        <dsp:cNvSpPr/>
      </dsp:nvSpPr>
      <dsp:spPr>
        <a:xfrm>
          <a:off x="0" y="11372"/>
          <a:ext cx="1500198" cy="1152000"/>
        </a:xfrm>
        <a:prstGeom prst="rightArrow">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sp>
    <dsp:sp modelId="{0B21792E-AFE8-4C36-B655-9F920CAF9458}">
      <dsp:nvSpPr>
        <dsp:cNvPr id="0" name=""/>
        <dsp:cNvSpPr/>
      </dsp:nvSpPr>
      <dsp:spPr>
        <a:xfrm>
          <a:off x="121012" y="299372"/>
          <a:ext cx="1229166" cy="57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4F84"/>
              </a:solidFill>
            </a:rPr>
            <a:t>TOOLS</a:t>
          </a:r>
          <a:endParaRPr lang="en-US" sz="1800" b="1" kern="1200" dirty="0">
            <a:solidFill>
              <a:srgbClr val="004F84"/>
            </a:solidFill>
          </a:endParaRPr>
        </a:p>
      </dsp:txBody>
      <dsp:txXfrm>
        <a:off x="121012" y="299372"/>
        <a:ext cx="1229166" cy="57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5CF41-9B1A-4659-88D7-2D82E3249493}">
      <dsp:nvSpPr>
        <dsp:cNvPr id="0" name=""/>
        <dsp:cNvSpPr/>
      </dsp:nvSpPr>
      <dsp:spPr>
        <a:xfrm>
          <a:off x="0" y="0"/>
          <a:ext cx="2283783" cy="1071570"/>
        </a:xfrm>
        <a:prstGeom prst="roundRect">
          <a:avLst>
            <a:gd name="adj" fmla="val 10000"/>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4F84"/>
              </a:solidFill>
            </a:rPr>
            <a:t>MODEL</a:t>
          </a:r>
        </a:p>
        <a:p>
          <a:pPr lvl="0" algn="ctr" defTabSz="889000">
            <a:lnSpc>
              <a:spcPct val="90000"/>
            </a:lnSpc>
            <a:spcBef>
              <a:spcPct val="0"/>
            </a:spcBef>
            <a:spcAft>
              <a:spcPct val="35000"/>
            </a:spcAft>
          </a:pPr>
          <a:r>
            <a:rPr lang="en-US" sz="2000" kern="1200" dirty="0" smtClean="0">
              <a:solidFill>
                <a:srgbClr val="004F84"/>
              </a:solidFill>
            </a:rPr>
            <a:t>IDENTIFICATION</a:t>
          </a:r>
          <a:endParaRPr lang="en-US" sz="2000" kern="1200" dirty="0">
            <a:solidFill>
              <a:srgbClr val="004F84"/>
            </a:solidFill>
          </a:endParaRPr>
        </a:p>
      </dsp:txBody>
      <dsp:txXfrm>
        <a:off x="31385" y="31385"/>
        <a:ext cx="2221013" cy="1008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5CF41-9B1A-4659-88D7-2D82E3249493}">
      <dsp:nvSpPr>
        <dsp:cNvPr id="0" name=""/>
        <dsp:cNvSpPr/>
      </dsp:nvSpPr>
      <dsp:spPr>
        <a:xfrm>
          <a:off x="0" y="0"/>
          <a:ext cx="2069678" cy="1071570"/>
        </a:xfrm>
        <a:prstGeom prst="roundRect">
          <a:avLst>
            <a:gd name="adj" fmla="val 10000"/>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4F84"/>
              </a:solidFill>
            </a:rPr>
            <a:t>DATA PROCESSING AND ANALYSIS</a:t>
          </a:r>
          <a:endParaRPr lang="en-US" sz="2000" kern="1200" dirty="0">
            <a:solidFill>
              <a:srgbClr val="004F84"/>
            </a:solidFill>
          </a:endParaRPr>
        </a:p>
      </dsp:txBody>
      <dsp:txXfrm>
        <a:off x="31385" y="31385"/>
        <a:ext cx="2006908" cy="1008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5CF41-9B1A-4659-88D7-2D82E3249493}">
      <dsp:nvSpPr>
        <dsp:cNvPr id="0" name=""/>
        <dsp:cNvSpPr/>
      </dsp:nvSpPr>
      <dsp:spPr>
        <a:xfrm>
          <a:off x="0" y="0"/>
          <a:ext cx="1926942" cy="1071570"/>
        </a:xfrm>
        <a:prstGeom prst="roundRect">
          <a:avLst>
            <a:gd name="adj" fmla="val 10000"/>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4F84"/>
              </a:solidFill>
            </a:rPr>
            <a:t>EXPERIMENT</a:t>
          </a:r>
          <a:endParaRPr lang="en-US" sz="2000" kern="1200" dirty="0">
            <a:solidFill>
              <a:srgbClr val="004F84"/>
            </a:solidFill>
          </a:endParaRPr>
        </a:p>
      </dsp:txBody>
      <dsp:txXfrm>
        <a:off x="31385" y="31385"/>
        <a:ext cx="1864172" cy="1008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5CF41-9B1A-4659-88D7-2D82E3249493}">
      <dsp:nvSpPr>
        <dsp:cNvPr id="0" name=""/>
        <dsp:cNvSpPr/>
      </dsp:nvSpPr>
      <dsp:spPr>
        <a:xfrm>
          <a:off x="0" y="21431"/>
          <a:ext cx="1714512" cy="1028707"/>
        </a:xfrm>
        <a:prstGeom prst="roundRect">
          <a:avLst>
            <a:gd name="adj" fmla="val 10000"/>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4F84"/>
              </a:solidFill>
            </a:rPr>
            <a:t>CROSS VALIDATION</a:t>
          </a:r>
          <a:endParaRPr lang="en-US" sz="2000" kern="1200" dirty="0">
            <a:solidFill>
              <a:srgbClr val="004F84"/>
            </a:solidFill>
          </a:endParaRPr>
        </a:p>
      </dsp:txBody>
      <dsp:txXfrm>
        <a:off x="30130" y="51561"/>
        <a:ext cx="1654252" cy="9684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5CF41-9B1A-4659-88D7-2D82E3249493}">
      <dsp:nvSpPr>
        <dsp:cNvPr id="0" name=""/>
        <dsp:cNvSpPr/>
      </dsp:nvSpPr>
      <dsp:spPr>
        <a:xfrm>
          <a:off x="0" y="21431"/>
          <a:ext cx="1714512" cy="1028707"/>
        </a:xfrm>
        <a:prstGeom prst="roundRect">
          <a:avLst>
            <a:gd name="adj" fmla="val 10000"/>
          </a:avLst>
        </a:prstGeom>
        <a:solidFill>
          <a:srgbClr val="FF9900"/>
        </a:solidFill>
        <a:ln w="25400" cap="flat" cmpd="sng" algn="ctr">
          <a:solidFill>
            <a:srgbClr val="004F8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4F84"/>
              </a:solidFill>
            </a:rPr>
            <a:t>VALIDATION</a:t>
          </a:r>
          <a:endParaRPr lang="en-US" sz="2000" kern="1200" dirty="0">
            <a:solidFill>
              <a:srgbClr val="004F84"/>
            </a:solidFill>
          </a:endParaRPr>
        </a:p>
      </dsp:txBody>
      <dsp:txXfrm>
        <a:off x="30130" y="51561"/>
        <a:ext cx="1654252" cy="9684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1"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1229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3"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pPr>
              <a:defRPr/>
            </a:pPr>
            <a:fld id="{73CD6E39-3365-4BDA-B7F9-E735253D16DD}" type="slidenum">
              <a:rPr lang="it-IT" altLang="it-IT"/>
              <a:pPr>
                <a:defRPr/>
              </a:pPr>
              <a:t>‹N›</a:t>
            </a:fld>
            <a:endParaRPr lang="it-IT" altLang="it-IT"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3078"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9"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pPr>
              <a:defRPr/>
            </a:pPr>
            <a:fld id="{9EECE129-142C-480E-AF3D-7097D0DA3389}" type="slidenum">
              <a:rPr lang="it-IT" altLang="it-IT"/>
              <a:pPr>
                <a:defRPr/>
              </a:pPr>
              <a:t>‹N›</a:t>
            </a:fld>
            <a:endParaRPr lang="it-IT" altLang="it-IT"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spcBef>
                <a:spcPct val="20000"/>
              </a:spcBef>
              <a:defRPr sz="24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400">
                <a:solidFill>
                  <a:schemeClr val="tx1"/>
                </a:solidFill>
                <a:latin typeface="Arial" panose="020B0604020202020204" pitchFamily="34" charset="0"/>
              </a:defRPr>
            </a:lvl3pPr>
            <a:lvl4pPr marL="1600200" indent="-228600">
              <a:spcBef>
                <a:spcPct val="20000"/>
              </a:spcBef>
              <a:defRPr sz="2400">
                <a:solidFill>
                  <a:schemeClr val="tx1"/>
                </a:solidFill>
                <a:latin typeface="Arial" panose="020B0604020202020204" pitchFamily="34" charset="0"/>
              </a:defRPr>
            </a:lvl4pPr>
            <a:lvl5pPr marL="2057400" indent="-228600">
              <a:spcBef>
                <a:spcPct val="20000"/>
              </a:spcBef>
              <a:defRPr sz="2400">
                <a:solidFill>
                  <a:schemeClr val="tx1"/>
                </a:solidFill>
                <a:latin typeface="Arial" panose="020B0604020202020204" pitchFamily="34" charset="0"/>
              </a:defRPr>
            </a:lvl5pPr>
            <a:lvl6pPr marL="2514600" indent="-228600" eaLnBrk="0" fontAlgn="base" hangingPunct="0">
              <a:spcBef>
                <a:spcPct val="20000"/>
              </a:spcBef>
              <a:spcAft>
                <a:spcPct val="0"/>
              </a:spcAft>
              <a:defRPr sz="2400">
                <a:solidFill>
                  <a:schemeClr val="tx1"/>
                </a:solidFill>
                <a:latin typeface="Arial" panose="020B0604020202020204" pitchFamily="34" charset="0"/>
              </a:defRPr>
            </a:lvl6pPr>
            <a:lvl7pPr marL="2971800" indent="-228600" eaLnBrk="0" fontAlgn="base" hangingPunct="0">
              <a:spcBef>
                <a:spcPct val="20000"/>
              </a:spcBef>
              <a:spcAft>
                <a:spcPct val="0"/>
              </a:spcAft>
              <a:defRPr sz="2400">
                <a:solidFill>
                  <a:schemeClr val="tx1"/>
                </a:solidFill>
                <a:latin typeface="Arial" panose="020B0604020202020204" pitchFamily="34" charset="0"/>
              </a:defRPr>
            </a:lvl7pPr>
            <a:lvl8pPr marL="3429000" indent="-228600" eaLnBrk="0" fontAlgn="base" hangingPunct="0">
              <a:spcBef>
                <a:spcPct val="20000"/>
              </a:spcBef>
              <a:spcAft>
                <a:spcPct val="0"/>
              </a:spcAft>
              <a:defRPr sz="2400">
                <a:solidFill>
                  <a:schemeClr val="tx1"/>
                </a:solidFill>
                <a:latin typeface="Arial" panose="020B0604020202020204" pitchFamily="34" charset="0"/>
              </a:defRPr>
            </a:lvl8pPr>
            <a:lvl9pPr marL="3886200" indent="-228600" eaLnBrk="0" fontAlgn="base" hangingPunct="0">
              <a:spcBef>
                <a:spcPct val="20000"/>
              </a:spcBef>
              <a:spcAft>
                <a:spcPct val="0"/>
              </a:spcAft>
              <a:defRPr sz="2400">
                <a:solidFill>
                  <a:schemeClr val="tx1"/>
                </a:solidFill>
                <a:latin typeface="Arial" panose="020B0604020202020204" pitchFamily="34" charset="0"/>
              </a:defRPr>
            </a:lvl9pPr>
          </a:lstStyle>
          <a:p>
            <a:pPr>
              <a:defRPr/>
            </a:pPr>
            <a:endParaRPr lang="it-IT" altLang="it-IT" dirty="0" smtClean="0"/>
          </a:p>
        </p:txBody>
      </p:sp>
      <p:pic>
        <p:nvPicPr>
          <p:cNvPr id="3" name="Picture 73" descr="sfondo-ppt4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2" descr="powerpoint0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52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C8984327-1747-4C37-B3C0-1154A6D3D50E}" type="slidenum">
              <a:rPr lang="it-IT" altLang="it-IT"/>
              <a:pPr>
                <a:defRPr/>
              </a:pPr>
              <a:t>‹N›</a:t>
            </a:fld>
            <a:endParaRPr lang="it-IT" altLang="it-IT" dirty="0"/>
          </a:p>
        </p:txBody>
      </p:sp>
    </p:spTree>
    <p:extLst>
      <p:ext uri="{BB962C8B-B14F-4D97-AF65-F5344CB8AC3E}">
        <p14:creationId xmlns:p14="http://schemas.microsoft.com/office/powerpoint/2010/main" val="289107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6841F41B-02C0-477C-8B5B-A52D407278B0}" type="slidenum">
              <a:rPr lang="it-IT" altLang="it-IT"/>
              <a:pPr>
                <a:defRPr/>
              </a:pPr>
              <a:t>‹N›</a:t>
            </a:fld>
            <a:endParaRPr lang="it-IT" altLang="it-IT" dirty="0"/>
          </a:p>
        </p:txBody>
      </p:sp>
    </p:spTree>
    <p:extLst>
      <p:ext uri="{BB962C8B-B14F-4D97-AF65-F5344CB8AC3E}">
        <p14:creationId xmlns:p14="http://schemas.microsoft.com/office/powerpoint/2010/main" val="3532584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olo e  contenuto 4">
    <p:spTree>
      <p:nvGrpSpPr>
        <p:cNvPr id="1" name=""/>
        <p:cNvGrpSpPr/>
        <p:nvPr/>
      </p:nvGrpSpPr>
      <p:grpSpPr>
        <a:xfrm>
          <a:off x="0" y="0"/>
          <a:ext cx="0" cy="0"/>
          <a:chOff x="0" y="0"/>
          <a:chExt cx="0" cy="0"/>
        </a:xfrm>
      </p:grpSpPr>
      <p:sp>
        <p:nvSpPr>
          <p:cNvPr id="2" name="Titolo 1"/>
          <p:cNvSpPr>
            <a:spLocks noGrp="1"/>
          </p:cNvSpPr>
          <p:nvPr>
            <p:ph type="title" sz="quarter"/>
          </p:nvPr>
        </p:nvSpPr>
        <p:spPr>
          <a:xfrm>
            <a:off x="719138" y="34925"/>
            <a:ext cx="5943600" cy="838200"/>
          </a:xfrm>
        </p:spPr>
        <p:txBody>
          <a:bodyPr/>
          <a:lstStyle/>
          <a:p>
            <a:r>
              <a:rPr lang="it-IT" smtClean="0"/>
              <a:t>Fare clic per modificare lo stile del titolo</a:t>
            </a:r>
            <a:endParaRPr lang="it-IT"/>
          </a:p>
        </p:txBody>
      </p:sp>
      <p:sp>
        <p:nvSpPr>
          <p:cNvPr id="3" name="Segnaposto contenuto 2"/>
          <p:cNvSpPr>
            <a:spLocks noGrp="1"/>
          </p:cNvSpPr>
          <p:nvPr>
            <p:ph sz="quarter" idx="1"/>
          </p:nvPr>
        </p:nvSpPr>
        <p:spPr>
          <a:xfrm>
            <a:off x="719138" y="1066800"/>
            <a:ext cx="4038600" cy="24003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quarter" idx="2"/>
          </p:nvPr>
        </p:nvSpPr>
        <p:spPr>
          <a:xfrm>
            <a:off x="4910138" y="1066800"/>
            <a:ext cx="4038600" cy="24003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contenuto 4"/>
          <p:cNvSpPr>
            <a:spLocks noGrp="1"/>
          </p:cNvSpPr>
          <p:nvPr>
            <p:ph sz="quarter" idx="3"/>
          </p:nvPr>
        </p:nvSpPr>
        <p:spPr>
          <a:xfrm>
            <a:off x="719138" y="3619500"/>
            <a:ext cx="4038600" cy="24003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contenuto 5"/>
          <p:cNvSpPr>
            <a:spLocks noGrp="1"/>
          </p:cNvSpPr>
          <p:nvPr>
            <p:ph sz="quarter" idx="4"/>
          </p:nvPr>
        </p:nvSpPr>
        <p:spPr>
          <a:xfrm>
            <a:off x="4910138" y="3619500"/>
            <a:ext cx="4038600" cy="24003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F3A0F323-1ECA-451B-8812-8F3A2043C560}" type="slidenum">
              <a:rPr lang="it-IT" altLang="it-IT"/>
              <a:pPr>
                <a:defRPr/>
              </a:pPr>
              <a:t>‹N›</a:t>
            </a:fld>
            <a:endParaRPr lang="it-IT" altLang="it-IT" dirty="0"/>
          </a:p>
        </p:txBody>
      </p:sp>
    </p:spTree>
    <p:extLst>
      <p:ext uri="{BB962C8B-B14F-4D97-AF65-F5344CB8AC3E}">
        <p14:creationId xmlns:p14="http://schemas.microsoft.com/office/powerpoint/2010/main" val="15132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1500" baseline="0"/>
            </a:lvl1pPr>
          </a:lstStyle>
          <a:p>
            <a:endParaRPr lang="it-IT" dirty="0"/>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Rectangle 68"/>
          <p:cNvSpPr>
            <a:spLocks noGrp="1" noChangeArrowheads="1"/>
          </p:cNvSpPr>
          <p:nvPr>
            <p:ph type="sldNum" sz="quarter" idx="10"/>
          </p:nvPr>
        </p:nvSpPr>
        <p:spPr>
          <a:ln/>
        </p:spPr>
        <p:txBody>
          <a:bodyPr/>
          <a:lstStyle>
            <a:lvl1pPr>
              <a:defRPr/>
            </a:lvl1pPr>
          </a:lstStyle>
          <a:p>
            <a:pPr>
              <a:defRPr/>
            </a:pPr>
            <a:fld id="{35DFF73E-D2D2-4C2E-9CF1-7A4DE7549F5A}" type="slidenum">
              <a:rPr lang="it-IT" altLang="it-IT"/>
              <a:pPr>
                <a:defRPr/>
              </a:pPr>
              <a:t>‹N›</a:t>
            </a:fld>
            <a:endParaRPr lang="it-IT" altLang="it-IT" dirty="0"/>
          </a:p>
        </p:txBody>
      </p:sp>
    </p:spTree>
    <p:extLst>
      <p:ext uri="{BB962C8B-B14F-4D97-AF65-F5344CB8AC3E}">
        <p14:creationId xmlns:p14="http://schemas.microsoft.com/office/powerpoint/2010/main" val="74957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3C672EB1-02B5-43C1-BB16-DDA8091E74AD}" type="slidenum">
              <a:rPr lang="it-IT" altLang="it-IT"/>
              <a:pPr>
                <a:defRPr/>
              </a:pPr>
              <a:t>‹N›</a:t>
            </a:fld>
            <a:endParaRPr lang="it-IT" altLang="it-IT" dirty="0"/>
          </a:p>
        </p:txBody>
      </p:sp>
    </p:spTree>
    <p:extLst>
      <p:ext uri="{BB962C8B-B14F-4D97-AF65-F5344CB8AC3E}">
        <p14:creationId xmlns:p14="http://schemas.microsoft.com/office/powerpoint/2010/main" val="419676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01DA28D-3ECE-49FE-8386-40582426B47C}" type="slidenum">
              <a:rPr lang="it-IT" altLang="it-IT"/>
              <a:pPr>
                <a:defRPr/>
              </a:pPr>
              <a:t>‹N›</a:t>
            </a:fld>
            <a:endParaRPr lang="it-IT" altLang="it-IT" dirty="0"/>
          </a:p>
        </p:txBody>
      </p:sp>
    </p:spTree>
    <p:extLst>
      <p:ext uri="{BB962C8B-B14F-4D97-AF65-F5344CB8AC3E}">
        <p14:creationId xmlns:p14="http://schemas.microsoft.com/office/powerpoint/2010/main" val="371757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5393CD94-93AF-436A-9226-42686EC28861}" type="slidenum">
              <a:rPr lang="it-IT" altLang="it-IT"/>
              <a:pPr>
                <a:defRPr/>
              </a:pPr>
              <a:t>‹N›</a:t>
            </a:fld>
            <a:endParaRPr lang="it-IT" altLang="it-IT" dirty="0"/>
          </a:p>
        </p:txBody>
      </p:sp>
    </p:spTree>
    <p:extLst>
      <p:ext uri="{BB962C8B-B14F-4D97-AF65-F5344CB8AC3E}">
        <p14:creationId xmlns:p14="http://schemas.microsoft.com/office/powerpoint/2010/main" val="206712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E95D9374-2BC5-4E7A-90F2-88E2B0A14417}" type="slidenum">
              <a:rPr lang="it-IT" altLang="it-IT"/>
              <a:pPr>
                <a:defRPr/>
              </a:pPr>
              <a:t>‹N›</a:t>
            </a:fld>
            <a:endParaRPr lang="it-IT" altLang="it-IT" dirty="0"/>
          </a:p>
        </p:txBody>
      </p:sp>
    </p:spTree>
    <p:extLst>
      <p:ext uri="{BB962C8B-B14F-4D97-AF65-F5344CB8AC3E}">
        <p14:creationId xmlns:p14="http://schemas.microsoft.com/office/powerpoint/2010/main" val="20881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5E75561F-5E4A-4185-92EC-DF312F31BF15}" type="slidenum">
              <a:rPr lang="it-IT" altLang="it-IT"/>
              <a:pPr>
                <a:defRPr/>
              </a:pPr>
              <a:t>‹N›</a:t>
            </a:fld>
            <a:endParaRPr lang="it-IT" altLang="it-IT" dirty="0"/>
          </a:p>
        </p:txBody>
      </p:sp>
    </p:spTree>
    <p:extLst>
      <p:ext uri="{BB962C8B-B14F-4D97-AF65-F5344CB8AC3E}">
        <p14:creationId xmlns:p14="http://schemas.microsoft.com/office/powerpoint/2010/main" val="19128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51CEC64-077E-4C57-9B24-1D36C78D6F6F}" type="slidenum">
              <a:rPr lang="it-IT" altLang="it-IT"/>
              <a:pPr>
                <a:defRPr/>
              </a:pPr>
              <a:t>‹N›</a:t>
            </a:fld>
            <a:endParaRPr lang="it-IT" altLang="it-IT" dirty="0"/>
          </a:p>
        </p:txBody>
      </p:sp>
    </p:spTree>
    <p:extLst>
      <p:ext uri="{BB962C8B-B14F-4D97-AF65-F5344CB8AC3E}">
        <p14:creationId xmlns:p14="http://schemas.microsoft.com/office/powerpoint/2010/main" val="182312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E5F98510-D931-426F-BE3C-6E7D4E8A90A1}" type="slidenum">
              <a:rPr lang="it-IT" altLang="it-IT"/>
              <a:pPr>
                <a:defRPr/>
              </a:pPr>
              <a:t>‹N›</a:t>
            </a:fld>
            <a:endParaRPr lang="it-IT" altLang="it-IT" dirty="0"/>
          </a:p>
        </p:txBody>
      </p:sp>
    </p:spTree>
    <p:extLst>
      <p:ext uri="{BB962C8B-B14F-4D97-AF65-F5344CB8AC3E}">
        <p14:creationId xmlns:p14="http://schemas.microsoft.com/office/powerpoint/2010/main" val="186920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0" descr="dow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9" descr="up"/>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9"/>
          <p:cNvSpPr>
            <a:spLocks noGrp="1" noChangeAspect="1" noChangeArrowheads="1"/>
          </p:cNvSpPr>
          <p:nvPr>
            <p:ph type="title"/>
          </p:nvPr>
        </p:nvSpPr>
        <p:spPr bwMode="auto">
          <a:xfrm>
            <a:off x="719138" y="34925"/>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it-IT" smtClean="0"/>
              <a:t>Titolo diapositiva</a:t>
            </a:r>
          </a:p>
        </p:txBody>
      </p:sp>
      <p:sp>
        <p:nvSpPr>
          <p:cNvPr id="1029" name="Rectangle 66"/>
          <p:cNvSpPr>
            <a:spLocks noGrp="1" noChangeArrowheads="1"/>
          </p:cNvSpPr>
          <p:nvPr>
            <p:ph type="body" idx="1"/>
          </p:nvPr>
        </p:nvSpPr>
        <p:spPr bwMode="auto">
          <a:xfrm>
            <a:off x="719138" y="1066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it-IT" smtClean="0"/>
              <a:t>Fare clic per modificare il testo</a:t>
            </a:r>
          </a:p>
          <a:p>
            <a:pPr lvl="1"/>
            <a:r>
              <a:rPr lang="it-IT" altLang="it-IT" smtClean="0"/>
              <a:t>Testo</a:t>
            </a:r>
          </a:p>
          <a:p>
            <a:pPr lvl="2"/>
            <a:r>
              <a:rPr lang="it-IT" altLang="it-IT" smtClean="0"/>
              <a:t>Testo</a:t>
            </a:r>
          </a:p>
          <a:p>
            <a:pPr lvl="3"/>
            <a:r>
              <a:rPr lang="it-IT" altLang="it-IT" smtClean="0"/>
              <a:t>testo</a:t>
            </a:r>
          </a:p>
        </p:txBody>
      </p:sp>
      <p:sp>
        <p:nvSpPr>
          <p:cNvPr id="1092" name="Rectangle 68"/>
          <p:cNvSpPr>
            <a:spLocks noGrp="1" noChangeArrowheads="1"/>
          </p:cNvSpPr>
          <p:nvPr>
            <p:ph type="sldNum" sz="quarter" idx="4"/>
          </p:nvPr>
        </p:nvSpPr>
        <p:spPr bwMode="auto">
          <a:xfrm>
            <a:off x="8763000" y="6613525"/>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spcBef>
                <a:spcPct val="20000"/>
              </a:spcBef>
              <a:defRPr sz="1600" b="1">
                <a:solidFill>
                  <a:srgbClr val="FF9900"/>
                </a:solidFill>
              </a:defRPr>
            </a:lvl1pPr>
          </a:lstStyle>
          <a:p>
            <a:pPr>
              <a:defRPr/>
            </a:pPr>
            <a:fld id="{D2AC16EC-1D19-49B1-88E0-C8FA5F4FE174}" type="slidenum">
              <a:rPr lang="it-IT" altLang="it-IT"/>
              <a:pPr>
                <a:defRPr/>
              </a:pPr>
              <a:t>‹N›</a:t>
            </a:fld>
            <a:endParaRPr lang="it-IT" altLang="it-IT" dirty="0"/>
          </a:p>
        </p:txBody>
      </p:sp>
      <p:sp>
        <p:nvSpPr>
          <p:cNvPr id="1031" name="Text Box 71"/>
          <p:cNvSpPr txBox="1">
            <a:spLocks noChangeArrowheads="1"/>
          </p:cNvSpPr>
          <p:nvPr userDrawn="1"/>
        </p:nvSpPr>
        <p:spPr bwMode="auto">
          <a:xfrm>
            <a:off x="-214313" y="6569075"/>
            <a:ext cx="550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400">
                <a:solidFill>
                  <a:schemeClr val="tx1"/>
                </a:solidFill>
                <a:latin typeface="Arial" panose="020B0604020202020204" pitchFamily="34" charset="0"/>
              </a:defRPr>
            </a:lvl3pPr>
            <a:lvl4pPr marL="1600200" indent="-228600">
              <a:spcBef>
                <a:spcPct val="20000"/>
              </a:spcBef>
              <a:defRPr sz="2400">
                <a:solidFill>
                  <a:schemeClr val="tx1"/>
                </a:solidFill>
                <a:latin typeface="Arial" panose="020B0604020202020204" pitchFamily="34" charset="0"/>
              </a:defRPr>
            </a:lvl4pPr>
            <a:lvl5pPr marL="2057400" indent="-228600">
              <a:spcBef>
                <a:spcPct val="20000"/>
              </a:spcBef>
              <a:defRPr sz="2400">
                <a:solidFill>
                  <a:schemeClr val="tx1"/>
                </a:solidFill>
                <a:latin typeface="Arial" panose="020B0604020202020204" pitchFamily="34" charset="0"/>
              </a:defRPr>
            </a:lvl5pPr>
            <a:lvl6pPr marL="2514600" indent="-228600" eaLnBrk="0" fontAlgn="base" hangingPunct="0">
              <a:spcBef>
                <a:spcPct val="20000"/>
              </a:spcBef>
              <a:spcAft>
                <a:spcPct val="0"/>
              </a:spcAft>
              <a:defRPr sz="2400">
                <a:solidFill>
                  <a:schemeClr val="tx1"/>
                </a:solidFill>
                <a:latin typeface="Arial" panose="020B0604020202020204" pitchFamily="34" charset="0"/>
              </a:defRPr>
            </a:lvl6pPr>
            <a:lvl7pPr marL="2971800" indent="-228600" eaLnBrk="0" fontAlgn="base" hangingPunct="0">
              <a:spcBef>
                <a:spcPct val="20000"/>
              </a:spcBef>
              <a:spcAft>
                <a:spcPct val="0"/>
              </a:spcAft>
              <a:defRPr sz="2400">
                <a:solidFill>
                  <a:schemeClr val="tx1"/>
                </a:solidFill>
                <a:latin typeface="Arial" panose="020B0604020202020204" pitchFamily="34" charset="0"/>
              </a:defRPr>
            </a:lvl7pPr>
            <a:lvl8pPr marL="3429000" indent="-228600" eaLnBrk="0" fontAlgn="base" hangingPunct="0">
              <a:spcBef>
                <a:spcPct val="20000"/>
              </a:spcBef>
              <a:spcAft>
                <a:spcPct val="0"/>
              </a:spcAft>
              <a:defRPr sz="2400">
                <a:solidFill>
                  <a:schemeClr val="tx1"/>
                </a:solidFill>
                <a:latin typeface="Arial" panose="020B0604020202020204" pitchFamily="34" charset="0"/>
              </a:defRPr>
            </a:lvl8pPr>
            <a:lvl9pPr marL="3886200" indent="-228600" eaLnBrk="0" fontAlgn="base" hangingPunct="0">
              <a:spcBef>
                <a:spcPct val="20000"/>
              </a:spcBef>
              <a:spcAft>
                <a:spcPct val="0"/>
              </a:spcAft>
              <a:defRPr sz="2400">
                <a:solidFill>
                  <a:schemeClr val="tx1"/>
                </a:solidFill>
                <a:latin typeface="Arial" panose="020B0604020202020204" pitchFamily="34" charset="0"/>
              </a:defRPr>
            </a:lvl9pPr>
          </a:lstStyle>
          <a:p>
            <a:pPr algn="ctr">
              <a:spcBef>
                <a:spcPct val="50000"/>
              </a:spcBef>
              <a:defRPr/>
            </a:pPr>
            <a:r>
              <a:rPr lang="it-IT" altLang="it-IT" sz="1200" b="1" dirty="0" smtClean="0">
                <a:solidFill>
                  <a:srgbClr val="FF9900"/>
                </a:solidFill>
              </a:rPr>
              <a:t>ICT FOR CONTROL SYSTEMS ENGINEERING – Prof. Lovera Marco </a:t>
            </a:r>
          </a:p>
        </p:txBody>
      </p:sp>
      <p:pic>
        <p:nvPicPr>
          <p:cNvPr id="1032" name="Picture 82" descr="powerpoint0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sciencedirect.com/science/article/pii/S095915241400256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6.jpe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asellaDiTesto 4"/>
          <p:cNvSpPr txBox="1">
            <a:spLocks noChangeArrowheads="1"/>
          </p:cNvSpPr>
          <p:nvPr/>
        </p:nvSpPr>
        <p:spPr bwMode="auto">
          <a:xfrm>
            <a:off x="1500188" y="4500563"/>
            <a:ext cx="6929437"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2800" b="1">
                <a:solidFill>
                  <a:srgbClr val="FF9900"/>
                </a:solidFill>
              </a:rPr>
              <a:t>MODEL IDENTIFICATION: </a:t>
            </a:r>
          </a:p>
          <a:p>
            <a:pPr>
              <a:buFontTx/>
              <a:buNone/>
            </a:pPr>
            <a:r>
              <a:rPr lang="en-US" altLang="it-IT" sz="2800" b="1" i="1">
                <a:solidFill>
                  <a:srgbClr val="FF9900"/>
                </a:solidFill>
              </a:rPr>
              <a:t>Identification of Transfer Function Models plus Time-delay of a quadrotor helicopter pitch dynamics </a:t>
            </a:r>
          </a:p>
        </p:txBody>
      </p:sp>
      <p:sp>
        <p:nvSpPr>
          <p:cNvPr id="5123" name="CasellaDiTesto 5"/>
          <p:cNvSpPr txBox="1">
            <a:spLocks noChangeArrowheads="1"/>
          </p:cNvSpPr>
          <p:nvPr/>
        </p:nvSpPr>
        <p:spPr bwMode="auto">
          <a:xfrm>
            <a:off x="3071813" y="0"/>
            <a:ext cx="5786437"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800">
                <a:solidFill>
                  <a:srgbClr val="004F84"/>
                </a:solidFill>
              </a:rPr>
              <a:t>Politecnico di Milano - A.Y. 2015/2016</a:t>
            </a:r>
          </a:p>
          <a:p>
            <a:pPr>
              <a:buFontTx/>
              <a:buNone/>
            </a:pPr>
            <a:r>
              <a:rPr lang="en-US" altLang="it-IT" sz="1800" b="1">
                <a:solidFill>
                  <a:srgbClr val="004F84"/>
                </a:solidFill>
              </a:rPr>
              <a:t>ICT FOR CONTROL SYSTEMS ENGINEERING</a:t>
            </a:r>
          </a:p>
          <a:p>
            <a:pPr>
              <a:buFontTx/>
              <a:buNone/>
            </a:pPr>
            <a:r>
              <a:rPr lang="en-US" altLang="it-IT" sz="1400" b="1">
                <a:solidFill>
                  <a:srgbClr val="004F84"/>
                </a:solidFill>
              </a:rPr>
              <a:t>Authors:</a:t>
            </a:r>
          </a:p>
          <a:p>
            <a:pPr>
              <a:buFontTx/>
              <a:buNone/>
            </a:pPr>
            <a:r>
              <a:rPr lang="en-US" altLang="it-IT" sz="1400" b="1">
                <a:solidFill>
                  <a:srgbClr val="004F84"/>
                </a:solidFill>
              </a:rPr>
              <a:t>Valenti Matteo </a:t>
            </a:r>
            <a:r>
              <a:rPr lang="en-US" altLang="it-IT" sz="1400">
                <a:solidFill>
                  <a:srgbClr val="004F84"/>
                </a:solidFill>
              </a:rPr>
              <a:t>- 823695 </a:t>
            </a:r>
          </a:p>
          <a:p>
            <a:pPr>
              <a:buFontTx/>
              <a:buNone/>
            </a:pPr>
            <a:r>
              <a:rPr lang="en-US" altLang="it-IT" sz="1400" b="1">
                <a:solidFill>
                  <a:srgbClr val="004F84"/>
                </a:solidFill>
              </a:rPr>
              <a:t>Verzaglia Andrea</a:t>
            </a:r>
            <a:r>
              <a:rPr lang="en-US" altLang="it-IT" sz="1400">
                <a:solidFill>
                  <a:srgbClr val="004F84"/>
                </a:solidFill>
              </a:rPr>
              <a:t> - 823568</a:t>
            </a:r>
          </a:p>
          <a:p>
            <a:pPr>
              <a:buFontTx/>
              <a:buNone/>
            </a:pPr>
            <a:endParaRPr lang="en-US" altLang="it-IT">
              <a:solidFill>
                <a:srgbClr val="004F8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Immagine 9" descr="DAT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714500"/>
            <a:ext cx="8929688"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1268"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2BFDC9E6-EEA0-49F7-B9F2-053A62D50E9F}" type="slidenum">
              <a:rPr lang="it-IT" altLang="it-IT" sz="1600" smtClean="0">
                <a:solidFill>
                  <a:srgbClr val="FF9900"/>
                </a:solidFill>
              </a:rPr>
              <a:pPr>
                <a:buFontTx/>
                <a:buNone/>
              </a:pPr>
              <a:t>10</a:t>
            </a:fld>
            <a:endParaRPr lang="it-IT" altLang="it-IT" sz="1600" smtClean="0">
              <a:solidFill>
                <a:srgbClr val="FF9900"/>
              </a:solidFill>
            </a:endParaRPr>
          </a:p>
        </p:txBody>
      </p:sp>
      <p:sp>
        <p:nvSpPr>
          <p:cNvPr id="11269" name="CasellaDiTesto 23"/>
          <p:cNvSpPr txBox="1">
            <a:spLocks noChangeArrowheads="1"/>
          </p:cNvSpPr>
          <p:nvPr/>
        </p:nvSpPr>
        <p:spPr bwMode="auto">
          <a:xfrm>
            <a:off x="4714875" y="142875"/>
            <a:ext cx="3000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dirty="0">
                <a:solidFill>
                  <a:srgbClr val="FF9900"/>
                </a:solidFill>
              </a:rPr>
              <a:t>EXPERIMENT</a:t>
            </a:r>
          </a:p>
          <a:p>
            <a:pPr>
              <a:buFontTx/>
              <a:buNone/>
            </a:pPr>
            <a:endParaRPr lang="en-US" altLang="it-IT" sz="2400" dirty="0"/>
          </a:p>
        </p:txBody>
      </p:sp>
      <p:sp>
        <p:nvSpPr>
          <p:cNvPr id="11270" name="CasellaDiTesto 13"/>
          <p:cNvSpPr txBox="1">
            <a:spLocks noChangeArrowheads="1"/>
          </p:cNvSpPr>
          <p:nvPr/>
        </p:nvSpPr>
        <p:spPr bwMode="auto">
          <a:xfrm>
            <a:off x="642938" y="928688"/>
            <a:ext cx="7215187"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i="1" dirty="0"/>
              <a:t>COLLECTED DATA</a:t>
            </a:r>
          </a:p>
          <a:p>
            <a:pPr algn="just">
              <a:buFontTx/>
              <a:buNone/>
            </a:pPr>
            <a:r>
              <a:rPr lang="en-US" altLang="it-IT" sz="1800" dirty="0"/>
              <a:t>N.B. </a:t>
            </a:r>
            <a:r>
              <a:rPr lang="en-US" altLang="it-IT" sz="1800" b="1" dirty="0"/>
              <a:t>u</a:t>
            </a:r>
            <a:r>
              <a:rPr lang="en-US" altLang="it-IT" sz="1800" dirty="0"/>
              <a:t> is expressed as the % difference between front and back rotor command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11</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925432" y="2924944"/>
            <a:ext cx="6788717" cy="1754326"/>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DATA PROCESSING</a:t>
            </a:r>
          </a:p>
          <a:p>
            <a:pPr algn="ctr"/>
            <a:r>
              <a:rPr lang="it-IT" sz="5400" b="1" cap="none" spc="0" dirty="0" smtClean="0">
                <a:ln w="22225">
                  <a:solidFill>
                    <a:srgbClr val="004F84"/>
                  </a:solidFill>
                  <a:prstDash val="solid"/>
                </a:ln>
                <a:solidFill>
                  <a:srgbClr val="85A8CF"/>
                </a:solidFill>
                <a:effectLst/>
              </a:rPr>
              <a:t>AND ANALYSIS</a:t>
            </a:r>
            <a:endParaRPr lang="it-IT" sz="5400" b="1" cap="none" spc="0" dirty="0">
              <a:ln w="22225">
                <a:solidFill>
                  <a:srgbClr val="004F84"/>
                </a:solidFill>
                <a:prstDash val="solid"/>
              </a:ln>
              <a:solidFill>
                <a:srgbClr val="85A8CF"/>
              </a:solidFill>
              <a:effectLst/>
            </a:endParaRPr>
          </a:p>
        </p:txBody>
      </p:sp>
    </p:spTree>
    <p:extLst>
      <p:ext uri="{BB962C8B-B14F-4D97-AF65-F5344CB8AC3E}">
        <p14:creationId xmlns:p14="http://schemas.microsoft.com/office/powerpoint/2010/main" val="1337534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Immagine 6" descr="data_detren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643188"/>
            <a:ext cx="8001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12</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a:solidFill>
                  <a:srgbClr val="FF9900"/>
                </a:solidFill>
              </a:rPr>
              <a:t>DATA PROCESSING AND ANALYSIS</a:t>
            </a:r>
          </a:p>
          <a:p>
            <a:pPr>
              <a:buFontTx/>
              <a:buNone/>
            </a:pPr>
            <a:endParaRPr lang="en-US" altLang="it-IT" sz="2400"/>
          </a:p>
        </p:txBody>
      </p:sp>
      <p:sp>
        <p:nvSpPr>
          <p:cNvPr id="14" name="CasellaDiTesto 13"/>
          <p:cNvSpPr txBox="1"/>
          <p:nvPr/>
        </p:nvSpPr>
        <p:spPr>
          <a:xfrm>
            <a:off x="571500" y="928688"/>
            <a:ext cx="7286625" cy="1920875"/>
          </a:xfrm>
          <a:prstGeom prst="rect">
            <a:avLst/>
          </a:prstGeom>
          <a:noFill/>
        </p:spPr>
        <p:txBody>
          <a:bodyPr>
            <a:spAutoFit/>
          </a:bodyPr>
          <a:lstStyle/>
          <a:p>
            <a:pPr algn="just">
              <a:spcBef>
                <a:spcPct val="20000"/>
              </a:spcBef>
              <a:defRPr/>
            </a:pPr>
            <a:r>
              <a:rPr lang="en-US" sz="1800" dirty="0">
                <a:latin typeface="Arial" charset="0"/>
              </a:rPr>
              <a:t>In black-box modeling some pre-processing operations are needed to obtain satisfying results.</a:t>
            </a:r>
          </a:p>
          <a:p>
            <a:pPr marL="177800" indent="-177800" algn="just">
              <a:spcBef>
                <a:spcPct val="20000"/>
              </a:spcBef>
              <a:defRPr/>
            </a:pPr>
            <a:r>
              <a:rPr lang="en-US" sz="1800" dirty="0">
                <a:latin typeface="Arial" charset="0"/>
              </a:rPr>
              <a:t>For example:</a:t>
            </a:r>
          </a:p>
          <a:p>
            <a:pPr marL="177800" indent="-177800" algn="just">
              <a:spcBef>
                <a:spcPct val="20000"/>
              </a:spcBef>
              <a:buFont typeface="Arial" pitchFamily="34" charset="0"/>
              <a:buChar char="•"/>
              <a:defRPr/>
            </a:pPr>
            <a:r>
              <a:rPr lang="en-US" sz="1800" b="1" dirty="0">
                <a:latin typeface="Arial" charset="0"/>
              </a:rPr>
              <a:t>TREND REMOVING</a:t>
            </a:r>
          </a:p>
          <a:p>
            <a:pPr marL="177800" algn="just">
              <a:spcBef>
                <a:spcPct val="20000"/>
              </a:spcBef>
              <a:defRPr/>
            </a:pPr>
            <a:r>
              <a:rPr lang="en-US" sz="1800" dirty="0">
                <a:latin typeface="Arial" charset="0"/>
              </a:rPr>
              <a:t>Trough the Matlab function </a:t>
            </a:r>
            <a:r>
              <a:rPr lang="en-US" sz="1800" i="1" dirty="0" err="1">
                <a:solidFill>
                  <a:srgbClr val="85A8CF"/>
                </a:solidFill>
                <a:latin typeface="Arial" charset="0"/>
              </a:rPr>
              <a:t>detrend</a:t>
            </a:r>
            <a:r>
              <a:rPr lang="en-US" sz="1800" i="1" dirty="0">
                <a:latin typeface="Arial" charset="0"/>
              </a:rPr>
              <a:t> </a:t>
            </a:r>
            <a:r>
              <a:rPr lang="en-US" sz="1800" dirty="0">
                <a:latin typeface="Arial" charset="0"/>
              </a:rPr>
              <a:t>the mean value (zero order trend) is removed in order to focus on the system dynamics.</a:t>
            </a:r>
            <a:endParaRPr lang="en-US" sz="1800" i="1" dirty="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13</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a:solidFill>
                  <a:srgbClr val="FF9900"/>
                </a:solidFill>
              </a:rPr>
              <a:t>DATA PROCESSING AND ANALYSIS</a:t>
            </a:r>
          </a:p>
          <a:p>
            <a:pPr>
              <a:buFontTx/>
              <a:buNone/>
            </a:pPr>
            <a:endParaRPr lang="en-US" altLang="it-IT" sz="2400"/>
          </a:p>
        </p:txBody>
      </p:sp>
      <mc:AlternateContent xmlns:mc="http://schemas.openxmlformats.org/markup-compatibility/2006" xmlns:a14="http://schemas.microsoft.com/office/drawing/2010/main">
        <mc:Choice Requires="a14">
          <p:sp>
            <p:nvSpPr>
              <p:cNvPr id="14" name="CasellaDiTesto 13"/>
              <p:cNvSpPr txBox="1"/>
              <p:nvPr/>
            </p:nvSpPr>
            <p:spPr>
              <a:xfrm>
                <a:off x="571500" y="928688"/>
                <a:ext cx="7286625" cy="4967514"/>
              </a:xfrm>
              <a:prstGeom prst="rect">
                <a:avLst/>
              </a:prstGeom>
              <a:noFill/>
            </p:spPr>
            <p:txBody>
              <a:bodyPr>
                <a:spAutoFit/>
              </a:bodyPr>
              <a:lstStyle/>
              <a:p>
                <a:pPr indent="177800" algn="just">
                  <a:spcBef>
                    <a:spcPct val="20000"/>
                  </a:spcBef>
                  <a:buFont typeface="Arial" panose="020B0604020202020204" pitchFamily="34" charset="0"/>
                  <a:buChar char="•"/>
                  <a:defRPr/>
                </a:pPr>
                <a:r>
                  <a:rPr lang="en-US" sz="1800" b="1" dirty="0" smtClean="0">
                    <a:latin typeface="Arial" charset="0"/>
                  </a:rPr>
                  <a:t>LEVEL OF INPUT EXCITATION</a:t>
                </a:r>
              </a:p>
              <a:p>
                <a:pPr marL="177800" algn="just">
                  <a:spcBef>
                    <a:spcPct val="20000"/>
                  </a:spcBef>
                  <a:defRPr/>
                </a:pPr>
                <a:r>
                  <a:rPr lang="en-US" sz="1800" dirty="0" smtClean="0">
                    <a:latin typeface="Arial" charset="0"/>
                  </a:rPr>
                  <a:t>Since the data set is composed by both open-loop and closed-loop data it is not possible to guarantee always the persistent excitation of the system. As consequence it is not advisable to perform any whiteness analysis and the goodness of the model will be considered in the validation.</a:t>
                </a:r>
              </a:p>
              <a:p>
                <a:pPr marL="177800" algn="just">
                  <a:spcBef>
                    <a:spcPct val="20000"/>
                  </a:spcBef>
                  <a:defRPr/>
                </a:pPr>
                <a:endParaRPr lang="en-US" sz="1800" dirty="0" smtClean="0">
                  <a:latin typeface="Arial" charset="0"/>
                </a:endParaRPr>
              </a:p>
              <a:p>
                <a:pPr marL="177800" indent="-177800" algn="just">
                  <a:spcBef>
                    <a:spcPct val="20000"/>
                  </a:spcBef>
                  <a:buFont typeface="Arial" panose="020B0604020202020204" pitchFamily="34" charset="0"/>
                  <a:buChar char="•"/>
                  <a:defRPr/>
                </a:pPr>
                <a:r>
                  <a:rPr lang="en-US" sz="1800" b="1" dirty="0" smtClean="0">
                    <a:latin typeface="Arial" charset="0"/>
                  </a:rPr>
                  <a:t>DATA SPLITTING</a:t>
                </a:r>
                <a:r>
                  <a:rPr lang="en-US" sz="1800" dirty="0" smtClean="0">
                    <a:latin typeface="Arial" charset="0"/>
                  </a:rPr>
                  <a:t> </a:t>
                </a:r>
              </a:p>
              <a:p>
                <a:pPr marL="177800" algn="just">
                  <a:spcBef>
                    <a:spcPct val="20000"/>
                  </a:spcBef>
                  <a:defRPr/>
                </a:pPr>
                <a:r>
                  <a:rPr lang="en-US" sz="1800" dirty="0" smtClean="0">
                    <a:latin typeface="Arial" charset="0"/>
                  </a:rPr>
                  <a:t>It is important to not use the same data to perform the identification and the validation. This way the validation process is based on an objective criterion to evaluate the quality of the identified model.</a:t>
                </a:r>
              </a:p>
              <a:p>
                <a:pPr marL="177800" algn="just">
                  <a:spcBef>
                    <a:spcPct val="20000"/>
                  </a:spcBef>
                  <a:defRPr/>
                </a:pPr>
                <a:r>
                  <a:rPr lang="en-US" sz="1800" dirty="0" smtClean="0">
                    <a:latin typeface="Arial" charset="0"/>
                  </a:rPr>
                  <a:t>Due to the high number of samples the data set is equally </a:t>
                </a:r>
                <a:r>
                  <a:rPr lang="en-US" sz="1800" dirty="0" err="1" smtClean="0">
                    <a:latin typeface="Arial" charset="0"/>
                  </a:rPr>
                  <a:t>splitted</a:t>
                </a:r>
                <a:r>
                  <a:rPr lang="en-US" sz="1800" dirty="0" smtClean="0">
                    <a:latin typeface="Arial" charset="0"/>
                  </a:rPr>
                  <a:t> in three </a:t>
                </a:r>
                <a:r>
                  <a:rPr lang="en-US" sz="1800" i="1" dirty="0" smtClean="0">
                    <a:solidFill>
                      <a:srgbClr val="85A8CF"/>
                    </a:solidFill>
                    <a:latin typeface="Arial" charset="0"/>
                  </a:rPr>
                  <a:t>iddata</a:t>
                </a:r>
                <a:r>
                  <a:rPr lang="en-US" sz="1800" dirty="0" smtClean="0">
                    <a:latin typeface="Arial" charset="0"/>
                  </a:rPr>
                  <a:t> objects:</a:t>
                </a:r>
              </a:p>
              <a:p>
                <a:pPr marL="177800" algn="just">
                  <a:spcBef>
                    <a:spcPct val="20000"/>
                  </a:spcBef>
                  <a:defRPr/>
                </a:pPr>
                <a:r>
                  <a:rPr lang="en-US" sz="1800" i="1" dirty="0">
                    <a:solidFill>
                      <a:srgbClr val="85A8CF"/>
                    </a:solidFill>
                    <a:latin typeface="Arial" charset="0"/>
                  </a:rPr>
                  <a:t>i</a:t>
                </a:r>
                <a:r>
                  <a:rPr lang="en-US" sz="1800" i="1" dirty="0" smtClean="0">
                    <a:solidFill>
                      <a:srgbClr val="85A8CF"/>
                    </a:solidFill>
                    <a:latin typeface="Arial" charset="0"/>
                  </a:rPr>
                  <a:t>d=</a:t>
                </a:r>
                <a:r>
                  <a:rPr lang="en-US" sz="1800" i="1" dirty="0" err="1" smtClean="0">
                    <a:solidFill>
                      <a:srgbClr val="85A8CF"/>
                    </a:solidFill>
                    <a:latin typeface="Arial" charset="0"/>
                  </a:rPr>
                  <a:t>data_detrend</a:t>
                </a:r>
                <a:r>
                  <a:rPr lang="en-US" sz="1800" i="1" dirty="0" smtClean="0">
                    <a:solidFill>
                      <a:srgbClr val="85A8CF"/>
                    </a:solidFill>
                    <a:latin typeface="Arial" charset="0"/>
                  </a:rPr>
                  <a:t>(1:2817) </a:t>
                </a:r>
                <a14:m>
                  <m:oMath xmlns:m="http://schemas.openxmlformats.org/officeDocument/2006/math">
                    <m:r>
                      <a:rPr lang="it-IT" altLang="it-IT" sz="1800" i="1">
                        <a:latin typeface="Cambria Math" panose="02040503050406030204" pitchFamily="18" charset="0"/>
                      </a:rPr>
                      <m:t>⇒</m:t>
                    </m:r>
                  </m:oMath>
                </a14:m>
                <a:r>
                  <a:rPr lang="en-US" sz="1800" i="1" dirty="0" smtClean="0">
                    <a:solidFill>
                      <a:srgbClr val="85A8CF"/>
                    </a:solidFill>
                    <a:latin typeface="Arial" charset="0"/>
                  </a:rPr>
                  <a:t> </a:t>
                </a:r>
                <a:r>
                  <a:rPr lang="en-US" sz="1800" i="1" dirty="0" smtClean="0">
                    <a:latin typeface="Arial" charset="0"/>
                  </a:rPr>
                  <a:t>identification data</a:t>
                </a:r>
                <a:endParaRPr lang="en-US" sz="1800" i="1" dirty="0" smtClean="0">
                  <a:solidFill>
                    <a:srgbClr val="85A8CF"/>
                  </a:solidFill>
                  <a:latin typeface="Arial" charset="0"/>
                </a:endParaRPr>
              </a:p>
              <a:p>
                <a:pPr marL="177800" algn="just">
                  <a:spcBef>
                    <a:spcPct val="20000"/>
                  </a:spcBef>
                  <a:defRPr/>
                </a:pPr>
                <a:r>
                  <a:rPr lang="en-US" sz="1800" i="1" dirty="0" smtClean="0">
                    <a:solidFill>
                      <a:srgbClr val="85A8CF"/>
                    </a:solidFill>
                    <a:latin typeface="Arial" charset="0"/>
                  </a:rPr>
                  <a:t>cv=</a:t>
                </a:r>
                <a:r>
                  <a:rPr lang="en-US" sz="1800" i="1" dirty="0" err="1" smtClean="0">
                    <a:solidFill>
                      <a:srgbClr val="85A8CF"/>
                    </a:solidFill>
                    <a:latin typeface="Arial" charset="0"/>
                  </a:rPr>
                  <a:t>data_detrend</a:t>
                </a:r>
                <a:r>
                  <a:rPr lang="en-US" sz="1800" i="1" dirty="0" smtClean="0">
                    <a:solidFill>
                      <a:srgbClr val="85A8CF"/>
                    </a:solidFill>
                    <a:latin typeface="Arial" charset="0"/>
                  </a:rPr>
                  <a:t>(2818:5634) </a:t>
                </a:r>
                <a14:m>
                  <m:oMath xmlns:m="http://schemas.openxmlformats.org/officeDocument/2006/math">
                    <m:r>
                      <a:rPr lang="it-IT" altLang="it-IT" sz="1800" i="1">
                        <a:latin typeface="Cambria Math" panose="02040503050406030204" pitchFamily="18" charset="0"/>
                      </a:rPr>
                      <m:t>⇒</m:t>
                    </m:r>
                  </m:oMath>
                </a14:m>
                <a:r>
                  <a:rPr lang="en-US" sz="1800" i="1" dirty="0" smtClean="0">
                    <a:solidFill>
                      <a:srgbClr val="85A8CF"/>
                    </a:solidFill>
                    <a:latin typeface="Arial" charset="0"/>
                  </a:rPr>
                  <a:t> </a:t>
                </a:r>
                <a:r>
                  <a:rPr lang="en-US" sz="1800" i="1" dirty="0" smtClean="0">
                    <a:latin typeface="Arial" charset="0"/>
                  </a:rPr>
                  <a:t>cross-validation data</a:t>
                </a:r>
                <a:endParaRPr lang="en-US" sz="1800" i="1" dirty="0" smtClean="0">
                  <a:solidFill>
                    <a:srgbClr val="85A8CF"/>
                  </a:solidFill>
                  <a:latin typeface="Arial" charset="0"/>
                </a:endParaRPr>
              </a:p>
              <a:p>
                <a:pPr marL="177800" algn="just">
                  <a:spcBef>
                    <a:spcPct val="20000"/>
                  </a:spcBef>
                  <a:defRPr/>
                </a:pPr>
                <a:r>
                  <a:rPr lang="en-US" sz="1800" i="1" dirty="0" smtClean="0">
                    <a:solidFill>
                      <a:srgbClr val="85A8CF"/>
                    </a:solidFill>
                    <a:latin typeface="Arial" charset="0"/>
                  </a:rPr>
                  <a:t>v=</a:t>
                </a:r>
                <a:r>
                  <a:rPr lang="en-US" sz="1800" i="1" dirty="0" err="1" smtClean="0">
                    <a:solidFill>
                      <a:srgbClr val="85A8CF"/>
                    </a:solidFill>
                    <a:latin typeface="Arial" charset="0"/>
                  </a:rPr>
                  <a:t>data_detrend</a:t>
                </a:r>
                <a:r>
                  <a:rPr lang="en-US" sz="1800" i="1" dirty="0" smtClean="0">
                    <a:solidFill>
                      <a:srgbClr val="85A8CF"/>
                    </a:solidFill>
                    <a:latin typeface="Arial" charset="0"/>
                  </a:rPr>
                  <a:t>(5635:8451)</a:t>
                </a:r>
                <a:r>
                  <a:rPr lang="en-US" sz="1800" dirty="0" smtClean="0">
                    <a:latin typeface="Arial" charset="0"/>
                  </a:rPr>
                  <a:t> </a:t>
                </a:r>
                <a14:m>
                  <m:oMath xmlns:m="http://schemas.openxmlformats.org/officeDocument/2006/math">
                    <m:r>
                      <a:rPr lang="it-IT" altLang="it-IT" sz="1800" i="1">
                        <a:latin typeface="Cambria Math" panose="02040503050406030204" pitchFamily="18" charset="0"/>
                      </a:rPr>
                      <m:t>⇒</m:t>
                    </m:r>
                  </m:oMath>
                </a14:m>
                <a:r>
                  <a:rPr lang="en-US" sz="1800" dirty="0" smtClean="0">
                    <a:latin typeface="Arial" charset="0"/>
                  </a:rPr>
                  <a:t> </a:t>
                </a:r>
                <a:r>
                  <a:rPr lang="en-US" sz="1800" i="1" dirty="0" smtClean="0">
                    <a:latin typeface="Arial" charset="0"/>
                  </a:rPr>
                  <a:t>validation data</a:t>
                </a:r>
                <a:endParaRPr lang="en-US" sz="1800" dirty="0">
                  <a:latin typeface="Arial" charset="0"/>
                </a:endParaRPr>
              </a:p>
            </p:txBody>
          </p:sp>
        </mc:Choice>
        <mc:Fallback xmlns="">
          <p:sp>
            <p:nvSpPr>
              <p:cNvPr id="14" name="CasellaDiTesto 13"/>
              <p:cNvSpPr txBox="1">
                <a:spLocks noRot="1" noChangeAspect="1" noMove="1" noResize="1" noEditPoints="1" noAdjustHandles="1" noChangeArrowheads="1" noChangeShapeType="1" noTextEdit="1"/>
              </p:cNvSpPr>
              <p:nvPr/>
            </p:nvSpPr>
            <p:spPr>
              <a:xfrm>
                <a:off x="571500" y="928688"/>
                <a:ext cx="7286625" cy="4967514"/>
              </a:xfrm>
              <a:prstGeom prst="rect">
                <a:avLst/>
              </a:prstGeom>
              <a:blipFill>
                <a:blip r:embed="rId2"/>
                <a:stretch>
                  <a:fillRect l="-586" t="-613" r="-669" b="-982"/>
                </a:stretch>
              </a:blipFill>
            </p:spPr>
            <p:txBody>
              <a:bodyPr/>
              <a:lstStyle/>
              <a:p>
                <a:r>
                  <a:rPr lang="en-US">
                    <a:noFill/>
                  </a:rPr>
                  <a:t> </a:t>
                </a:r>
              </a:p>
            </p:txBody>
          </p:sp>
        </mc:Fallback>
      </mc:AlternateContent>
    </p:spTree>
    <p:extLst>
      <p:ext uri="{BB962C8B-B14F-4D97-AF65-F5344CB8AC3E}">
        <p14:creationId xmlns:p14="http://schemas.microsoft.com/office/powerpoint/2010/main" val="3306753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14</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1475656" y="2708920"/>
            <a:ext cx="5673221" cy="1754326"/>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MODEL </a:t>
            </a:r>
          </a:p>
          <a:p>
            <a:pPr algn="ctr"/>
            <a:r>
              <a:rPr lang="it-IT" sz="5400" b="1" dirty="0" smtClean="0">
                <a:ln w="22225">
                  <a:solidFill>
                    <a:srgbClr val="004F84"/>
                  </a:solidFill>
                  <a:prstDash val="solid"/>
                </a:ln>
                <a:solidFill>
                  <a:srgbClr val="85A8CF"/>
                </a:solidFill>
              </a:rPr>
              <a:t>IDENTIFICATION</a:t>
            </a:r>
          </a:p>
        </p:txBody>
      </p:sp>
    </p:spTree>
    <p:extLst>
      <p:ext uri="{BB962C8B-B14F-4D97-AF65-F5344CB8AC3E}">
        <p14:creationId xmlns:p14="http://schemas.microsoft.com/office/powerpoint/2010/main" val="2967287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15</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15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MODEL IDENTIFICATION</a:t>
            </a:r>
            <a:endParaRPr lang="en-US" altLang="it-IT" b="1" dirty="0">
              <a:solidFill>
                <a:srgbClr val="FF9900"/>
              </a:solidFill>
            </a:endParaRPr>
          </a:p>
          <a:p>
            <a:pPr>
              <a:buFontTx/>
              <a:buNone/>
            </a:pPr>
            <a:endParaRPr lang="en-US" altLang="it-IT" sz="2400" dirty="0"/>
          </a:p>
        </p:txBody>
      </p:sp>
      <mc:AlternateContent xmlns:mc="http://schemas.openxmlformats.org/markup-compatibility/2006" xmlns:a14="http://schemas.microsoft.com/office/drawing/2010/main">
        <mc:Choice Requires="a14">
          <p:sp>
            <p:nvSpPr>
              <p:cNvPr id="14" name="CasellaDiTesto 13"/>
              <p:cNvSpPr txBox="1"/>
              <p:nvPr/>
            </p:nvSpPr>
            <p:spPr>
              <a:xfrm>
                <a:off x="539552" y="873125"/>
                <a:ext cx="7286625" cy="6241709"/>
              </a:xfrm>
              <a:prstGeom prst="rect">
                <a:avLst/>
              </a:prstGeom>
              <a:noFill/>
            </p:spPr>
            <p:txBody>
              <a:bodyPr>
                <a:spAutoFit/>
              </a:bodyPr>
              <a:lstStyle/>
              <a:p>
                <a:pPr algn="just">
                  <a:spcBef>
                    <a:spcPct val="20000"/>
                  </a:spcBef>
                  <a:defRPr/>
                </a:pPr>
                <a:r>
                  <a:rPr lang="en-US" sz="1800" dirty="0" smtClean="0">
                    <a:latin typeface="Arial" charset="0"/>
                  </a:rPr>
                  <a:t>The full identification process goes through three steps:</a:t>
                </a:r>
              </a:p>
              <a:p>
                <a:pPr marL="285750" indent="-285750" algn="just">
                  <a:spcBef>
                    <a:spcPct val="20000"/>
                  </a:spcBef>
                  <a:buFont typeface="Arial" panose="020B0604020202020204" pitchFamily="34" charset="0"/>
                  <a:buChar char="•"/>
                  <a:defRPr/>
                </a:pPr>
                <a:r>
                  <a:rPr lang="en-US" sz="1800" b="1" dirty="0" smtClean="0">
                    <a:latin typeface="Arial" charset="0"/>
                  </a:rPr>
                  <a:t>Model identification</a:t>
                </a:r>
                <a:r>
                  <a:rPr lang="en-US" sz="1800" dirty="0" smtClean="0">
                    <a:latin typeface="Arial" charset="0"/>
                  </a:rPr>
                  <a:t> based on identification data set.</a:t>
                </a:r>
              </a:p>
              <a:p>
                <a:pPr marL="285750" indent="-285750" algn="just">
                  <a:spcBef>
                    <a:spcPct val="20000"/>
                  </a:spcBef>
                  <a:buFont typeface="Arial" panose="020B0604020202020204" pitchFamily="34" charset="0"/>
                  <a:buChar char="•"/>
                  <a:defRPr/>
                </a:pPr>
                <a:r>
                  <a:rPr lang="en-US" sz="1800" b="1" dirty="0" smtClean="0">
                    <a:latin typeface="Arial" charset="0"/>
                  </a:rPr>
                  <a:t>Cross-validation</a:t>
                </a:r>
                <a:r>
                  <a:rPr lang="en-US" sz="1800" dirty="0" smtClean="0">
                    <a:latin typeface="Arial" charset="0"/>
                  </a:rPr>
                  <a:t> to choose the best model, that has the lowest value of the performance index based on cross-validation data set.</a:t>
                </a:r>
              </a:p>
              <a:p>
                <a:pPr marL="285750" indent="-285750" algn="just">
                  <a:spcBef>
                    <a:spcPct val="20000"/>
                  </a:spcBef>
                  <a:buFont typeface="Arial" panose="020B0604020202020204" pitchFamily="34" charset="0"/>
                  <a:buChar char="•"/>
                  <a:defRPr/>
                </a:pPr>
                <a:r>
                  <a:rPr lang="en-US" sz="1800" dirty="0" smtClean="0">
                    <a:latin typeface="Arial" charset="0"/>
                  </a:rPr>
                  <a:t>Final </a:t>
                </a:r>
                <a:r>
                  <a:rPr lang="en-US" sz="1800" b="1" dirty="0" smtClean="0">
                    <a:latin typeface="Arial" charset="0"/>
                  </a:rPr>
                  <a:t>validation </a:t>
                </a:r>
                <a:r>
                  <a:rPr lang="en-US" sz="1800" dirty="0" smtClean="0">
                    <a:latin typeface="Arial" charset="0"/>
                  </a:rPr>
                  <a:t>to evaluate and characterize the model got in previous steps.</a:t>
                </a:r>
              </a:p>
              <a:p>
                <a:pPr algn="just">
                  <a:spcBef>
                    <a:spcPct val="20000"/>
                  </a:spcBef>
                  <a:defRPr/>
                </a:pPr>
                <a:endParaRPr lang="en-US" sz="800" dirty="0">
                  <a:latin typeface="Arial" charset="0"/>
                </a:endParaRPr>
              </a:p>
              <a:p>
                <a:pPr algn="just">
                  <a:spcBef>
                    <a:spcPct val="20000"/>
                  </a:spcBef>
                  <a:defRPr/>
                </a:pPr>
                <a:r>
                  <a:rPr lang="en-US" sz="1800" dirty="0" smtClean="0">
                    <a:latin typeface="Arial" charset="0"/>
                  </a:rPr>
                  <a:t>Our identification problem refers to identification of both transfer function parameters and time-delay in a continuous-time form.</a:t>
                </a:r>
              </a:p>
              <a:p>
                <a:pPr algn="just">
                  <a:spcBef>
                    <a:spcPct val="20000"/>
                  </a:spcBef>
                  <a:defRPr/>
                </a:pPr>
                <a:r>
                  <a:rPr lang="en-US" sz="1800" dirty="0" smtClean="0">
                    <a:latin typeface="Arial" charset="0"/>
                  </a:rPr>
                  <a:t>So we rely on the </a:t>
                </a:r>
                <a:r>
                  <a:rPr lang="en-US" sz="1800" i="1" dirty="0" smtClean="0">
                    <a:solidFill>
                      <a:srgbClr val="85A8CF"/>
                    </a:solidFill>
                    <a:latin typeface="Arial" charset="0"/>
                  </a:rPr>
                  <a:t>tdsrivc </a:t>
                </a:r>
                <a:r>
                  <a:rPr lang="en-US" sz="1800" dirty="0" smtClean="0">
                    <a:latin typeface="Arial" charset="0"/>
                  </a:rPr>
                  <a:t>algorithm, provided by </a:t>
                </a:r>
                <a:r>
                  <a:rPr lang="en-US" sz="1800" i="1" dirty="0" smtClean="0">
                    <a:solidFill>
                      <a:srgbClr val="85A8CF"/>
                    </a:solidFill>
                    <a:latin typeface="Arial" charset="0"/>
                  </a:rPr>
                  <a:t>CONTSID </a:t>
                </a:r>
                <a:r>
                  <a:rPr lang="en-US" sz="1800" dirty="0" smtClean="0">
                    <a:latin typeface="Arial" charset="0"/>
                  </a:rPr>
                  <a:t>Matlab toolbox: based on </a:t>
                </a:r>
                <a:r>
                  <a:rPr lang="en-US" sz="1800" i="1" dirty="0" err="1" smtClean="0">
                    <a:solidFill>
                      <a:srgbClr val="85A8CF"/>
                    </a:solidFill>
                    <a:latin typeface="Arial" charset="0"/>
                  </a:rPr>
                  <a:t>srivc</a:t>
                </a:r>
                <a:r>
                  <a:rPr lang="en-US" sz="1800" dirty="0" smtClean="0">
                    <a:latin typeface="Arial" charset="0"/>
                  </a:rPr>
                  <a:t> (Simple Refined Instrumental Variable for Continuous-time OE model) it computes parameters of continuous-time output-error models with time-delay.</a:t>
                </a:r>
              </a:p>
              <a:p>
                <a:pPr algn="just">
                  <a:spcBef>
                    <a:spcPct val="20000"/>
                  </a:spcBef>
                  <a:defRPr/>
                </a:pPr>
                <a:r>
                  <a:rPr lang="en-US" sz="1800" b="1" dirty="0" smtClean="0">
                    <a:latin typeface="Arial" charset="0"/>
                  </a:rPr>
                  <a:t>It works under the assumption of white additive noise</a:t>
                </a:r>
                <a:r>
                  <a:rPr lang="en-US" sz="1800" dirty="0" smtClean="0">
                    <a:latin typeface="Arial" charset="0"/>
                  </a:rPr>
                  <a:t>.</a:t>
                </a:r>
              </a:p>
              <a:p>
                <a:pPr algn="just">
                  <a:spcBef>
                    <a:spcPct val="20000"/>
                  </a:spcBef>
                  <a:defRPr/>
                </a:pPr>
                <a:r>
                  <a:rPr lang="en-US" sz="1800" dirty="0" smtClean="0">
                    <a:latin typeface="Arial" charset="0"/>
                  </a:rPr>
                  <a:t>The algorithm is based on a PEM approach with the prediction error as a function of </a:t>
                </a:r>
                <a14:m>
                  <m:oMath xmlns:m="http://schemas.openxmlformats.org/officeDocument/2006/math">
                    <m:r>
                      <a:rPr lang="en-US" sz="1800" i="1" smtClean="0">
                        <a:latin typeface="Cambria Math" panose="02040503050406030204" pitchFamily="18" charset="0"/>
                        <a:ea typeface="Cambria Math" panose="02040503050406030204" pitchFamily="18" charset="0"/>
                      </a:rPr>
                      <m:t>𝜃</m:t>
                    </m:r>
                  </m:oMath>
                </a14:m>
                <a:r>
                  <a:rPr lang="en-US" sz="1800" dirty="0" smtClean="0">
                    <a:latin typeface="Arial" charset="0"/>
                  </a:rPr>
                  <a:t> (parameters vector) and </a:t>
                </a:r>
                <a14:m>
                  <m:oMath xmlns:m="http://schemas.openxmlformats.org/officeDocument/2006/math">
                    <m:r>
                      <a:rPr lang="en-US" sz="1800" i="1" smtClean="0">
                        <a:latin typeface="Cambria Math" panose="02040503050406030204" pitchFamily="18" charset="0"/>
                        <a:ea typeface="Cambria Math" panose="02040503050406030204" pitchFamily="18" charset="0"/>
                      </a:rPr>
                      <m:t>𝜏</m:t>
                    </m:r>
                  </m:oMath>
                </a14:m>
                <a:r>
                  <a:rPr lang="en-US" sz="1800" dirty="0" smtClean="0">
                    <a:latin typeface="Arial" charset="0"/>
                  </a:rPr>
                  <a:t> (time-delay):</a:t>
                </a:r>
              </a:p>
              <a:p>
                <a:pPr algn="just">
                  <a:spcBef>
                    <a:spcPct val="20000"/>
                  </a:spcBef>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𝜖</m:t>
                      </m:r>
                      <m:d>
                        <m:dPr>
                          <m:ctrlPr>
                            <a:rPr lang="it-IT" sz="1800" b="0" i="1" smtClean="0">
                              <a:latin typeface="Cambria Math" panose="02040503050406030204" pitchFamily="18" charset="0"/>
                              <a:ea typeface="Cambria Math" panose="02040503050406030204" pitchFamily="18" charset="0"/>
                            </a:rPr>
                          </m:ctrlPr>
                        </m:dPr>
                        <m:e>
                          <m:r>
                            <a:rPr lang="it-IT" sz="1800" b="0" i="1" smtClean="0">
                              <a:latin typeface="Cambria Math" panose="02040503050406030204" pitchFamily="18" charset="0"/>
                              <a:ea typeface="Cambria Math" panose="02040503050406030204" pitchFamily="18" charset="0"/>
                            </a:rPr>
                            <m:t>𝜌</m:t>
                          </m:r>
                        </m:e>
                      </m:d>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𝑦</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𝑔</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𝜌</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𝜃</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𝑢</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𝜏</m:t>
                      </m:r>
                      <m:r>
                        <a:rPr lang="it-IT" sz="1800" b="0" i="1" smtClean="0">
                          <a:latin typeface="Cambria Math" panose="02040503050406030204" pitchFamily="18" charset="0"/>
                          <a:ea typeface="Cambria Math" panose="02040503050406030204" pitchFamily="18" charset="0"/>
                        </a:rPr>
                        <m:t>)</m:t>
                      </m:r>
                    </m:oMath>
                  </m:oMathPara>
                </a14:m>
                <a:endParaRPr lang="en-US" sz="1800" dirty="0" smtClean="0">
                  <a:latin typeface="Arial" charset="0"/>
                </a:endParaRPr>
              </a:p>
              <a:p>
                <a:pPr algn="just">
                  <a:spcBef>
                    <a:spcPct val="20000"/>
                  </a:spcBef>
                  <a:defRPr/>
                </a:pPr>
                <a:r>
                  <a:rPr lang="en-US" sz="1800" dirty="0" smtClean="0">
                    <a:latin typeface="Arial" charset="0"/>
                  </a:rPr>
                  <a:t>where </a:t>
                </a:r>
                <a14:m>
                  <m:oMath xmlns:m="http://schemas.openxmlformats.org/officeDocument/2006/math">
                    <m:r>
                      <a:rPr lang="it-IT" sz="1800" i="1">
                        <a:latin typeface="Cambria Math" panose="02040503050406030204" pitchFamily="18" charset="0"/>
                        <a:ea typeface="Cambria Math" panose="02040503050406030204" pitchFamily="18" charset="0"/>
                      </a:rPr>
                      <m:t>𝜌</m:t>
                    </m:r>
                  </m:oMath>
                </a14:m>
                <a:r>
                  <a:rPr lang="en-US" sz="1800" dirty="0" smtClean="0">
                    <a:latin typeface="Arial" charset="0"/>
                  </a:rPr>
                  <a:t> denotes the differentiation operator.</a:t>
                </a:r>
              </a:p>
              <a:p>
                <a:pPr algn="just">
                  <a:spcBef>
                    <a:spcPct val="20000"/>
                  </a:spcBef>
                  <a:defRPr/>
                </a:pPr>
                <a:r>
                  <a:rPr lang="en-US" sz="1800" dirty="0" smtClean="0">
                    <a:latin typeface="Arial" charset="0"/>
                  </a:rPr>
                  <a:t>A more detailed explanation can be found </a:t>
                </a:r>
                <a:r>
                  <a:rPr lang="en-US" sz="1800" dirty="0" smtClean="0">
                    <a:latin typeface="Arial" charset="0"/>
                    <a:hlinkClick r:id="rId2"/>
                  </a:rPr>
                  <a:t>here</a:t>
                </a:r>
                <a:r>
                  <a:rPr lang="en-US" sz="1800" dirty="0" smtClean="0">
                    <a:latin typeface="Arial" charset="0"/>
                  </a:rPr>
                  <a:t>.   </a:t>
                </a:r>
              </a:p>
              <a:p>
                <a:pPr algn="just">
                  <a:spcBef>
                    <a:spcPct val="20000"/>
                  </a:spcBef>
                  <a:defRPr/>
                </a:pPr>
                <a:r>
                  <a:rPr lang="en-US" sz="1800" dirty="0" smtClean="0">
                    <a:latin typeface="Arial" charset="0"/>
                  </a:rPr>
                  <a:t> </a:t>
                </a:r>
                <a:endParaRPr lang="en-US" sz="1800" b="1" dirty="0">
                  <a:latin typeface="Arial" charset="0"/>
                </a:endParaRPr>
              </a:p>
            </p:txBody>
          </p:sp>
        </mc:Choice>
        <mc:Fallback xmlns="">
          <p:sp>
            <p:nvSpPr>
              <p:cNvPr id="14" name="CasellaDiTesto 13"/>
              <p:cNvSpPr txBox="1">
                <a:spLocks noRot="1" noChangeAspect="1" noMove="1" noResize="1" noEditPoints="1" noAdjustHandles="1" noChangeArrowheads="1" noChangeShapeType="1" noTextEdit="1"/>
              </p:cNvSpPr>
              <p:nvPr/>
            </p:nvSpPr>
            <p:spPr>
              <a:xfrm>
                <a:off x="539552" y="873125"/>
                <a:ext cx="7286625" cy="6241709"/>
              </a:xfrm>
              <a:prstGeom prst="rect">
                <a:avLst/>
              </a:prstGeom>
              <a:blipFill>
                <a:blip r:embed="rId3"/>
                <a:stretch>
                  <a:fillRect l="-753" t="-488" r="-669"/>
                </a:stretch>
              </a:blipFill>
            </p:spPr>
            <p:txBody>
              <a:bodyPr/>
              <a:lstStyle/>
              <a:p>
                <a:r>
                  <a:rPr lang="en-US">
                    <a:noFill/>
                  </a:rPr>
                  <a:t> </a:t>
                </a:r>
              </a:p>
            </p:txBody>
          </p:sp>
        </mc:Fallback>
      </mc:AlternateContent>
    </p:spTree>
    <p:extLst>
      <p:ext uri="{BB962C8B-B14F-4D97-AF65-F5344CB8AC3E}">
        <p14:creationId xmlns:p14="http://schemas.microsoft.com/office/powerpoint/2010/main" val="815414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16</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15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MODEL IDENTIFICATION</a:t>
            </a:r>
            <a:endParaRPr lang="en-US" altLang="it-IT" b="1" dirty="0">
              <a:solidFill>
                <a:srgbClr val="FF9900"/>
              </a:solidFill>
            </a:endParaRPr>
          </a:p>
          <a:p>
            <a:pPr>
              <a:buFontTx/>
              <a:buNone/>
            </a:pPr>
            <a:endParaRPr lang="en-US" altLang="it-IT" sz="2400" dirty="0"/>
          </a:p>
        </p:txBody>
      </p:sp>
      <mc:AlternateContent xmlns:mc="http://schemas.openxmlformats.org/markup-compatibility/2006" xmlns:a14="http://schemas.microsoft.com/office/drawing/2010/main">
        <mc:Choice Requires="a14">
          <p:sp>
            <p:nvSpPr>
              <p:cNvPr id="14" name="CasellaDiTesto 13"/>
              <p:cNvSpPr txBox="1"/>
              <p:nvPr/>
            </p:nvSpPr>
            <p:spPr>
              <a:xfrm>
                <a:off x="539552" y="873125"/>
                <a:ext cx="7286625" cy="4635115"/>
              </a:xfrm>
              <a:prstGeom prst="rect">
                <a:avLst/>
              </a:prstGeom>
              <a:noFill/>
            </p:spPr>
            <p:txBody>
              <a:bodyPr>
                <a:spAutoFit/>
              </a:bodyPr>
              <a:lstStyle/>
              <a:p>
                <a:pPr algn="just">
                  <a:spcBef>
                    <a:spcPct val="20000"/>
                  </a:spcBef>
                  <a:defRPr/>
                </a:pPr>
                <a:r>
                  <a:rPr lang="en-US" sz="1800" dirty="0" smtClean="0">
                    <a:latin typeface="Arial" charset="0"/>
                  </a:rPr>
                  <a:t>Starting from the following a priori knowledge about the system singularities:</a:t>
                </a:r>
              </a:p>
              <a:p>
                <a:pPr marL="285750" indent="-285750" algn="just">
                  <a:spcBef>
                    <a:spcPct val="20000"/>
                  </a:spcBef>
                  <a:buFont typeface="Arial" panose="020B0604020202020204" pitchFamily="34" charset="0"/>
                  <a:buChar char="•"/>
                  <a:defRPr/>
                </a:pPr>
                <a:r>
                  <a:rPr lang="en-US" sz="1800" dirty="0">
                    <a:latin typeface="Arial" charset="0"/>
                  </a:rPr>
                  <a:t>n</a:t>
                </a:r>
                <a:r>
                  <a:rPr lang="en-US" sz="1800" dirty="0" smtClean="0">
                    <a:latin typeface="Arial" charset="0"/>
                  </a:rPr>
                  <a:t>umber of poles, </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𝑛</m:t>
                        </m:r>
                      </m:e>
                      <m:sub>
                        <m:r>
                          <a:rPr lang="it-IT" sz="1800" b="0" i="1" smtClean="0">
                            <a:latin typeface="Cambria Math" panose="02040503050406030204" pitchFamily="18" charset="0"/>
                          </a:rPr>
                          <m:t>𝑃</m:t>
                        </m:r>
                      </m:sub>
                    </m:sSub>
                  </m:oMath>
                </a14:m>
                <a:r>
                  <a:rPr lang="en-US" sz="1800" dirty="0" smtClean="0">
                    <a:latin typeface="Arial" charset="0"/>
                  </a:rPr>
                  <a:t>: 1 – 5</a:t>
                </a:r>
              </a:p>
              <a:p>
                <a:pPr marL="285750" indent="-285750" algn="just">
                  <a:spcBef>
                    <a:spcPct val="20000"/>
                  </a:spcBef>
                  <a:buFont typeface="Arial" panose="020B0604020202020204" pitchFamily="34" charset="0"/>
                  <a:buChar char="•"/>
                  <a:defRPr/>
                </a:pPr>
                <a:r>
                  <a:rPr lang="en-US" sz="1800" dirty="0">
                    <a:latin typeface="Arial" charset="0"/>
                  </a:rPr>
                  <a:t>number of </a:t>
                </a:r>
                <a:r>
                  <a:rPr lang="en-US" sz="1800" dirty="0" smtClean="0">
                    <a:latin typeface="Arial" charset="0"/>
                  </a:rPr>
                  <a:t>zeros, </a:t>
                </a:r>
                <a14:m>
                  <m:oMath xmlns:m="http://schemas.openxmlformats.org/officeDocument/2006/math">
                    <m:sSub>
                      <m:sSubPr>
                        <m:ctrlPr>
                          <a:rPr lang="en-US" sz="1800" i="1">
                            <a:latin typeface="Cambria Math" panose="02040503050406030204" pitchFamily="18" charset="0"/>
                          </a:rPr>
                        </m:ctrlPr>
                      </m:sSubPr>
                      <m:e>
                        <m:r>
                          <a:rPr lang="it-IT" sz="1800" i="1">
                            <a:latin typeface="Cambria Math" panose="02040503050406030204" pitchFamily="18" charset="0"/>
                          </a:rPr>
                          <m:t>𝑛</m:t>
                        </m:r>
                      </m:e>
                      <m:sub>
                        <m:r>
                          <a:rPr lang="it-IT" sz="1800" b="0" i="1" smtClean="0">
                            <a:latin typeface="Cambria Math" panose="02040503050406030204" pitchFamily="18" charset="0"/>
                          </a:rPr>
                          <m:t>𝑍</m:t>
                        </m:r>
                      </m:sub>
                    </m:sSub>
                  </m:oMath>
                </a14:m>
                <a:r>
                  <a:rPr lang="en-US" sz="1800" dirty="0">
                    <a:latin typeface="Arial" charset="0"/>
                  </a:rPr>
                  <a:t>: </a:t>
                </a:r>
                <a:r>
                  <a:rPr lang="en-US" sz="1800" dirty="0" smtClean="0">
                    <a:latin typeface="Arial" charset="0"/>
                  </a:rPr>
                  <a:t>0 </a:t>
                </a:r>
                <a:r>
                  <a:rPr lang="en-US" sz="1800" dirty="0">
                    <a:latin typeface="Arial" charset="0"/>
                  </a:rPr>
                  <a:t>– </a:t>
                </a:r>
                <a:r>
                  <a:rPr lang="en-US" sz="1800" dirty="0" smtClean="0">
                    <a:latin typeface="Arial" charset="0"/>
                  </a:rPr>
                  <a:t>4 </a:t>
                </a:r>
              </a:p>
              <a:p>
                <a:pPr algn="just">
                  <a:spcBef>
                    <a:spcPct val="20000"/>
                  </a:spcBef>
                  <a:defRPr/>
                </a:pPr>
                <a:r>
                  <a:rPr lang="en-US" sz="1800" dirty="0">
                    <a:latin typeface="Arial" charset="0"/>
                  </a:rPr>
                  <a:t>a</a:t>
                </a:r>
                <a:r>
                  <a:rPr lang="en-US" sz="1800" dirty="0" smtClean="0">
                    <a:latin typeface="Arial" charset="0"/>
                  </a:rPr>
                  <a:t> model is identified for all the combination of </a:t>
                </a:r>
                <a14:m>
                  <m:oMath xmlns:m="http://schemas.openxmlformats.org/officeDocument/2006/math">
                    <m:sSub>
                      <m:sSubPr>
                        <m:ctrlPr>
                          <a:rPr lang="en-US" sz="1800" i="1">
                            <a:latin typeface="Cambria Math" panose="02040503050406030204" pitchFamily="18" charset="0"/>
                          </a:rPr>
                        </m:ctrlPr>
                      </m:sSubPr>
                      <m:e>
                        <m:r>
                          <a:rPr lang="it-IT" sz="1800" i="1">
                            <a:latin typeface="Cambria Math" panose="02040503050406030204" pitchFamily="18" charset="0"/>
                          </a:rPr>
                          <m:t>𝑛</m:t>
                        </m:r>
                      </m:e>
                      <m:sub>
                        <m:r>
                          <a:rPr lang="it-IT" sz="1800" b="0" i="1" smtClean="0">
                            <a:latin typeface="Cambria Math" panose="02040503050406030204" pitchFamily="18" charset="0"/>
                          </a:rPr>
                          <m:t>𝑃</m:t>
                        </m:r>
                      </m:sub>
                    </m:sSub>
                  </m:oMath>
                </a14:m>
                <a:r>
                  <a:rPr lang="en-US" sz="1800" dirty="0" smtClean="0">
                    <a:latin typeface="Arial" charset="0"/>
                  </a:rPr>
                  <a:t> and </a:t>
                </a:r>
                <a14:m>
                  <m:oMath xmlns:m="http://schemas.openxmlformats.org/officeDocument/2006/math">
                    <m:sSub>
                      <m:sSubPr>
                        <m:ctrlPr>
                          <a:rPr lang="en-US" sz="1800" i="1">
                            <a:latin typeface="Cambria Math" panose="02040503050406030204" pitchFamily="18" charset="0"/>
                          </a:rPr>
                        </m:ctrlPr>
                      </m:sSubPr>
                      <m:e>
                        <m:r>
                          <a:rPr lang="it-IT" sz="1800" i="1">
                            <a:latin typeface="Cambria Math" panose="02040503050406030204" pitchFamily="18" charset="0"/>
                          </a:rPr>
                          <m:t>𝑛</m:t>
                        </m:r>
                      </m:e>
                      <m:sub>
                        <m:r>
                          <a:rPr lang="it-IT" sz="1800" b="0" i="1" smtClean="0">
                            <a:latin typeface="Cambria Math" panose="02040503050406030204" pitchFamily="18" charset="0"/>
                          </a:rPr>
                          <m:t>𝑍</m:t>
                        </m:r>
                      </m:sub>
                    </m:sSub>
                  </m:oMath>
                </a14:m>
                <a:r>
                  <a:rPr lang="en-US" sz="1800" dirty="0" smtClean="0">
                    <a:latin typeface="Arial" charset="0"/>
                  </a:rPr>
                  <a:t>, such that </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𝑛</m:t>
                        </m:r>
                      </m:e>
                      <m:sub>
                        <m:r>
                          <a:rPr lang="it-IT" sz="1800" b="0" i="1" smtClean="0">
                            <a:latin typeface="Cambria Math" panose="02040503050406030204" pitchFamily="18" charset="0"/>
                          </a:rPr>
                          <m:t>𝑃</m:t>
                        </m:r>
                      </m:sub>
                    </m:sSub>
                    <m:r>
                      <a:rPr lang="it-IT" sz="1800" b="0" i="1" smtClean="0">
                        <a:latin typeface="Cambria Math" panose="02040503050406030204" pitchFamily="18" charset="0"/>
                      </a:rPr>
                      <m:t>&gt;</m:t>
                    </m:r>
                    <m:sSub>
                      <m:sSubPr>
                        <m:ctrlPr>
                          <a:rPr lang="en-US" sz="1800" i="1">
                            <a:latin typeface="Cambria Math" panose="02040503050406030204" pitchFamily="18" charset="0"/>
                          </a:rPr>
                        </m:ctrlPr>
                      </m:sSubPr>
                      <m:e>
                        <m:r>
                          <a:rPr lang="it-IT" sz="1800" i="1">
                            <a:latin typeface="Cambria Math" panose="02040503050406030204" pitchFamily="18" charset="0"/>
                          </a:rPr>
                          <m:t>𝑛</m:t>
                        </m:r>
                      </m:e>
                      <m:sub>
                        <m:r>
                          <a:rPr lang="it-IT" sz="1800" b="0" i="1" smtClean="0">
                            <a:latin typeface="Cambria Math" panose="02040503050406030204" pitchFamily="18" charset="0"/>
                          </a:rPr>
                          <m:t>𝑍</m:t>
                        </m:r>
                      </m:sub>
                    </m:sSub>
                    <m:r>
                      <a:rPr lang="it-IT" sz="1800" b="0" i="1" smtClean="0">
                        <a:latin typeface="Cambria Math" panose="02040503050406030204" pitchFamily="18" charset="0"/>
                      </a:rPr>
                      <m:t> </m:t>
                    </m:r>
                  </m:oMath>
                </a14:m>
                <a:r>
                  <a:rPr lang="en-US" sz="1800" dirty="0" smtClean="0">
                    <a:latin typeface="Arial" charset="0"/>
                  </a:rPr>
                  <a:t> because a physical system has a strictly proper transfer function.</a:t>
                </a:r>
              </a:p>
              <a:p>
                <a:pPr algn="just">
                  <a:spcBef>
                    <a:spcPct val="20000"/>
                  </a:spcBef>
                  <a:defRPr/>
                </a:pPr>
                <a:endParaRPr lang="en-US" sz="1800" dirty="0">
                  <a:latin typeface="Arial" charset="0"/>
                </a:endParaRPr>
              </a:p>
              <a:p>
                <a:pPr algn="just">
                  <a:spcBef>
                    <a:spcPct val="20000"/>
                  </a:spcBef>
                  <a:defRPr/>
                </a:pPr>
                <a:r>
                  <a:rPr lang="en-US" sz="1800" dirty="0" smtClean="0">
                    <a:latin typeface="Arial" charset="0"/>
                  </a:rPr>
                  <a:t>For example:</a:t>
                </a:r>
              </a:p>
              <a:p>
                <a:pPr algn="just">
                  <a:spcBef>
                    <a:spcPct val="20000"/>
                  </a:spcBef>
                  <a:defRPr/>
                </a:pPr>
                <a:r>
                  <a:rPr lang="en-US" sz="1800" i="1" dirty="0" smtClean="0">
                    <a:solidFill>
                      <a:srgbClr val="85A8CF"/>
                    </a:solidFill>
                    <a:latin typeface="Arial" charset="0"/>
                  </a:rPr>
                  <a:t>M01=tdsrivc(id,[1 1])</a:t>
                </a:r>
              </a:p>
              <a:p>
                <a:pPr algn="just">
                  <a:spcBef>
                    <a:spcPct val="20000"/>
                  </a:spcBef>
                  <a:defRPr/>
                </a:pPr>
                <a:r>
                  <a:rPr lang="en-US" sz="1800" dirty="0">
                    <a:latin typeface="Arial" charset="0"/>
                  </a:rPr>
                  <a:t>i</a:t>
                </a:r>
                <a:r>
                  <a:rPr lang="en-US" sz="1800" dirty="0" smtClean="0">
                    <a:latin typeface="Arial" charset="0"/>
                  </a:rPr>
                  <a:t>t is the identified model using the identification data (</a:t>
                </a:r>
                <a14:m>
                  <m:oMath xmlns:m="http://schemas.openxmlformats.org/officeDocument/2006/math">
                    <m:r>
                      <a:rPr lang="it-IT" sz="1800" b="0" i="1" smtClean="0">
                        <a:latin typeface="Cambria Math" panose="02040503050406030204" pitchFamily="18" charset="0"/>
                      </a:rPr>
                      <m:t>𝑖𝑑</m:t>
                    </m:r>
                  </m:oMath>
                </a14:m>
                <a:r>
                  <a:rPr lang="en-US" sz="1800" dirty="0" smtClean="0">
                    <a:latin typeface="Arial" charset="0"/>
                  </a:rPr>
                  <a:t>) that has no zeros and one pole. Note that in the square brackets are indicated respectively the number of parameters to be estimated for the numerator (</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𝑛</m:t>
                        </m:r>
                      </m:e>
                      <m:sub>
                        <m:r>
                          <a:rPr lang="it-IT" sz="1800" b="0" i="1" smtClean="0">
                            <a:latin typeface="Cambria Math" panose="02040503050406030204" pitchFamily="18" charset="0"/>
                          </a:rPr>
                          <m:t>𝑏</m:t>
                        </m:r>
                      </m:sub>
                    </m:sSub>
                  </m:oMath>
                </a14:m>
                <a:r>
                  <a:rPr lang="en-US" sz="1800" dirty="0" smtClean="0">
                    <a:latin typeface="Arial" charset="0"/>
                  </a:rPr>
                  <a:t>) and the number of parameters to be estimated for the denominator </a:t>
                </a:r>
                <a:r>
                  <a:rPr lang="en-US" sz="1800" dirty="0">
                    <a:latin typeface="Arial" charset="0"/>
                  </a:rPr>
                  <a:t>(</a:t>
                </a:r>
                <a14:m>
                  <m:oMath xmlns:m="http://schemas.openxmlformats.org/officeDocument/2006/math">
                    <m:sSub>
                      <m:sSubPr>
                        <m:ctrlPr>
                          <a:rPr lang="en-US" sz="1800" i="1">
                            <a:latin typeface="Cambria Math" panose="02040503050406030204" pitchFamily="18" charset="0"/>
                          </a:rPr>
                        </m:ctrlPr>
                      </m:sSubPr>
                      <m:e>
                        <m:r>
                          <a:rPr lang="it-IT" sz="1800" i="1">
                            <a:latin typeface="Cambria Math" panose="02040503050406030204" pitchFamily="18" charset="0"/>
                          </a:rPr>
                          <m:t>𝑛</m:t>
                        </m:r>
                      </m:e>
                      <m:sub>
                        <m:r>
                          <a:rPr lang="it-IT" sz="1800" b="0" i="1" smtClean="0">
                            <a:latin typeface="Cambria Math" panose="02040503050406030204" pitchFamily="18" charset="0"/>
                          </a:rPr>
                          <m:t>𝑓</m:t>
                        </m:r>
                      </m:sub>
                    </m:sSub>
                  </m:oMath>
                </a14:m>
                <a:r>
                  <a:rPr lang="en-US" sz="1800" dirty="0" smtClean="0">
                    <a:latin typeface="Arial" charset="0"/>
                  </a:rPr>
                  <a:t>).    </a:t>
                </a:r>
                <a:endParaRPr lang="en-US" sz="1800" b="1" dirty="0">
                  <a:latin typeface="Arial" charset="0"/>
                </a:endParaRPr>
              </a:p>
            </p:txBody>
          </p:sp>
        </mc:Choice>
        <mc:Fallback xmlns="">
          <p:sp>
            <p:nvSpPr>
              <p:cNvPr id="14" name="CasellaDiTesto 13"/>
              <p:cNvSpPr txBox="1">
                <a:spLocks noRot="1" noChangeAspect="1" noMove="1" noResize="1" noEditPoints="1" noAdjustHandles="1" noChangeArrowheads="1" noChangeShapeType="1" noTextEdit="1"/>
              </p:cNvSpPr>
              <p:nvPr/>
            </p:nvSpPr>
            <p:spPr>
              <a:xfrm>
                <a:off x="539552" y="873125"/>
                <a:ext cx="7286625" cy="4635115"/>
              </a:xfrm>
              <a:prstGeom prst="rect">
                <a:avLst/>
              </a:prstGeom>
              <a:blipFill>
                <a:blip r:embed="rId2"/>
                <a:stretch>
                  <a:fillRect l="-753" t="-657" r="-669" b="-1051"/>
                </a:stretch>
              </a:blipFill>
            </p:spPr>
            <p:txBody>
              <a:bodyPr/>
              <a:lstStyle/>
              <a:p>
                <a:r>
                  <a:rPr lang="en-US">
                    <a:noFill/>
                  </a:rPr>
                  <a:t> </a:t>
                </a:r>
              </a:p>
            </p:txBody>
          </p:sp>
        </mc:Fallback>
      </mc:AlternateContent>
    </p:spTree>
    <p:extLst>
      <p:ext uri="{BB962C8B-B14F-4D97-AF65-F5344CB8AC3E}">
        <p14:creationId xmlns:p14="http://schemas.microsoft.com/office/powerpoint/2010/main" val="383993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17</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2155393" y="2708920"/>
            <a:ext cx="4313745" cy="1754326"/>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CROSS </a:t>
            </a:r>
          </a:p>
          <a:p>
            <a:pPr algn="ctr"/>
            <a:r>
              <a:rPr lang="it-IT" sz="5400" b="1" dirty="0" smtClean="0">
                <a:ln w="22225">
                  <a:solidFill>
                    <a:srgbClr val="004F84"/>
                  </a:solidFill>
                  <a:prstDash val="solid"/>
                </a:ln>
                <a:solidFill>
                  <a:srgbClr val="85A8CF"/>
                </a:solidFill>
              </a:rPr>
              <a:t>VALIDATION</a:t>
            </a:r>
          </a:p>
        </p:txBody>
      </p:sp>
    </p:spTree>
    <p:extLst>
      <p:ext uri="{BB962C8B-B14F-4D97-AF65-F5344CB8AC3E}">
        <p14:creationId xmlns:p14="http://schemas.microsoft.com/office/powerpoint/2010/main" val="2350985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18</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CROSS </a:t>
            </a:r>
          </a:p>
          <a:p>
            <a:pPr algn="ctr">
              <a:buFontTx/>
              <a:buNone/>
            </a:pPr>
            <a:r>
              <a:rPr lang="en-US" altLang="it-IT" b="1" dirty="0" smtClean="0">
                <a:solidFill>
                  <a:srgbClr val="FF9900"/>
                </a:solidFill>
              </a:rPr>
              <a:t>VALIDATION</a:t>
            </a:r>
            <a:endParaRPr lang="en-US" altLang="it-IT" b="1" dirty="0">
              <a:solidFill>
                <a:srgbClr val="FF9900"/>
              </a:solidFill>
            </a:endParaRPr>
          </a:p>
          <a:p>
            <a:pPr>
              <a:buFontTx/>
              <a:buNone/>
            </a:pPr>
            <a:endParaRPr lang="en-US" altLang="it-IT" sz="2400" dirty="0"/>
          </a:p>
        </p:txBody>
      </p:sp>
      <mc:AlternateContent xmlns:mc="http://schemas.openxmlformats.org/markup-compatibility/2006" xmlns:a14="http://schemas.microsoft.com/office/drawing/2010/main">
        <mc:Choice Requires="a14">
          <p:sp>
            <p:nvSpPr>
              <p:cNvPr id="14" name="CasellaDiTesto 13"/>
              <p:cNvSpPr txBox="1"/>
              <p:nvPr/>
            </p:nvSpPr>
            <p:spPr>
              <a:xfrm>
                <a:off x="539552" y="873125"/>
                <a:ext cx="7286625" cy="5473486"/>
              </a:xfrm>
              <a:prstGeom prst="rect">
                <a:avLst/>
              </a:prstGeom>
              <a:noFill/>
            </p:spPr>
            <p:txBody>
              <a:bodyPr>
                <a:spAutoFit/>
              </a:bodyPr>
              <a:lstStyle/>
              <a:p>
                <a:pPr algn="just">
                  <a:spcBef>
                    <a:spcPct val="20000"/>
                  </a:spcBef>
                  <a:defRPr/>
                </a:pPr>
                <a:r>
                  <a:rPr lang="en-US" sz="1800" dirty="0" smtClean="0">
                    <a:latin typeface="Arial" charset="0"/>
                  </a:rPr>
                  <a:t>Once models with different order have been identified, they are used to obtain the simulated output of the system </a:t>
                </a:r>
                <a14:m>
                  <m:oMath xmlns:m="http://schemas.openxmlformats.org/officeDocument/2006/math">
                    <m:acc>
                      <m:accPr>
                        <m:chr m:val="̂"/>
                        <m:ctrlPr>
                          <a:rPr lang="en-US" sz="1800" i="1" smtClean="0">
                            <a:latin typeface="Cambria Math" panose="02040503050406030204" pitchFamily="18" charset="0"/>
                          </a:rPr>
                        </m:ctrlPr>
                      </m:accPr>
                      <m:e>
                        <m:r>
                          <a:rPr lang="it-IT" sz="1800" b="0" i="1" smtClean="0">
                            <a:latin typeface="Cambria Math" panose="02040503050406030204" pitchFamily="18" charset="0"/>
                          </a:rPr>
                          <m:t>𝑦</m:t>
                        </m:r>
                      </m:e>
                    </m:acc>
                  </m:oMath>
                </a14:m>
                <a:r>
                  <a:rPr lang="en-US" sz="1800" dirty="0" smtClean="0">
                    <a:latin typeface="Arial" charset="0"/>
                  </a:rPr>
                  <a:t> through the </a:t>
                </a:r>
                <a:r>
                  <a:rPr lang="en-US" sz="1800" i="1" dirty="0" smtClean="0">
                    <a:solidFill>
                      <a:srgbClr val="85A8CF"/>
                    </a:solidFill>
                    <a:latin typeface="Arial" charset="0"/>
                  </a:rPr>
                  <a:t>CONTSID</a:t>
                </a:r>
                <a:r>
                  <a:rPr lang="en-US" sz="1800" dirty="0" smtClean="0">
                    <a:latin typeface="Arial" charset="0"/>
                  </a:rPr>
                  <a:t> Matlab function </a:t>
                </a:r>
                <a:r>
                  <a:rPr lang="en-US" sz="1800" i="1" dirty="0" err="1" smtClean="0">
                    <a:solidFill>
                      <a:srgbClr val="85A8CF"/>
                    </a:solidFill>
                    <a:latin typeface="Arial" charset="0"/>
                  </a:rPr>
                  <a:t>simc</a:t>
                </a:r>
                <a:r>
                  <a:rPr lang="en-US" sz="1800" dirty="0">
                    <a:latin typeface="Arial" charset="0"/>
                  </a:rPr>
                  <a:t>,</a:t>
                </a:r>
                <a:r>
                  <a:rPr lang="en-US" sz="1800" dirty="0" smtClean="0">
                    <a:latin typeface="Arial" charset="0"/>
                  </a:rPr>
                  <a:t> that needs as input arguments the identified model and the cross-validation data (</a:t>
                </a:r>
                <a14:m>
                  <m:oMath xmlns:m="http://schemas.openxmlformats.org/officeDocument/2006/math">
                    <m:r>
                      <a:rPr lang="it-IT" sz="1800" b="0" i="1" smtClean="0">
                        <a:latin typeface="Cambria Math" panose="02040503050406030204" pitchFamily="18" charset="0"/>
                      </a:rPr>
                      <m:t>𝑐𝑣</m:t>
                    </m:r>
                  </m:oMath>
                </a14:m>
                <a:r>
                  <a:rPr lang="en-US" sz="1800" dirty="0" smtClean="0">
                    <a:latin typeface="Arial" charset="0"/>
                  </a:rPr>
                  <a:t>).</a:t>
                </a:r>
              </a:p>
              <a:p>
                <a:pPr algn="just">
                  <a:spcBef>
                    <a:spcPct val="20000"/>
                  </a:spcBef>
                  <a:defRPr/>
                </a:pPr>
                <a:r>
                  <a:rPr lang="en-US" sz="1800" dirty="0" smtClean="0">
                    <a:latin typeface="Arial" charset="0"/>
                  </a:rPr>
                  <a:t>Then it is possible to compute the </a:t>
                </a:r>
                <a:r>
                  <a:rPr lang="en-US" sz="1800" b="1" dirty="0" smtClean="0">
                    <a:latin typeface="Arial" charset="0"/>
                  </a:rPr>
                  <a:t>prediction error</a:t>
                </a:r>
              </a:p>
              <a:p>
                <a:pPr algn="just">
                  <a:spcBef>
                    <a:spcPct val="20000"/>
                  </a:spcBef>
                  <a:defRPr/>
                </a:pPr>
                <a:endParaRPr lang="en-US" sz="1800" dirty="0" smtClean="0">
                  <a:latin typeface="Arial" charset="0"/>
                </a:endParaRPr>
              </a:p>
              <a:p>
                <a:pPr algn="ctr">
                  <a:spcBef>
                    <a:spcPct val="20000"/>
                  </a:spcBef>
                  <a:defRPr/>
                </a:pPr>
                <a14:m>
                  <m:oMath xmlns:m="http://schemas.openxmlformats.org/officeDocument/2006/math">
                    <m:r>
                      <a:rPr lang="en-US" sz="1800" i="1" smtClean="0">
                        <a:latin typeface="Cambria Math" panose="02040503050406030204" pitchFamily="18" charset="0"/>
                        <a:ea typeface="Cambria Math" panose="02040503050406030204" pitchFamily="18" charset="0"/>
                      </a:rPr>
                      <m:t>𝜖</m:t>
                    </m:r>
                    <m:d>
                      <m:dPr>
                        <m:ctrlPr>
                          <a:rPr lang="it-IT" sz="1800" b="0" i="1" smtClean="0">
                            <a:latin typeface="Cambria Math" panose="02040503050406030204" pitchFamily="18" charset="0"/>
                            <a:ea typeface="Cambria Math" panose="02040503050406030204" pitchFamily="18" charset="0"/>
                          </a:rPr>
                        </m:ctrlPr>
                      </m:dPr>
                      <m:e>
                        <m:r>
                          <a:rPr lang="it-IT" sz="1800" b="0" i="1" smtClean="0">
                            <a:latin typeface="Cambria Math" panose="02040503050406030204" pitchFamily="18" charset="0"/>
                            <a:ea typeface="Cambria Math" panose="02040503050406030204" pitchFamily="18" charset="0"/>
                          </a:rPr>
                          <m:t>𝑡</m:t>
                        </m:r>
                      </m:e>
                    </m:d>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𝑦</m:t>
                    </m:r>
                    <m:d>
                      <m:dPr>
                        <m:ctrlPr>
                          <a:rPr lang="it-IT" sz="1800" b="0" i="1" smtClean="0">
                            <a:latin typeface="Cambria Math" panose="02040503050406030204" pitchFamily="18" charset="0"/>
                            <a:ea typeface="Cambria Math" panose="02040503050406030204" pitchFamily="18" charset="0"/>
                          </a:rPr>
                        </m:ctrlPr>
                      </m:dPr>
                      <m:e>
                        <m:r>
                          <a:rPr lang="it-IT" sz="1800" b="0" i="1" smtClean="0">
                            <a:latin typeface="Cambria Math" panose="02040503050406030204" pitchFamily="18" charset="0"/>
                            <a:ea typeface="Cambria Math" panose="02040503050406030204" pitchFamily="18" charset="0"/>
                          </a:rPr>
                          <m:t>𝑡</m:t>
                        </m:r>
                      </m:e>
                    </m:d>
                    <m:r>
                      <a:rPr lang="it-IT" sz="1800" b="0" i="1" smtClean="0">
                        <a:latin typeface="Cambria Math" panose="02040503050406030204" pitchFamily="18" charset="0"/>
                        <a:ea typeface="Cambria Math" panose="02040503050406030204" pitchFamily="18" charset="0"/>
                      </a:rPr>
                      <m:t>−</m:t>
                    </m:r>
                    <m:acc>
                      <m:accPr>
                        <m:chr m:val="̂"/>
                        <m:ctrlPr>
                          <a:rPr lang="it-IT" sz="1800" b="0" i="1" smtClean="0">
                            <a:latin typeface="Cambria Math" panose="02040503050406030204" pitchFamily="18" charset="0"/>
                            <a:ea typeface="Cambria Math" panose="02040503050406030204" pitchFamily="18" charset="0"/>
                          </a:rPr>
                        </m:ctrlPr>
                      </m:accPr>
                      <m:e>
                        <m:r>
                          <a:rPr lang="it-IT" sz="1800" b="0" i="1" smtClean="0">
                            <a:latin typeface="Cambria Math" panose="02040503050406030204" pitchFamily="18" charset="0"/>
                            <a:ea typeface="Cambria Math" panose="02040503050406030204" pitchFamily="18" charset="0"/>
                          </a:rPr>
                          <m:t>𝑦</m:t>
                        </m:r>
                      </m:e>
                    </m:acc>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𝑡</m:t>
                    </m:r>
                    <m:r>
                      <a:rPr lang="it-IT" sz="1800" b="0" i="1" smtClean="0">
                        <a:latin typeface="Cambria Math" panose="02040503050406030204" pitchFamily="18" charset="0"/>
                        <a:ea typeface="Cambria Math" panose="02040503050406030204" pitchFamily="18" charset="0"/>
                      </a:rPr>
                      <m:t>)</m:t>
                    </m:r>
                  </m:oMath>
                </a14:m>
                <a:r>
                  <a:rPr lang="en-US" sz="1800" dirty="0" smtClean="0">
                    <a:latin typeface="Arial" charset="0"/>
                  </a:rPr>
                  <a:t>  </a:t>
                </a:r>
              </a:p>
              <a:p>
                <a:pPr>
                  <a:spcBef>
                    <a:spcPct val="20000"/>
                  </a:spcBef>
                  <a:defRPr/>
                </a:pPr>
                <a:endParaRPr lang="en-US" sz="1800" dirty="0" smtClean="0">
                  <a:latin typeface="Arial" charset="0"/>
                </a:endParaRPr>
              </a:p>
              <a:p>
                <a:pPr>
                  <a:spcBef>
                    <a:spcPct val="20000"/>
                  </a:spcBef>
                  <a:defRPr/>
                </a:pPr>
                <a:r>
                  <a:rPr lang="en-US" sz="1800" dirty="0" smtClean="0">
                    <a:latin typeface="Arial" charset="0"/>
                  </a:rPr>
                  <a:t>Finally the goal is to find the best identified model that is the one that minimizes the </a:t>
                </a:r>
                <a:r>
                  <a:rPr lang="en-US" sz="1800" b="1" dirty="0" smtClean="0">
                    <a:latin typeface="Arial" charset="0"/>
                  </a:rPr>
                  <a:t>performance index</a:t>
                </a:r>
              </a:p>
              <a:p>
                <a:pPr>
                  <a:spcBef>
                    <a:spcPct val="20000"/>
                  </a:spcBef>
                  <a:defRPr/>
                </a:pPr>
                <a:r>
                  <a:rPr lang="it-IT" sz="1800" dirty="0" smtClean="0">
                    <a:latin typeface="Arial" charset="0"/>
                  </a:rPr>
                  <a:t> </a:t>
                </a:r>
              </a:p>
              <a:p>
                <a:pPr>
                  <a:spcBef>
                    <a:spcPct val="20000"/>
                  </a:spcBef>
                  <a:defRPr/>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𝐽</m:t>
                      </m:r>
                      <m:r>
                        <a:rPr lang="it-IT" sz="1800" b="0" i="1" smtClean="0">
                          <a:latin typeface="Cambria Math" panose="02040503050406030204" pitchFamily="18" charset="0"/>
                        </a:rPr>
                        <m:t>=</m:t>
                      </m:r>
                      <m:nary>
                        <m:naryPr>
                          <m:chr m:val="∑"/>
                          <m:supHide m:val="on"/>
                          <m:ctrlPr>
                            <a:rPr lang="it-IT" sz="1800" b="0" i="1" smtClean="0">
                              <a:latin typeface="Cambria Math" panose="02040503050406030204" pitchFamily="18" charset="0"/>
                            </a:rPr>
                          </m:ctrlPr>
                        </m:naryPr>
                        <m:sub>
                          <m:r>
                            <m:rPr>
                              <m:brk m:alnAt="7"/>
                            </m:rPr>
                            <a:rPr lang="it-IT" sz="1800" b="0" i="1" smtClean="0">
                              <a:latin typeface="Cambria Math" panose="02040503050406030204" pitchFamily="18" charset="0"/>
                            </a:rPr>
                            <m:t>𝑡</m:t>
                          </m:r>
                        </m:sub>
                        <m:sup/>
                        <m:e>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𝜖</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𝑡</m:t>
                              </m:r>
                              <m:r>
                                <a:rPr lang="it-IT" sz="1800" b="0" i="1" smtClean="0">
                                  <a:latin typeface="Cambria Math" panose="02040503050406030204" pitchFamily="18" charset="0"/>
                                  <a:ea typeface="Cambria Math" panose="02040503050406030204" pitchFamily="18" charset="0"/>
                                </a:rPr>
                                <m:t>))</m:t>
                              </m:r>
                            </m:e>
                            <m:sup>
                              <m:r>
                                <a:rPr lang="it-IT" sz="1800" b="0" i="1" smtClean="0">
                                  <a:latin typeface="Cambria Math" panose="02040503050406030204" pitchFamily="18" charset="0"/>
                                </a:rPr>
                                <m:t>2</m:t>
                              </m:r>
                            </m:sup>
                          </m:sSup>
                          <m:r>
                            <a:rPr lang="it-IT" sz="1800" b="0" i="1" smtClean="0">
                              <a:latin typeface="Cambria Math" panose="02040503050406030204" pitchFamily="18" charset="0"/>
                            </a:rPr>
                            <m:t>=</m:t>
                          </m:r>
                        </m:e>
                      </m:nary>
                      <m:nary>
                        <m:naryPr>
                          <m:chr m:val="∑"/>
                          <m:supHide m:val="on"/>
                          <m:ctrlPr>
                            <a:rPr lang="it-IT" sz="1800" i="1">
                              <a:latin typeface="Cambria Math" panose="02040503050406030204" pitchFamily="18" charset="0"/>
                            </a:rPr>
                          </m:ctrlPr>
                        </m:naryPr>
                        <m:sub>
                          <m:r>
                            <m:rPr>
                              <m:brk m:alnAt="7"/>
                            </m:rPr>
                            <a:rPr lang="it-IT" sz="1800" i="1">
                              <a:latin typeface="Cambria Math" panose="02040503050406030204" pitchFamily="18" charset="0"/>
                            </a:rPr>
                            <m:t>𝑡</m:t>
                          </m:r>
                        </m:sub>
                        <m:sup/>
                        <m:e>
                          <m:sSup>
                            <m:sSupPr>
                              <m:ctrlPr>
                                <a:rPr lang="it-IT" sz="1800" i="1">
                                  <a:latin typeface="Cambria Math" panose="02040503050406030204" pitchFamily="18" charset="0"/>
                                </a:rPr>
                              </m:ctrlPr>
                            </m:sSupPr>
                            <m:e>
                              <m:r>
                                <a:rPr lang="it-IT" sz="1800" i="1">
                                  <a:latin typeface="Cambria Math" panose="02040503050406030204" pitchFamily="18" charset="0"/>
                                </a:rPr>
                                <m:t>(</m:t>
                              </m:r>
                              <m:r>
                                <a:rPr lang="it-IT" sz="1800" i="1">
                                  <a:latin typeface="Cambria Math" panose="02040503050406030204" pitchFamily="18" charset="0"/>
                                  <a:ea typeface="Cambria Math" panose="02040503050406030204" pitchFamily="18" charset="0"/>
                                </a:rPr>
                                <m:t>𝑦</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𝑡</m:t>
                                  </m:r>
                                </m:e>
                              </m:d>
                              <m:r>
                                <a:rPr lang="it-IT" sz="1800" i="1">
                                  <a:latin typeface="Cambria Math" panose="02040503050406030204" pitchFamily="18" charset="0"/>
                                  <a:ea typeface="Cambria Math" panose="02040503050406030204" pitchFamily="18" charset="0"/>
                                </a:rPr>
                                <m:t>−</m:t>
                              </m:r>
                              <m:acc>
                                <m:accPr>
                                  <m:chr m:val="̂"/>
                                  <m:ctrlPr>
                                    <a:rPr lang="it-IT" sz="1800" i="1">
                                      <a:latin typeface="Cambria Math" panose="02040503050406030204" pitchFamily="18" charset="0"/>
                                      <a:ea typeface="Cambria Math" panose="02040503050406030204" pitchFamily="18" charset="0"/>
                                    </a:rPr>
                                  </m:ctrlPr>
                                </m:accPr>
                                <m:e>
                                  <m:r>
                                    <a:rPr lang="it-IT" sz="1800" i="1">
                                      <a:latin typeface="Cambria Math" panose="02040503050406030204" pitchFamily="18" charset="0"/>
                                      <a:ea typeface="Cambria Math" panose="02040503050406030204" pitchFamily="18" charset="0"/>
                                    </a:rPr>
                                    <m:t>𝑦</m:t>
                                  </m:r>
                                </m:e>
                              </m:acc>
                              <m:r>
                                <a:rPr lang="it-IT" sz="1800" i="1">
                                  <a:latin typeface="Cambria Math" panose="02040503050406030204" pitchFamily="18" charset="0"/>
                                  <a:ea typeface="Cambria Math" panose="02040503050406030204" pitchFamily="18" charset="0"/>
                                </a:rPr>
                                <m:t>(</m:t>
                              </m:r>
                              <m:r>
                                <a:rPr lang="it-IT" sz="1800" i="1">
                                  <a:latin typeface="Cambria Math" panose="02040503050406030204" pitchFamily="18" charset="0"/>
                                  <a:ea typeface="Cambria Math" panose="02040503050406030204" pitchFamily="18" charset="0"/>
                                </a:rPr>
                                <m:t>𝑡</m:t>
                              </m:r>
                              <m:r>
                                <a:rPr lang="it-IT" sz="1800" i="1">
                                  <a:latin typeface="Cambria Math" panose="02040503050406030204" pitchFamily="18" charset="0"/>
                                  <a:ea typeface="Cambria Math" panose="02040503050406030204" pitchFamily="18" charset="0"/>
                                </a:rPr>
                                <m:t>))</m:t>
                              </m:r>
                            </m:e>
                            <m:sup>
                              <m:r>
                                <a:rPr lang="it-IT" sz="1800" i="1">
                                  <a:latin typeface="Cambria Math" panose="02040503050406030204" pitchFamily="18" charset="0"/>
                                </a:rPr>
                                <m:t>2</m:t>
                              </m:r>
                            </m:sup>
                          </m:sSup>
                        </m:e>
                      </m:nary>
                    </m:oMath>
                  </m:oMathPara>
                </a14:m>
                <a:endParaRPr lang="it-IT" sz="1800" b="0" dirty="0" smtClean="0">
                  <a:latin typeface="Arial" charset="0"/>
                </a:endParaRPr>
              </a:p>
              <a:p>
                <a:pPr>
                  <a:spcBef>
                    <a:spcPct val="20000"/>
                  </a:spcBef>
                  <a:defRPr/>
                </a:pPr>
                <a:endParaRPr lang="it-IT" sz="1800" b="0" dirty="0" smtClean="0">
                  <a:latin typeface="Arial" charset="0"/>
                </a:endParaRPr>
              </a:p>
              <a:p>
                <a:pPr>
                  <a:spcBef>
                    <a:spcPct val="20000"/>
                  </a:spcBef>
                  <a:defRPr/>
                </a:pPr>
                <a:endParaRPr lang="it-IT" sz="1800" dirty="0">
                  <a:latin typeface="Arial" charset="0"/>
                </a:endParaRPr>
              </a:p>
              <a:p>
                <a:pPr>
                  <a:spcBef>
                    <a:spcPct val="20000"/>
                  </a:spcBef>
                  <a:defRPr/>
                </a:pPr>
                <a:endParaRPr lang="it-IT" sz="1800" b="0" dirty="0" smtClean="0">
                  <a:latin typeface="Arial" charset="0"/>
                </a:endParaRPr>
              </a:p>
              <a:p>
                <a:pPr>
                  <a:spcBef>
                    <a:spcPct val="20000"/>
                  </a:spcBef>
                  <a:defRPr/>
                </a:pPr>
                <a:endParaRPr lang="en-US" sz="1800" b="1" dirty="0">
                  <a:latin typeface="Arial" charset="0"/>
                </a:endParaRPr>
              </a:p>
            </p:txBody>
          </p:sp>
        </mc:Choice>
        <mc:Fallback xmlns="">
          <p:sp>
            <p:nvSpPr>
              <p:cNvPr id="14" name="CasellaDiTesto 13"/>
              <p:cNvSpPr txBox="1">
                <a:spLocks noRot="1" noChangeAspect="1" noMove="1" noResize="1" noEditPoints="1" noAdjustHandles="1" noChangeArrowheads="1" noChangeShapeType="1" noTextEdit="1"/>
              </p:cNvSpPr>
              <p:nvPr/>
            </p:nvSpPr>
            <p:spPr>
              <a:xfrm>
                <a:off x="539552" y="873125"/>
                <a:ext cx="7286625" cy="5473486"/>
              </a:xfrm>
              <a:prstGeom prst="rect">
                <a:avLst/>
              </a:prstGeom>
              <a:blipFill>
                <a:blip r:embed="rId2"/>
                <a:stretch>
                  <a:fillRect l="-753" t="-557" r="-669"/>
                </a:stretch>
              </a:blipFill>
            </p:spPr>
            <p:txBody>
              <a:bodyPr/>
              <a:lstStyle/>
              <a:p>
                <a:r>
                  <a:rPr lang="en-US">
                    <a:noFill/>
                  </a:rPr>
                  <a:t> </a:t>
                </a:r>
              </a:p>
            </p:txBody>
          </p:sp>
        </mc:Fallback>
      </mc:AlternateContent>
    </p:spTree>
    <p:extLst>
      <p:ext uri="{BB962C8B-B14F-4D97-AF65-F5344CB8AC3E}">
        <p14:creationId xmlns:p14="http://schemas.microsoft.com/office/powerpoint/2010/main" val="4150969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7411"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0959710C-DE0E-4BF4-9F25-50970CB6AC11}" type="slidenum">
              <a:rPr lang="it-IT" altLang="it-IT" sz="1600" smtClean="0">
                <a:solidFill>
                  <a:srgbClr val="FF9900"/>
                </a:solidFill>
              </a:rPr>
              <a:pPr>
                <a:buFontTx/>
                <a:buNone/>
              </a:pPr>
              <a:t>19</a:t>
            </a:fld>
            <a:endParaRPr lang="it-IT" altLang="it-IT" sz="1600" smtClean="0">
              <a:solidFill>
                <a:srgbClr val="FF9900"/>
              </a:solidFill>
            </a:endParaRPr>
          </a:p>
        </p:txBody>
      </p:sp>
      <p:sp>
        <p:nvSpPr>
          <p:cNvPr id="17412" name="CasellaDiTesto 23"/>
          <p:cNvSpPr txBox="1">
            <a:spLocks noChangeArrowheads="1"/>
          </p:cNvSpPr>
          <p:nvPr/>
        </p:nvSpPr>
        <p:spPr bwMode="auto">
          <a:xfrm>
            <a:off x="4714875" y="0"/>
            <a:ext cx="300037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a:solidFill>
                  <a:srgbClr val="FF9900"/>
                </a:solidFill>
              </a:rPr>
              <a:t>CROSS </a:t>
            </a:r>
          </a:p>
          <a:p>
            <a:pPr algn="ctr">
              <a:buFontTx/>
              <a:buNone/>
            </a:pPr>
            <a:r>
              <a:rPr lang="en-US" altLang="it-IT" b="1">
                <a:solidFill>
                  <a:srgbClr val="FF9900"/>
                </a:solidFill>
              </a:rPr>
              <a:t>VALIDATION</a:t>
            </a:r>
          </a:p>
          <a:p>
            <a:pPr>
              <a:buFontTx/>
              <a:buNone/>
            </a:pPr>
            <a:endParaRPr lang="en-US" altLang="it-IT" sz="2400"/>
          </a:p>
        </p:txBody>
      </p:sp>
      <p:sp>
        <p:nvSpPr>
          <p:cNvPr id="17413" name="CasellaDiTesto 13"/>
          <p:cNvSpPr txBox="1">
            <a:spLocks noChangeArrowheads="1"/>
          </p:cNvSpPr>
          <p:nvPr/>
        </p:nvSpPr>
        <p:spPr bwMode="auto">
          <a:xfrm>
            <a:off x="539750" y="889000"/>
            <a:ext cx="728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spcBef>
                <a:spcPct val="0"/>
              </a:spcBef>
              <a:buFontTx/>
              <a:buNone/>
            </a:pPr>
            <a:r>
              <a:rPr lang="en-US" altLang="en-US" sz="1800" dirty="0"/>
              <a:t>The results are summarized in </a:t>
            </a:r>
            <a:r>
              <a:rPr lang="en-US" altLang="en-US" sz="1800" dirty="0" smtClean="0"/>
              <a:t>the table below:</a:t>
            </a:r>
            <a:r>
              <a:rPr lang="it-IT" altLang="en-US" sz="1800" dirty="0" smtClean="0"/>
              <a:t> </a:t>
            </a:r>
            <a:endParaRPr lang="en-US" altLang="en-US" sz="1800" dirty="0"/>
          </a:p>
        </p:txBody>
      </p:sp>
      <p:graphicFrame>
        <p:nvGraphicFramePr>
          <p:cNvPr id="4" name="Tabella 3"/>
          <p:cNvGraphicFramePr>
            <a:graphicFrameLocks noGrp="1"/>
          </p:cNvGraphicFramePr>
          <p:nvPr>
            <p:extLst>
              <p:ext uri="{D42A27DB-BD31-4B8C-83A1-F6EECF244321}">
                <p14:modId xmlns:p14="http://schemas.microsoft.com/office/powerpoint/2010/main" val="3477720873"/>
              </p:ext>
            </p:extLst>
          </p:nvPr>
        </p:nvGraphicFramePr>
        <p:xfrm>
          <a:off x="2627313" y="1274763"/>
          <a:ext cx="3744912" cy="5040320"/>
        </p:xfrm>
        <a:graphic>
          <a:graphicData uri="http://schemas.openxmlformats.org/drawingml/2006/table">
            <a:tbl>
              <a:tblPr>
                <a:tableStyleId>{5C22544A-7EE6-4342-B048-85BDC9FD1C3A}</a:tableStyleId>
              </a:tblPr>
              <a:tblGrid>
                <a:gridCol w="997992">
                  <a:extLst>
                    <a:ext uri="{9D8B030D-6E8A-4147-A177-3AD203B41FA5}">
                      <a16:colId xmlns:a16="http://schemas.microsoft.com/office/drawing/2014/main" val="2088625164"/>
                    </a:ext>
                  </a:extLst>
                </a:gridCol>
                <a:gridCol w="2746920">
                  <a:extLst>
                    <a:ext uri="{9D8B030D-6E8A-4147-A177-3AD203B41FA5}">
                      <a16:colId xmlns:a16="http://schemas.microsoft.com/office/drawing/2014/main" val="826523503"/>
                    </a:ext>
                  </a:extLst>
                </a:gridCol>
              </a:tblGrid>
              <a:tr h="315020">
                <a:tc>
                  <a:txBody>
                    <a:bodyPr/>
                    <a:lstStyle/>
                    <a:p>
                      <a:pPr algn="ctr" fontAlgn="ctr"/>
                      <a:r>
                        <a:rPr lang="en-US" sz="1400" b="1" u="none" strike="noStrike" dirty="0">
                          <a:solidFill>
                            <a:schemeClr val="bg1"/>
                          </a:solidFill>
                          <a:effectLst/>
                        </a:rPr>
                        <a:t>MODEL</a:t>
                      </a:r>
                      <a:endParaRPr lang="en-US" sz="1400" b="1" i="0" u="none" strike="noStrike" dirty="0">
                        <a:solidFill>
                          <a:schemeClr val="bg1"/>
                        </a:solidFill>
                        <a:effectLst/>
                        <a:latin typeface="Calibri" panose="020F0502020204030204" pitchFamily="34" charset="0"/>
                      </a:endParaRPr>
                    </a:p>
                  </a:txBody>
                  <a:tcPr marL="9526" marR="9526" marT="9525" marB="0" anchor="ctr">
                    <a:solidFill>
                      <a:srgbClr val="2C5986"/>
                    </a:solidFill>
                  </a:tcPr>
                </a:tc>
                <a:tc>
                  <a:txBody>
                    <a:bodyPr/>
                    <a:lstStyle/>
                    <a:p>
                      <a:pPr algn="ctr" fontAlgn="b"/>
                      <a:r>
                        <a:rPr lang="en-US" sz="1400" b="1" u="none" strike="noStrike" dirty="0">
                          <a:solidFill>
                            <a:schemeClr val="bg1"/>
                          </a:solidFill>
                          <a:effectLst/>
                        </a:rPr>
                        <a:t>PERFORMANCE INDEX J</a:t>
                      </a:r>
                      <a:endParaRPr lang="en-US" sz="1400" b="1" i="0" u="none" strike="noStrike" dirty="0">
                        <a:solidFill>
                          <a:schemeClr val="bg1"/>
                        </a:solidFill>
                        <a:effectLst/>
                        <a:latin typeface="Calibri" panose="020F0502020204030204" pitchFamily="34" charset="0"/>
                      </a:endParaRPr>
                    </a:p>
                  </a:txBody>
                  <a:tcPr marL="9526" marR="9526" marT="9525" marB="0" anchor="ctr">
                    <a:solidFill>
                      <a:srgbClr val="2C5986"/>
                    </a:solidFill>
                  </a:tcPr>
                </a:tc>
                <a:extLst>
                  <a:ext uri="{0D108BD9-81ED-4DB2-BD59-A6C34878D82A}">
                    <a16:rowId xmlns:a16="http://schemas.microsoft.com/office/drawing/2014/main" val="2500251334"/>
                  </a:ext>
                </a:extLst>
              </a:tr>
              <a:tr h="315020">
                <a:tc>
                  <a:txBody>
                    <a:bodyPr/>
                    <a:lstStyle/>
                    <a:p>
                      <a:pPr algn="ctr" fontAlgn="ctr"/>
                      <a:r>
                        <a:rPr lang="en-US" sz="1400" u="none" strike="noStrike" dirty="0">
                          <a:effectLst/>
                        </a:rPr>
                        <a:t>M14</a:t>
                      </a:r>
                      <a:endParaRPr lang="en-US" sz="1400" b="0" i="0" u="none" strike="noStrike" dirty="0">
                        <a:solidFill>
                          <a:srgbClr val="000000"/>
                        </a:solidFill>
                        <a:effectLst/>
                        <a:latin typeface="Calibri" panose="020F0502020204030204" pitchFamily="34" charset="0"/>
                      </a:endParaRPr>
                    </a:p>
                  </a:txBody>
                  <a:tcPr marL="9526" marR="9526" marT="9525" marB="0" anchor="ctr">
                    <a:solidFill>
                      <a:srgbClr val="FFFF00"/>
                    </a:solidFill>
                  </a:tcPr>
                </a:tc>
                <a:tc>
                  <a:txBody>
                    <a:bodyPr/>
                    <a:lstStyle/>
                    <a:p>
                      <a:pPr algn="ctr" fontAlgn="b"/>
                      <a:r>
                        <a:rPr lang="en-US" sz="1400" u="none" strike="noStrike" dirty="0">
                          <a:effectLst/>
                        </a:rPr>
                        <a:t>68486,31752</a:t>
                      </a:r>
                      <a:endParaRPr lang="en-US" sz="1400" b="0" i="0" u="none" strike="noStrike" dirty="0">
                        <a:solidFill>
                          <a:srgbClr val="000000"/>
                        </a:solidFill>
                        <a:effectLst/>
                        <a:latin typeface="Calibri" panose="020F0502020204030204" pitchFamily="34" charset="0"/>
                      </a:endParaRPr>
                    </a:p>
                  </a:txBody>
                  <a:tcPr marL="9526" marR="9526" marT="9525" marB="0" anchor="ctr">
                    <a:solidFill>
                      <a:srgbClr val="FFFF00"/>
                    </a:solidFill>
                  </a:tcPr>
                </a:tc>
                <a:extLst>
                  <a:ext uri="{0D108BD9-81ED-4DB2-BD59-A6C34878D82A}">
                    <a16:rowId xmlns:a16="http://schemas.microsoft.com/office/drawing/2014/main" val="314919502"/>
                  </a:ext>
                </a:extLst>
              </a:tr>
              <a:tr h="315020">
                <a:tc>
                  <a:txBody>
                    <a:bodyPr/>
                    <a:lstStyle/>
                    <a:p>
                      <a:pPr algn="ctr" fontAlgn="b"/>
                      <a:r>
                        <a:rPr lang="en-US" sz="1400" u="none" strike="noStrike">
                          <a:effectLst/>
                        </a:rPr>
                        <a:t>M34</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98820,99315</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2401659582"/>
                  </a:ext>
                </a:extLst>
              </a:tr>
              <a:tr h="315020">
                <a:tc>
                  <a:txBody>
                    <a:bodyPr/>
                    <a:lstStyle/>
                    <a:p>
                      <a:pPr algn="ctr" fontAlgn="ctr"/>
                      <a:r>
                        <a:rPr lang="en-US" sz="1400" u="none" strike="noStrike">
                          <a:effectLst/>
                        </a:rPr>
                        <a:t>M05</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107002,3321</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1085755725"/>
                  </a:ext>
                </a:extLst>
              </a:tr>
              <a:tr h="315020">
                <a:tc>
                  <a:txBody>
                    <a:bodyPr/>
                    <a:lstStyle/>
                    <a:p>
                      <a:pPr algn="ctr" fontAlgn="ctr"/>
                      <a:r>
                        <a:rPr lang="en-US" sz="1400" u="none" strike="noStrike">
                          <a:effectLst/>
                        </a:rPr>
                        <a:t>M04</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108316,0255</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843390594"/>
                  </a:ext>
                </a:extLst>
              </a:tr>
              <a:tr h="315020">
                <a:tc>
                  <a:txBody>
                    <a:bodyPr/>
                    <a:lstStyle/>
                    <a:p>
                      <a:pPr algn="ctr" fontAlgn="ctr"/>
                      <a:r>
                        <a:rPr lang="en-US" sz="1400" u="none" strike="noStrike">
                          <a:effectLst/>
                        </a:rPr>
                        <a:t>M23</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109265,1101</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3672303199"/>
                  </a:ext>
                </a:extLst>
              </a:tr>
              <a:tr h="315020">
                <a:tc>
                  <a:txBody>
                    <a:bodyPr/>
                    <a:lstStyle/>
                    <a:p>
                      <a:pPr algn="ctr" fontAlgn="ctr"/>
                      <a:r>
                        <a:rPr lang="en-US" sz="1400" u="none" strike="noStrike">
                          <a:effectLst/>
                        </a:rPr>
                        <a:t>M02</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115401,7536</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960128075"/>
                  </a:ext>
                </a:extLst>
              </a:tr>
              <a:tr h="315020">
                <a:tc>
                  <a:txBody>
                    <a:bodyPr/>
                    <a:lstStyle/>
                    <a:p>
                      <a:pPr algn="ctr" fontAlgn="b"/>
                      <a:r>
                        <a:rPr lang="en-US" sz="1400" u="none" strike="noStrike">
                          <a:effectLst/>
                        </a:rPr>
                        <a:t>M24</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118373,2626</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4241033746"/>
                  </a:ext>
                </a:extLst>
              </a:tr>
              <a:tr h="315020">
                <a:tc>
                  <a:txBody>
                    <a:bodyPr/>
                    <a:lstStyle/>
                    <a:p>
                      <a:pPr algn="ctr" fontAlgn="b"/>
                      <a:r>
                        <a:rPr lang="en-US" sz="1400" u="none" strike="noStrike">
                          <a:effectLst/>
                        </a:rPr>
                        <a:t>M25</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121434,0435</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3052048053"/>
                  </a:ext>
                </a:extLst>
              </a:tr>
              <a:tr h="315020">
                <a:tc>
                  <a:txBody>
                    <a:bodyPr/>
                    <a:lstStyle/>
                    <a:p>
                      <a:pPr algn="ctr" fontAlgn="ctr"/>
                      <a:r>
                        <a:rPr lang="en-US" sz="1400" u="none" strike="noStrike">
                          <a:effectLst/>
                        </a:rPr>
                        <a:t>M01</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125367,2828</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899089971"/>
                  </a:ext>
                </a:extLst>
              </a:tr>
              <a:tr h="315020">
                <a:tc>
                  <a:txBody>
                    <a:bodyPr/>
                    <a:lstStyle/>
                    <a:p>
                      <a:pPr algn="ctr" fontAlgn="ctr"/>
                      <a:r>
                        <a:rPr lang="en-US" sz="1400" u="none" strike="noStrike">
                          <a:effectLst/>
                        </a:rPr>
                        <a:t>M13</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130515,7119</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319364222"/>
                  </a:ext>
                </a:extLst>
              </a:tr>
              <a:tr h="315020">
                <a:tc>
                  <a:txBody>
                    <a:bodyPr/>
                    <a:lstStyle/>
                    <a:p>
                      <a:pPr algn="ctr" fontAlgn="ctr"/>
                      <a:r>
                        <a:rPr lang="en-US" sz="1400" u="none" strike="noStrike">
                          <a:effectLst/>
                        </a:rPr>
                        <a:t>M15</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142868,3063</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1768087454"/>
                  </a:ext>
                </a:extLst>
              </a:tr>
              <a:tr h="315020">
                <a:tc>
                  <a:txBody>
                    <a:bodyPr/>
                    <a:lstStyle/>
                    <a:p>
                      <a:pPr algn="ctr" fontAlgn="ctr"/>
                      <a:r>
                        <a:rPr lang="en-US" sz="1400" u="none" strike="noStrike">
                          <a:effectLst/>
                        </a:rPr>
                        <a:t>M12</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147324,3621</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3563715559"/>
                  </a:ext>
                </a:extLst>
              </a:tr>
              <a:tr h="315020">
                <a:tc>
                  <a:txBody>
                    <a:bodyPr/>
                    <a:lstStyle/>
                    <a:p>
                      <a:pPr algn="ctr" fontAlgn="b"/>
                      <a:r>
                        <a:rPr lang="en-US" sz="1400" u="none" strike="noStrike">
                          <a:effectLst/>
                        </a:rPr>
                        <a:t>M45</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147873,0723</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216040479"/>
                  </a:ext>
                </a:extLst>
              </a:tr>
              <a:tr h="315020">
                <a:tc>
                  <a:txBody>
                    <a:bodyPr/>
                    <a:lstStyle/>
                    <a:p>
                      <a:pPr algn="ctr" fontAlgn="ctr"/>
                      <a:r>
                        <a:rPr lang="en-US" sz="1400" u="none" strike="noStrike">
                          <a:effectLst/>
                        </a:rPr>
                        <a:t>M03</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152924,7823</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3123094985"/>
                  </a:ext>
                </a:extLst>
              </a:tr>
              <a:tr h="315020">
                <a:tc>
                  <a:txBody>
                    <a:bodyPr/>
                    <a:lstStyle/>
                    <a:p>
                      <a:pPr algn="ctr" fontAlgn="b"/>
                      <a:r>
                        <a:rPr lang="en-US" sz="1400" u="none" strike="noStrike">
                          <a:effectLst/>
                        </a:rPr>
                        <a:t>M35</a:t>
                      </a:r>
                      <a:endParaRPr lang="en-US" sz="1400" b="0" i="0" u="none" strike="noStrike">
                        <a:solidFill>
                          <a:srgbClr val="000000"/>
                        </a:solidFill>
                        <a:effectLst/>
                        <a:latin typeface="Calibri" panose="020F0502020204030204" pitchFamily="34" charset="0"/>
                      </a:endParaRPr>
                    </a:p>
                  </a:txBody>
                  <a:tcPr marL="9526" marR="9526" marT="9525" marB="0" anchor="ctr"/>
                </a:tc>
                <a:tc>
                  <a:txBody>
                    <a:bodyPr/>
                    <a:lstStyle/>
                    <a:p>
                      <a:pPr algn="ctr" fontAlgn="b"/>
                      <a:r>
                        <a:rPr lang="en-US" sz="1400" u="none" strike="noStrike" dirty="0">
                          <a:effectLst/>
                        </a:rPr>
                        <a:t>176808,8231</a:t>
                      </a:r>
                      <a:endParaRPr lang="en-US" sz="1400" b="0" i="0" u="none" strike="noStrike" dirty="0">
                        <a:solidFill>
                          <a:srgbClr val="000000"/>
                        </a:solidFill>
                        <a:effectLst/>
                        <a:latin typeface="Calibri" panose="020F0502020204030204" pitchFamily="34" charset="0"/>
                      </a:endParaRPr>
                    </a:p>
                  </a:txBody>
                  <a:tcPr marL="9526" marR="9526" marT="9525" marB="0" anchor="ctr"/>
                </a:tc>
                <a:extLst>
                  <a:ext uri="{0D108BD9-81ED-4DB2-BD59-A6C34878D82A}">
                    <a16:rowId xmlns:a16="http://schemas.microsoft.com/office/drawing/2014/main" val="4079344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2</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1495937" y="2924944"/>
            <a:ext cx="5647700" cy="923330"/>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PROJECT GOAL</a:t>
            </a:r>
            <a:endParaRPr lang="it-IT" sz="5400" b="1" cap="none" spc="0" dirty="0">
              <a:ln w="22225">
                <a:solidFill>
                  <a:srgbClr val="004F84"/>
                </a:solidFill>
                <a:prstDash val="solid"/>
              </a:ln>
              <a:solidFill>
                <a:srgbClr val="85A8CF"/>
              </a:solidFill>
              <a:effectLst/>
            </a:endParaRPr>
          </a:p>
        </p:txBody>
      </p:sp>
    </p:spTree>
    <p:extLst>
      <p:ext uri="{BB962C8B-B14F-4D97-AF65-F5344CB8AC3E}">
        <p14:creationId xmlns:p14="http://schemas.microsoft.com/office/powerpoint/2010/main" val="1296738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20</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2051720" y="2852936"/>
            <a:ext cx="4506106" cy="923330"/>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 VALIDATION</a:t>
            </a:r>
          </a:p>
        </p:txBody>
      </p:sp>
    </p:spTree>
    <p:extLst>
      <p:ext uri="{BB962C8B-B14F-4D97-AF65-F5344CB8AC3E}">
        <p14:creationId xmlns:p14="http://schemas.microsoft.com/office/powerpoint/2010/main" val="713784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7411"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0959710C-DE0E-4BF4-9F25-50970CB6AC11}" type="slidenum">
              <a:rPr lang="it-IT" altLang="it-IT" sz="1600" smtClean="0">
                <a:solidFill>
                  <a:srgbClr val="FF9900"/>
                </a:solidFill>
              </a:rPr>
              <a:pPr>
                <a:buFontTx/>
                <a:buNone/>
              </a:pPr>
              <a:t>21</a:t>
            </a:fld>
            <a:endParaRPr lang="it-IT" altLang="it-IT" sz="1600" smtClean="0">
              <a:solidFill>
                <a:srgbClr val="FF9900"/>
              </a:solidFill>
            </a:endParaRPr>
          </a:p>
        </p:txBody>
      </p:sp>
      <p:sp>
        <p:nvSpPr>
          <p:cNvPr id="17412" name="CasellaDiTesto 23"/>
          <p:cNvSpPr txBox="1">
            <a:spLocks noChangeArrowheads="1"/>
          </p:cNvSpPr>
          <p:nvPr/>
        </p:nvSpPr>
        <p:spPr bwMode="auto">
          <a:xfrm>
            <a:off x="4746546" y="-152295"/>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b="1" dirty="0">
              <a:solidFill>
                <a:srgbClr val="FF9900"/>
              </a:solidFill>
            </a:endParaRPr>
          </a:p>
          <a:p>
            <a:pPr algn="ctr">
              <a:buFontTx/>
              <a:buNone/>
            </a:pPr>
            <a:r>
              <a:rPr lang="en-US" altLang="it-IT" b="1" dirty="0" smtClean="0">
                <a:solidFill>
                  <a:srgbClr val="FF9900"/>
                </a:solidFill>
              </a:rPr>
              <a:t>VALIDATION</a:t>
            </a:r>
            <a:endParaRPr lang="en-US" altLang="it-IT" b="1" dirty="0">
              <a:solidFill>
                <a:srgbClr val="FF9900"/>
              </a:solidFill>
            </a:endParaRPr>
          </a:p>
          <a:p>
            <a:pPr>
              <a:buFontTx/>
              <a:buNone/>
            </a:pPr>
            <a:endParaRPr lang="en-US" altLang="it-IT" sz="2400" dirty="0"/>
          </a:p>
        </p:txBody>
      </p:sp>
      <mc:AlternateContent xmlns:mc="http://schemas.openxmlformats.org/markup-compatibility/2006" xmlns:a14="http://schemas.microsoft.com/office/drawing/2010/main">
        <mc:Choice Requires="a14">
          <p:sp>
            <p:nvSpPr>
              <p:cNvPr id="17413" name="CasellaDiTesto 13"/>
              <p:cNvSpPr txBox="1">
                <a:spLocks noChangeArrowheads="1"/>
              </p:cNvSpPr>
              <p:nvPr/>
            </p:nvSpPr>
            <p:spPr bwMode="auto">
              <a:xfrm>
                <a:off x="539552" y="908050"/>
                <a:ext cx="7286625" cy="5660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spcBef>
                    <a:spcPct val="0"/>
                  </a:spcBef>
                  <a:buFontTx/>
                  <a:buNone/>
                </a:pPr>
                <a:r>
                  <a:rPr lang="en-US" altLang="en-US" sz="1800" dirty="0" smtClean="0"/>
                  <a:t>The best model is the model </a:t>
                </a:r>
                <a:r>
                  <a:rPr lang="en-US" altLang="en-US" sz="1800" b="1" dirty="0" smtClean="0"/>
                  <a:t>M14</a:t>
                </a:r>
                <a:r>
                  <a:rPr lang="en-US" altLang="en-US" sz="1800" dirty="0" smtClean="0"/>
                  <a:t>, whose continuous-time identified transfer function is:</a:t>
                </a:r>
              </a:p>
              <a:p>
                <a:pPr algn="just">
                  <a:spcBef>
                    <a:spcPct val="0"/>
                  </a:spcBef>
                  <a:buFontTx/>
                  <a:buNone/>
                </a:pPr>
                <a:endParaRPr lang="en-US" altLang="en-US" sz="1800" dirty="0" smtClean="0"/>
              </a:p>
              <a:p>
                <a:pPr algn="just">
                  <a:spcBef>
                    <a:spcPct val="0"/>
                  </a:spcBef>
                  <a:buFontTx/>
                  <a:buNone/>
                </a:pPr>
                <a14:m>
                  <m:oMathPara xmlns:m="http://schemas.openxmlformats.org/officeDocument/2006/math">
                    <m:oMathParaPr>
                      <m:jc m:val="centerGroup"/>
                    </m:oMathParaPr>
                    <m:oMath xmlns:m="http://schemas.openxmlformats.org/officeDocument/2006/math">
                      <m:r>
                        <a:rPr lang="it-IT" altLang="en-US" sz="1800" b="0" i="1" smtClean="0">
                          <a:latin typeface="Cambria Math" panose="02040503050406030204" pitchFamily="18" charset="0"/>
                        </a:rPr>
                        <m:t>𝐺</m:t>
                      </m:r>
                      <m:d>
                        <m:dPr>
                          <m:ctrlPr>
                            <a:rPr lang="it-IT" altLang="en-US" sz="1800" b="0" i="1" smtClean="0">
                              <a:latin typeface="Cambria Math" panose="02040503050406030204" pitchFamily="18" charset="0"/>
                            </a:rPr>
                          </m:ctrlPr>
                        </m:dPr>
                        <m:e>
                          <m:r>
                            <a:rPr lang="it-IT" altLang="en-US" sz="1800" b="0" i="1" smtClean="0">
                              <a:latin typeface="Cambria Math" panose="02040503050406030204" pitchFamily="18" charset="0"/>
                            </a:rPr>
                            <m:t>𝑠</m:t>
                          </m:r>
                        </m:e>
                      </m:d>
                      <m:r>
                        <a:rPr lang="it-IT" altLang="en-US" sz="1800" b="0" i="1" smtClean="0">
                          <a:latin typeface="Cambria Math" panose="02040503050406030204" pitchFamily="18" charset="0"/>
                        </a:rPr>
                        <m:t>=</m:t>
                      </m:r>
                      <m:sSup>
                        <m:sSupPr>
                          <m:ctrlPr>
                            <a:rPr lang="it-IT" altLang="en-US" sz="1800" b="0" i="1" smtClean="0">
                              <a:latin typeface="Cambria Math" panose="02040503050406030204" pitchFamily="18" charset="0"/>
                            </a:rPr>
                          </m:ctrlPr>
                        </m:sSupPr>
                        <m:e>
                          <m:r>
                            <a:rPr lang="it-IT" altLang="en-US" sz="1800" b="0" i="1" smtClean="0">
                              <a:latin typeface="Cambria Math" panose="02040503050406030204" pitchFamily="18" charset="0"/>
                            </a:rPr>
                            <m:t>𝑒</m:t>
                          </m:r>
                        </m:e>
                        <m:sup>
                          <m:r>
                            <a:rPr lang="it-IT" altLang="en-US" sz="1800" b="0" i="1" smtClean="0">
                              <a:latin typeface="Cambria Math" panose="02040503050406030204" pitchFamily="18" charset="0"/>
                            </a:rPr>
                            <m:t>−0.0623</m:t>
                          </m:r>
                          <m:r>
                            <a:rPr lang="it-IT" altLang="en-US" sz="1800" b="0" i="1" smtClean="0">
                              <a:latin typeface="Cambria Math" panose="02040503050406030204" pitchFamily="18" charset="0"/>
                            </a:rPr>
                            <m:t>𝑠</m:t>
                          </m:r>
                        </m:sup>
                      </m:sSup>
                      <m:r>
                        <a:rPr lang="it-IT" altLang="en-US" sz="1800" b="0" i="1" smtClean="0">
                          <a:latin typeface="Cambria Math" panose="02040503050406030204" pitchFamily="18" charset="0"/>
                          <a:ea typeface="Cambria Math" panose="02040503050406030204" pitchFamily="18" charset="0"/>
                        </a:rPr>
                        <m:t>∙</m:t>
                      </m:r>
                      <m:f>
                        <m:fPr>
                          <m:ctrlPr>
                            <a:rPr lang="it-IT" altLang="en-US" sz="1800" b="0" i="1" smtClean="0">
                              <a:latin typeface="Cambria Math" panose="02040503050406030204" pitchFamily="18" charset="0"/>
                              <a:ea typeface="Cambria Math" panose="02040503050406030204" pitchFamily="18" charset="0"/>
                            </a:rPr>
                          </m:ctrlPr>
                        </m:fPr>
                        <m:num>
                          <m:r>
                            <a:rPr lang="it-IT" altLang="en-US" sz="1800" b="0" i="1" smtClean="0">
                              <a:latin typeface="Cambria Math" panose="02040503050406030204" pitchFamily="18" charset="0"/>
                              <a:ea typeface="Cambria Math" panose="02040503050406030204" pitchFamily="18" charset="0"/>
                            </a:rPr>
                            <m:t>1.539∙</m:t>
                          </m:r>
                          <m:sSup>
                            <m:sSupPr>
                              <m:ctrlPr>
                                <a:rPr lang="it-IT" altLang="en-US" sz="1800" b="0" i="1" smtClean="0">
                                  <a:latin typeface="Cambria Math" panose="02040503050406030204" pitchFamily="18" charset="0"/>
                                  <a:ea typeface="Cambria Math" panose="02040503050406030204" pitchFamily="18" charset="0"/>
                                </a:rPr>
                              </m:ctrlPr>
                            </m:sSupPr>
                            <m:e>
                              <m:r>
                                <a:rPr lang="it-IT" altLang="en-US" sz="1800" b="0" i="1" smtClean="0">
                                  <a:latin typeface="Cambria Math" panose="02040503050406030204" pitchFamily="18" charset="0"/>
                                  <a:ea typeface="Cambria Math" panose="02040503050406030204" pitchFamily="18" charset="0"/>
                                </a:rPr>
                                <m:t>10</m:t>
                              </m:r>
                            </m:e>
                            <m:sup>
                              <m:r>
                                <a:rPr lang="it-IT" altLang="en-US" sz="1800" b="0" i="1" smtClean="0">
                                  <a:latin typeface="Cambria Math" panose="02040503050406030204" pitchFamily="18" charset="0"/>
                                  <a:ea typeface="Cambria Math" panose="02040503050406030204" pitchFamily="18" charset="0"/>
                                </a:rPr>
                                <m:t>4</m:t>
                              </m:r>
                            </m:sup>
                          </m:sSup>
                          <m:r>
                            <a:rPr lang="it-IT" altLang="en-US" sz="1800" b="0" i="1" smtClean="0">
                              <a:latin typeface="Cambria Math" panose="02040503050406030204" pitchFamily="18" charset="0"/>
                              <a:ea typeface="Cambria Math" panose="02040503050406030204" pitchFamily="18" charset="0"/>
                            </a:rPr>
                            <m:t>𝑠</m:t>
                          </m:r>
                          <m:r>
                            <a:rPr lang="it-IT" altLang="en-US" sz="1800" b="0" i="1" smtClean="0">
                              <a:latin typeface="Cambria Math" panose="02040503050406030204" pitchFamily="18" charset="0"/>
                              <a:ea typeface="Cambria Math" panose="02040503050406030204" pitchFamily="18" charset="0"/>
                            </a:rPr>
                            <m:t>+9201</m:t>
                          </m:r>
                        </m:num>
                        <m:den>
                          <m:sSup>
                            <m:sSupPr>
                              <m:ctrlPr>
                                <a:rPr lang="it-IT" altLang="en-US" sz="1800" b="0" i="1" smtClean="0">
                                  <a:latin typeface="Cambria Math" panose="02040503050406030204" pitchFamily="18" charset="0"/>
                                  <a:ea typeface="Cambria Math" panose="02040503050406030204" pitchFamily="18" charset="0"/>
                                </a:rPr>
                              </m:ctrlPr>
                            </m:sSupPr>
                            <m:e>
                              <m:r>
                                <a:rPr lang="it-IT" altLang="en-US" sz="1800" b="0" i="1" smtClean="0">
                                  <a:latin typeface="Cambria Math" panose="02040503050406030204" pitchFamily="18" charset="0"/>
                                  <a:ea typeface="Cambria Math" panose="02040503050406030204" pitchFamily="18" charset="0"/>
                                </a:rPr>
                                <m:t>𝑠</m:t>
                              </m:r>
                            </m:e>
                            <m:sup>
                              <m:r>
                                <a:rPr lang="it-IT" altLang="en-US" sz="1800" b="0" i="1" smtClean="0">
                                  <a:latin typeface="Cambria Math" panose="02040503050406030204" pitchFamily="18" charset="0"/>
                                  <a:ea typeface="Cambria Math" panose="02040503050406030204" pitchFamily="18" charset="0"/>
                                </a:rPr>
                                <m:t>4</m:t>
                              </m:r>
                            </m:sup>
                          </m:sSup>
                          <m:r>
                            <a:rPr lang="it-IT" altLang="en-US" sz="1800" b="0" i="1" smtClean="0">
                              <a:latin typeface="Cambria Math" panose="02040503050406030204" pitchFamily="18" charset="0"/>
                              <a:ea typeface="Cambria Math" panose="02040503050406030204" pitchFamily="18" charset="0"/>
                            </a:rPr>
                            <m:t>+28.43</m:t>
                          </m:r>
                          <m:sSup>
                            <m:sSupPr>
                              <m:ctrlPr>
                                <a:rPr lang="it-IT" altLang="en-US" sz="1800" i="1">
                                  <a:latin typeface="Cambria Math" panose="02040503050406030204" pitchFamily="18" charset="0"/>
                                  <a:ea typeface="Cambria Math" panose="02040503050406030204" pitchFamily="18" charset="0"/>
                                </a:rPr>
                              </m:ctrlPr>
                            </m:sSupPr>
                            <m:e>
                              <m:r>
                                <a:rPr lang="it-IT" altLang="en-US" sz="1800" i="1">
                                  <a:latin typeface="Cambria Math" panose="02040503050406030204" pitchFamily="18" charset="0"/>
                                  <a:ea typeface="Cambria Math" panose="02040503050406030204" pitchFamily="18" charset="0"/>
                                </a:rPr>
                                <m:t>𝑠</m:t>
                              </m:r>
                            </m:e>
                            <m:sup>
                              <m:r>
                                <a:rPr lang="it-IT" altLang="en-US" sz="1800" b="0" i="1" smtClean="0">
                                  <a:latin typeface="Cambria Math" panose="02040503050406030204" pitchFamily="18" charset="0"/>
                                  <a:ea typeface="Cambria Math" panose="02040503050406030204" pitchFamily="18" charset="0"/>
                                </a:rPr>
                                <m:t>3</m:t>
                              </m:r>
                            </m:sup>
                          </m:sSup>
                          <m:r>
                            <a:rPr lang="it-IT" altLang="en-US" sz="1800" b="0" i="1" smtClean="0">
                              <a:latin typeface="Cambria Math" panose="02040503050406030204" pitchFamily="18" charset="0"/>
                              <a:ea typeface="Cambria Math" panose="02040503050406030204" pitchFamily="18" charset="0"/>
                            </a:rPr>
                            <m:t>+1818</m:t>
                          </m:r>
                          <m:sSup>
                            <m:sSupPr>
                              <m:ctrlPr>
                                <a:rPr lang="it-IT" altLang="en-US" sz="1800" i="1">
                                  <a:latin typeface="Cambria Math" panose="02040503050406030204" pitchFamily="18" charset="0"/>
                                  <a:ea typeface="Cambria Math" panose="02040503050406030204" pitchFamily="18" charset="0"/>
                                </a:rPr>
                              </m:ctrlPr>
                            </m:sSupPr>
                            <m:e>
                              <m:r>
                                <a:rPr lang="it-IT" altLang="en-US" sz="1800" i="1">
                                  <a:latin typeface="Cambria Math" panose="02040503050406030204" pitchFamily="18" charset="0"/>
                                  <a:ea typeface="Cambria Math" panose="02040503050406030204" pitchFamily="18" charset="0"/>
                                </a:rPr>
                                <m:t>𝑠</m:t>
                              </m:r>
                            </m:e>
                            <m:sup>
                              <m:r>
                                <a:rPr lang="it-IT" altLang="en-US" sz="1800" b="0" i="1" smtClean="0">
                                  <a:latin typeface="Cambria Math" panose="02040503050406030204" pitchFamily="18" charset="0"/>
                                  <a:ea typeface="Cambria Math" panose="02040503050406030204" pitchFamily="18" charset="0"/>
                                </a:rPr>
                                <m:t>2</m:t>
                              </m:r>
                            </m:sup>
                          </m:sSup>
                          <m:r>
                            <a:rPr lang="it-IT" altLang="en-US" sz="1800" b="0" i="1" smtClean="0">
                              <a:latin typeface="Cambria Math" panose="02040503050406030204" pitchFamily="18" charset="0"/>
                              <a:ea typeface="Cambria Math" panose="02040503050406030204" pitchFamily="18" charset="0"/>
                            </a:rPr>
                            <m:t>+6934</m:t>
                          </m:r>
                          <m:r>
                            <a:rPr lang="it-IT" altLang="en-US" sz="1800" b="0" i="1" smtClean="0">
                              <a:latin typeface="Cambria Math" panose="02040503050406030204" pitchFamily="18" charset="0"/>
                              <a:ea typeface="Cambria Math" panose="02040503050406030204" pitchFamily="18" charset="0"/>
                            </a:rPr>
                            <m:t>𝑠</m:t>
                          </m:r>
                          <m:r>
                            <a:rPr lang="it-IT" altLang="en-US" sz="1800" b="0" i="1" smtClean="0">
                              <a:latin typeface="Cambria Math" panose="02040503050406030204" pitchFamily="18" charset="0"/>
                              <a:ea typeface="Cambria Math" panose="02040503050406030204" pitchFamily="18" charset="0"/>
                            </a:rPr>
                            <m:t>+2.497∙</m:t>
                          </m:r>
                          <m:sSup>
                            <m:sSupPr>
                              <m:ctrlPr>
                                <a:rPr lang="it-IT" altLang="en-US" sz="1800" i="1">
                                  <a:latin typeface="Cambria Math" panose="02040503050406030204" pitchFamily="18" charset="0"/>
                                  <a:ea typeface="Cambria Math" panose="02040503050406030204" pitchFamily="18" charset="0"/>
                                </a:rPr>
                              </m:ctrlPr>
                            </m:sSupPr>
                            <m:e>
                              <m:r>
                                <a:rPr lang="it-IT" altLang="en-US" sz="1800" b="0" i="1" smtClean="0">
                                  <a:latin typeface="Cambria Math" panose="02040503050406030204" pitchFamily="18" charset="0"/>
                                  <a:ea typeface="Cambria Math" panose="02040503050406030204" pitchFamily="18" charset="0"/>
                                </a:rPr>
                                <m:t>10</m:t>
                              </m:r>
                            </m:e>
                            <m:sup>
                              <m:r>
                                <a:rPr lang="it-IT" altLang="en-US" sz="1800" i="1">
                                  <a:latin typeface="Cambria Math" panose="02040503050406030204" pitchFamily="18" charset="0"/>
                                  <a:ea typeface="Cambria Math" panose="02040503050406030204" pitchFamily="18" charset="0"/>
                                </a:rPr>
                                <m:t>4</m:t>
                              </m:r>
                            </m:sup>
                          </m:sSup>
                        </m:den>
                      </m:f>
                    </m:oMath>
                  </m:oMathPara>
                </a14:m>
                <a:endParaRPr lang="en-US" altLang="en-US" sz="1800" dirty="0" smtClean="0"/>
              </a:p>
              <a:p>
                <a:pPr algn="just">
                  <a:spcBef>
                    <a:spcPct val="0"/>
                  </a:spcBef>
                  <a:buFontTx/>
                  <a:buNone/>
                </a:pPr>
                <a:endParaRPr lang="en-US" altLang="en-US" sz="1800" dirty="0"/>
              </a:p>
              <a:p>
                <a:pPr algn="just">
                  <a:spcBef>
                    <a:spcPct val="0"/>
                  </a:spcBef>
                  <a:buFontTx/>
                  <a:buNone/>
                </a:pPr>
                <a:r>
                  <a:rPr lang="en-US" altLang="en-US" sz="1800" dirty="0"/>
                  <a:t>t</a:t>
                </a:r>
                <a:r>
                  <a:rPr lang="en-US" altLang="en-US" sz="1800" dirty="0" smtClean="0"/>
                  <a:t>hat has </a:t>
                </a:r>
                <a:r>
                  <a:rPr lang="en-US" altLang="en-US" sz="1800" b="1" dirty="0" smtClean="0"/>
                  <a:t>four</a:t>
                </a:r>
                <a:r>
                  <a:rPr lang="en-US" altLang="en-US" sz="1800" dirty="0" smtClean="0"/>
                  <a:t> poles and </a:t>
                </a:r>
                <a:r>
                  <a:rPr lang="en-US" altLang="en-US" sz="1800" b="1" dirty="0" smtClean="0"/>
                  <a:t>one</a:t>
                </a:r>
                <a:r>
                  <a:rPr lang="en-US" altLang="en-US" sz="1800" dirty="0" smtClean="0"/>
                  <a:t> zero, with </a:t>
                </a:r>
                <a14:m>
                  <m:oMath xmlns:m="http://schemas.openxmlformats.org/officeDocument/2006/math">
                    <m:r>
                      <a:rPr lang="en-US" altLang="en-US" sz="1800" b="1" i="1" smtClean="0">
                        <a:latin typeface="Cambria Math" panose="02040503050406030204" pitchFamily="18" charset="0"/>
                        <a:ea typeface="Cambria Math" panose="02040503050406030204" pitchFamily="18" charset="0"/>
                      </a:rPr>
                      <m:t>𝝉</m:t>
                    </m:r>
                    <m:r>
                      <a:rPr lang="it-IT" altLang="en-US" sz="1800" b="1" i="1" smtClean="0">
                        <a:latin typeface="Cambria Math" panose="02040503050406030204" pitchFamily="18" charset="0"/>
                        <a:ea typeface="Cambria Math" panose="02040503050406030204" pitchFamily="18" charset="0"/>
                      </a:rPr>
                      <m:t>=</m:t>
                    </m:r>
                    <m:r>
                      <a:rPr lang="it-IT" altLang="en-US" sz="1800" b="1" i="1" smtClean="0">
                        <a:latin typeface="Cambria Math" panose="02040503050406030204" pitchFamily="18" charset="0"/>
                        <a:ea typeface="Cambria Math" panose="02040503050406030204" pitchFamily="18" charset="0"/>
                      </a:rPr>
                      <m:t>𝟎</m:t>
                    </m:r>
                    <m:r>
                      <a:rPr lang="it-IT" altLang="en-US" sz="1800" b="1" i="1" smtClean="0">
                        <a:latin typeface="Cambria Math" panose="02040503050406030204" pitchFamily="18" charset="0"/>
                        <a:ea typeface="Cambria Math" panose="02040503050406030204" pitchFamily="18" charset="0"/>
                      </a:rPr>
                      <m:t>.</m:t>
                    </m:r>
                    <m:r>
                      <a:rPr lang="it-IT" altLang="en-US" sz="1800" b="1" i="1" smtClean="0">
                        <a:latin typeface="Cambria Math" panose="02040503050406030204" pitchFamily="18" charset="0"/>
                        <a:ea typeface="Cambria Math" panose="02040503050406030204" pitchFamily="18" charset="0"/>
                      </a:rPr>
                      <m:t>𝟎𝟔𝟐𝟑</m:t>
                    </m:r>
                    <m:r>
                      <a:rPr lang="it-IT" altLang="en-US" sz="1800" b="1" i="1" smtClean="0">
                        <a:latin typeface="Cambria Math" panose="02040503050406030204" pitchFamily="18" charset="0"/>
                        <a:ea typeface="Cambria Math" panose="02040503050406030204" pitchFamily="18" charset="0"/>
                      </a:rPr>
                      <m:t>𝒔</m:t>
                    </m:r>
                  </m:oMath>
                </a14:m>
                <a:r>
                  <a:rPr lang="en-US" altLang="en-US" sz="1800" dirty="0" smtClean="0"/>
                  <a:t>. </a:t>
                </a:r>
              </a:p>
              <a:p>
                <a:pPr algn="just">
                  <a:spcBef>
                    <a:spcPct val="0"/>
                  </a:spcBef>
                  <a:buFontTx/>
                  <a:buNone/>
                </a:pPr>
                <a:endParaRPr lang="en-US" altLang="en-US" sz="1800" dirty="0"/>
              </a:p>
              <a:p>
                <a:pPr algn="just">
                  <a:spcBef>
                    <a:spcPct val="0"/>
                  </a:spcBef>
                  <a:buFontTx/>
                  <a:buNone/>
                </a:pPr>
                <a:r>
                  <a:rPr lang="en-US" altLang="en-US" sz="1800" dirty="0" smtClean="0"/>
                  <a:t>The final step in the identification process is to validate the model through </a:t>
                </a:r>
                <a:r>
                  <a:rPr lang="en-US" sz="1800" dirty="0">
                    <a:latin typeface="Arial" charset="0"/>
                  </a:rPr>
                  <a:t>the </a:t>
                </a:r>
                <a:r>
                  <a:rPr lang="en-US" sz="1800" i="1" dirty="0">
                    <a:solidFill>
                      <a:srgbClr val="85A8CF"/>
                    </a:solidFill>
                    <a:latin typeface="Arial" charset="0"/>
                  </a:rPr>
                  <a:t>CONTSID</a:t>
                </a:r>
                <a:r>
                  <a:rPr lang="en-US" sz="1800" dirty="0">
                    <a:latin typeface="Arial" charset="0"/>
                  </a:rPr>
                  <a:t> Matlab function </a:t>
                </a:r>
                <a:r>
                  <a:rPr lang="en-US" sz="1800" i="1" dirty="0" err="1" smtClean="0">
                    <a:solidFill>
                      <a:srgbClr val="85A8CF"/>
                    </a:solidFill>
                    <a:latin typeface="Arial" charset="0"/>
                  </a:rPr>
                  <a:t>comparec</a:t>
                </a:r>
                <a:r>
                  <a:rPr lang="en-US" sz="1800" dirty="0">
                    <a:latin typeface="Arial" charset="0"/>
                  </a:rPr>
                  <a:t>,</a:t>
                </a:r>
                <a:r>
                  <a:rPr lang="en-US" sz="1800" dirty="0" smtClean="0">
                    <a:latin typeface="Arial" charset="0"/>
                  </a:rPr>
                  <a:t> </a:t>
                </a:r>
                <a:r>
                  <a:rPr lang="en-US" sz="1800" dirty="0">
                    <a:latin typeface="Arial" charset="0"/>
                  </a:rPr>
                  <a:t>that </a:t>
                </a:r>
                <a:r>
                  <a:rPr lang="en-US" sz="1800" dirty="0" smtClean="0">
                    <a:latin typeface="Arial" charset="0"/>
                  </a:rPr>
                  <a:t>compares </a:t>
                </a:r>
                <a:r>
                  <a:rPr lang="en-US" sz="1800" dirty="0">
                    <a:latin typeface="Arial" charset="0"/>
                  </a:rPr>
                  <a:t>the simulated output of a continuous-time </a:t>
                </a:r>
                <a:r>
                  <a:rPr lang="en-US" sz="1800" dirty="0" smtClean="0">
                    <a:latin typeface="Arial" charset="0"/>
                  </a:rPr>
                  <a:t>model with </a:t>
                </a:r>
                <a:r>
                  <a:rPr lang="en-US" sz="1800" dirty="0">
                    <a:latin typeface="Arial" charset="0"/>
                  </a:rPr>
                  <a:t>the measured </a:t>
                </a:r>
                <a:r>
                  <a:rPr lang="en-US" sz="1800" dirty="0" smtClean="0">
                    <a:latin typeface="Arial" charset="0"/>
                  </a:rPr>
                  <a:t>one. It needs as input arguments the validation data (</a:t>
                </a:r>
                <a14:m>
                  <m:oMath xmlns:m="http://schemas.openxmlformats.org/officeDocument/2006/math">
                    <m:r>
                      <a:rPr lang="it-IT" sz="1800" b="0" i="1" smtClean="0">
                        <a:latin typeface="Cambria Math" panose="02040503050406030204" pitchFamily="18" charset="0"/>
                      </a:rPr>
                      <m:t>𝑣</m:t>
                    </m:r>
                  </m:oMath>
                </a14:m>
                <a:r>
                  <a:rPr lang="en-US" sz="1800" dirty="0" smtClean="0">
                    <a:latin typeface="Arial" charset="0"/>
                  </a:rPr>
                  <a:t>) and the best identified model.</a:t>
                </a:r>
              </a:p>
              <a:p>
                <a:pPr algn="just">
                  <a:spcBef>
                    <a:spcPct val="0"/>
                  </a:spcBef>
                  <a:buFontTx/>
                  <a:buNone/>
                </a:pPr>
                <a:r>
                  <a:rPr lang="en-US" sz="1800" dirty="0" smtClean="0">
                    <a:latin typeface="Arial" charset="0"/>
                  </a:rPr>
                  <a:t>The </a:t>
                </a:r>
                <a:r>
                  <a:rPr lang="en-US" sz="1800" dirty="0">
                    <a:latin typeface="Arial" charset="0"/>
                  </a:rPr>
                  <a:t>function gives us the </a:t>
                </a:r>
                <a:r>
                  <a:rPr lang="en-US" sz="1800" b="1" dirty="0">
                    <a:latin typeface="Arial" charset="0"/>
                  </a:rPr>
                  <a:t>coefficient of determination</a:t>
                </a:r>
                <a:r>
                  <a:rPr lang="en-US" sz="1800" dirty="0">
                    <a:latin typeface="Arial" charset="0"/>
                  </a:rPr>
                  <a:t> calculated </a:t>
                </a:r>
                <a:r>
                  <a:rPr lang="en-US" sz="1800" dirty="0" smtClean="0">
                    <a:latin typeface="Arial" charset="0"/>
                  </a:rPr>
                  <a:t>as</a:t>
                </a:r>
              </a:p>
              <a:p>
                <a:pPr algn="just">
                  <a:spcBef>
                    <a:spcPct val="0"/>
                  </a:spcBef>
                  <a:buFontTx/>
                  <a:buNone/>
                </a:pPr>
                <a:endParaRPr lang="en-US" sz="1800" dirty="0" smtClean="0">
                  <a:latin typeface="Arial" charset="0"/>
                </a:endParaRPr>
              </a:p>
              <a:p>
                <a:pPr algn="just">
                  <a:spcBef>
                    <a:spcPct val="0"/>
                  </a:spcBef>
                  <a:buFontTx/>
                  <a:buNone/>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rPr>
                          </m:ctrlPr>
                        </m:sSubSupPr>
                        <m:e>
                          <m:r>
                            <a:rPr lang="it-IT" sz="1800" b="0" i="1" smtClean="0">
                              <a:latin typeface="Cambria Math" panose="02040503050406030204" pitchFamily="18" charset="0"/>
                            </a:rPr>
                            <m:t>𝑅</m:t>
                          </m:r>
                        </m:e>
                        <m:sub>
                          <m:r>
                            <a:rPr lang="it-IT" sz="1800" b="0" i="1" smtClean="0">
                              <a:latin typeface="Cambria Math" panose="02040503050406030204" pitchFamily="18" charset="0"/>
                            </a:rPr>
                            <m:t>𝑇</m:t>
                          </m:r>
                        </m:sub>
                        <m:sup>
                          <m:r>
                            <a:rPr lang="it-IT" sz="1800" b="0" i="1" smtClean="0">
                              <a:latin typeface="Cambria Math" panose="02040503050406030204" pitchFamily="18" charset="0"/>
                            </a:rPr>
                            <m:t>2</m:t>
                          </m:r>
                        </m:sup>
                      </m:sSubSup>
                      <m:r>
                        <a:rPr lang="it-IT" sz="1800" b="0" i="1" smtClean="0">
                          <a:latin typeface="Cambria Math" panose="02040503050406030204" pitchFamily="18" charset="0"/>
                        </a:rPr>
                        <m:t>=1−</m:t>
                      </m:r>
                      <m:f>
                        <m:fPr>
                          <m:ctrlPr>
                            <a:rPr lang="it-IT" sz="1800" b="0" i="1" smtClean="0">
                              <a:latin typeface="Cambria Math" panose="02040503050406030204" pitchFamily="18" charset="0"/>
                            </a:rPr>
                          </m:ctrlPr>
                        </m:fPr>
                        <m:num>
                          <m:r>
                            <a:rPr lang="it-IT" sz="1800" b="0" i="1" smtClean="0">
                              <a:latin typeface="Cambria Math" panose="02040503050406030204" pitchFamily="18" charset="0"/>
                              <a:ea typeface="Cambria Math" panose="02040503050406030204" pitchFamily="18" charset="0"/>
                            </a:rPr>
                            <m:t>𝜎</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𝑦</m:t>
                          </m:r>
                          <m:r>
                            <a:rPr lang="it-IT" sz="1800" b="0" i="1" smtClean="0">
                              <a:latin typeface="Cambria Math" panose="02040503050406030204" pitchFamily="18" charset="0"/>
                              <a:ea typeface="Cambria Math" panose="02040503050406030204" pitchFamily="18" charset="0"/>
                            </a:rPr>
                            <m:t>−</m:t>
                          </m:r>
                          <m:acc>
                            <m:accPr>
                              <m:chr m:val="̂"/>
                              <m:ctrlPr>
                                <a:rPr lang="it-IT" sz="1800" b="0" i="1" smtClean="0">
                                  <a:latin typeface="Cambria Math" panose="02040503050406030204" pitchFamily="18" charset="0"/>
                                  <a:ea typeface="Cambria Math" panose="02040503050406030204" pitchFamily="18" charset="0"/>
                                </a:rPr>
                              </m:ctrlPr>
                            </m:accPr>
                            <m:e>
                              <m:r>
                                <a:rPr lang="it-IT" sz="1800" b="0" i="1" smtClean="0">
                                  <a:latin typeface="Cambria Math" panose="02040503050406030204" pitchFamily="18" charset="0"/>
                                  <a:ea typeface="Cambria Math" panose="02040503050406030204" pitchFamily="18" charset="0"/>
                                </a:rPr>
                                <m:t>𝑦</m:t>
                              </m:r>
                            </m:e>
                          </m:acc>
                          <m:r>
                            <a:rPr lang="it-IT" sz="1800" b="0" i="1" smtClean="0">
                              <a:latin typeface="Cambria Math" panose="02040503050406030204" pitchFamily="18" charset="0"/>
                              <a:ea typeface="Cambria Math" panose="02040503050406030204" pitchFamily="18" charset="0"/>
                            </a:rPr>
                            <m:t>)</m:t>
                          </m:r>
                        </m:num>
                        <m:den>
                          <m:r>
                            <a:rPr lang="it-IT" sz="1800" b="0" i="1" smtClean="0">
                              <a:latin typeface="Cambria Math" panose="02040503050406030204" pitchFamily="18" charset="0"/>
                              <a:ea typeface="Cambria Math" panose="02040503050406030204" pitchFamily="18" charset="0"/>
                            </a:rPr>
                            <m:t>𝜎</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𝑦</m:t>
                          </m:r>
                          <m:r>
                            <a:rPr lang="it-IT" sz="1800" b="0" i="1" smtClean="0">
                              <a:latin typeface="Cambria Math" panose="02040503050406030204" pitchFamily="18" charset="0"/>
                              <a:ea typeface="Cambria Math" panose="02040503050406030204" pitchFamily="18" charset="0"/>
                            </a:rPr>
                            <m:t>)</m:t>
                          </m:r>
                        </m:den>
                      </m:f>
                    </m:oMath>
                  </m:oMathPara>
                </a14:m>
                <a:endParaRPr lang="en-US" sz="1800" dirty="0" smtClean="0">
                  <a:latin typeface="Arial" charset="0"/>
                </a:endParaRPr>
              </a:p>
              <a:p>
                <a:pPr algn="just">
                  <a:spcBef>
                    <a:spcPct val="0"/>
                  </a:spcBef>
                  <a:buFontTx/>
                  <a:buNone/>
                </a:pPr>
                <a:endParaRPr lang="en-US" sz="1800" dirty="0" smtClean="0">
                  <a:latin typeface="Arial" charset="0"/>
                </a:endParaRPr>
              </a:p>
              <a:p>
                <a:pPr algn="just">
                  <a:spcBef>
                    <a:spcPct val="0"/>
                  </a:spcBef>
                  <a:buFontTx/>
                  <a:buNone/>
                </a:pPr>
                <a:r>
                  <a:rPr lang="en-US" sz="1800" dirty="0" smtClean="0">
                    <a:latin typeface="Arial" charset="0"/>
                  </a:rPr>
                  <a:t>The closer to 1 the coefficient, the better the identified model. </a:t>
                </a:r>
                <a:r>
                  <a:rPr lang="en-US" altLang="en-US" sz="1800" dirty="0" smtClean="0"/>
                  <a:t>  </a:t>
                </a:r>
              </a:p>
              <a:p>
                <a:pPr algn="just">
                  <a:spcBef>
                    <a:spcPct val="0"/>
                  </a:spcBef>
                  <a:buFontTx/>
                  <a:buNone/>
                </a:pPr>
                <a:r>
                  <a:rPr lang="en-US" altLang="en-US" sz="1800" dirty="0" smtClean="0"/>
                  <a:t> </a:t>
                </a:r>
                <a:r>
                  <a:rPr lang="en-US" altLang="en-US" sz="1800" b="1" dirty="0" smtClean="0"/>
                  <a:t> </a:t>
                </a:r>
                <a:endParaRPr lang="en-US" altLang="en-US" sz="1800" b="1" dirty="0"/>
              </a:p>
            </p:txBody>
          </p:sp>
        </mc:Choice>
        <mc:Fallback xmlns="">
          <p:sp>
            <p:nvSpPr>
              <p:cNvPr id="17413" name="CasellaDiTesto 13"/>
              <p:cNvSpPr txBox="1">
                <a:spLocks noRot="1" noChangeAspect="1" noMove="1" noResize="1" noEditPoints="1" noAdjustHandles="1" noChangeArrowheads="1" noChangeShapeType="1" noTextEdit="1"/>
              </p:cNvSpPr>
              <p:nvPr/>
            </p:nvSpPr>
            <p:spPr bwMode="auto">
              <a:xfrm>
                <a:off x="539552" y="908050"/>
                <a:ext cx="7286625" cy="5660332"/>
              </a:xfrm>
              <a:prstGeom prst="rect">
                <a:avLst/>
              </a:prstGeom>
              <a:blipFill>
                <a:blip r:embed="rId2"/>
                <a:stretch>
                  <a:fillRect l="-753" t="-647" r="-6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324241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7411"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0959710C-DE0E-4BF4-9F25-50970CB6AC11}" type="slidenum">
              <a:rPr lang="it-IT" altLang="it-IT" sz="1600" smtClean="0">
                <a:solidFill>
                  <a:srgbClr val="FF9900"/>
                </a:solidFill>
              </a:rPr>
              <a:pPr>
                <a:buFontTx/>
                <a:buNone/>
              </a:pPr>
              <a:t>22</a:t>
            </a:fld>
            <a:endParaRPr lang="it-IT" altLang="it-IT" sz="1600" smtClean="0">
              <a:solidFill>
                <a:srgbClr val="FF9900"/>
              </a:solidFill>
            </a:endParaRPr>
          </a:p>
        </p:txBody>
      </p:sp>
      <p:sp>
        <p:nvSpPr>
          <p:cNvPr id="17412" name="CasellaDiTesto 23"/>
          <p:cNvSpPr txBox="1">
            <a:spLocks noChangeArrowheads="1"/>
          </p:cNvSpPr>
          <p:nvPr/>
        </p:nvSpPr>
        <p:spPr bwMode="auto">
          <a:xfrm>
            <a:off x="4746546" y="-152295"/>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b="1" dirty="0">
              <a:solidFill>
                <a:srgbClr val="FF9900"/>
              </a:solidFill>
            </a:endParaRPr>
          </a:p>
          <a:p>
            <a:pPr algn="ctr">
              <a:buFontTx/>
              <a:buNone/>
            </a:pPr>
            <a:r>
              <a:rPr lang="en-US" altLang="it-IT" b="1" dirty="0" smtClean="0">
                <a:solidFill>
                  <a:srgbClr val="FF9900"/>
                </a:solidFill>
              </a:rPr>
              <a:t>VALIDATION</a:t>
            </a:r>
            <a:endParaRPr lang="en-US" altLang="it-IT" b="1" dirty="0">
              <a:solidFill>
                <a:srgbClr val="FF9900"/>
              </a:solidFill>
            </a:endParaRPr>
          </a:p>
          <a:p>
            <a:pPr>
              <a:buFontTx/>
              <a:buNone/>
            </a:pPr>
            <a:endParaRPr lang="en-US" altLang="it-IT" sz="240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76" y="873125"/>
            <a:ext cx="10409598" cy="5580211"/>
          </a:xfrm>
          <a:prstGeom prst="rect">
            <a:avLst/>
          </a:prstGeom>
        </p:spPr>
      </p:pic>
      <p:sp>
        <p:nvSpPr>
          <p:cNvPr id="6" name="CasellaDiTesto 5"/>
          <p:cNvSpPr txBox="1"/>
          <p:nvPr/>
        </p:nvSpPr>
        <p:spPr>
          <a:xfrm>
            <a:off x="467544" y="6109845"/>
            <a:ext cx="1728192" cy="461665"/>
          </a:xfrm>
          <a:prstGeom prst="rect">
            <a:avLst/>
          </a:prstGeom>
          <a:noFill/>
        </p:spPr>
        <p:txBody>
          <a:bodyPr wrap="square" rtlCol="0">
            <a:spAutoFit/>
          </a:bodyPr>
          <a:lstStyle/>
          <a:p>
            <a:r>
              <a:rPr lang="en-US" b="1" dirty="0" smtClean="0">
                <a:solidFill>
                  <a:srgbClr val="85A8CF"/>
                </a:solidFill>
              </a:rPr>
              <a:t>FPE=21.71</a:t>
            </a:r>
            <a:endParaRPr lang="en-US" b="1" dirty="0">
              <a:solidFill>
                <a:srgbClr val="85A8CF"/>
              </a:solidFill>
            </a:endParaRPr>
          </a:p>
        </p:txBody>
      </p:sp>
      <p:sp>
        <p:nvSpPr>
          <p:cNvPr id="7" name="CasellaDiTesto 6"/>
          <p:cNvSpPr txBox="1"/>
          <p:nvPr/>
        </p:nvSpPr>
        <p:spPr>
          <a:xfrm>
            <a:off x="2339752" y="6100270"/>
            <a:ext cx="1800200" cy="461665"/>
          </a:xfrm>
          <a:prstGeom prst="rect">
            <a:avLst/>
          </a:prstGeom>
          <a:noFill/>
        </p:spPr>
        <p:txBody>
          <a:bodyPr wrap="square" rtlCol="0">
            <a:spAutoFit/>
          </a:bodyPr>
          <a:lstStyle/>
          <a:p>
            <a:r>
              <a:rPr lang="en-US" b="1" dirty="0" smtClean="0">
                <a:solidFill>
                  <a:srgbClr val="85A8CF"/>
                </a:solidFill>
              </a:rPr>
              <a:t>MSE=21.60</a:t>
            </a:r>
            <a:endParaRPr lang="en-US" b="1" dirty="0">
              <a:solidFill>
                <a:srgbClr val="85A8CF"/>
              </a:solidFill>
            </a:endParaRPr>
          </a:p>
        </p:txBody>
      </p:sp>
    </p:spTree>
    <p:extLst>
      <p:ext uri="{BB962C8B-B14F-4D97-AF65-F5344CB8AC3E}">
        <p14:creationId xmlns:p14="http://schemas.microsoft.com/office/powerpoint/2010/main" val="404871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7411"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0959710C-DE0E-4BF4-9F25-50970CB6AC11}" type="slidenum">
              <a:rPr lang="it-IT" altLang="it-IT" sz="1600" smtClean="0">
                <a:solidFill>
                  <a:srgbClr val="FF9900"/>
                </a:solidFill>
              </a:rPr>
              <a:pPr>
                <a:buFontTx/>
                <a:buNone/>
              </a:pPr>
              <a:t>23</a:t>
            </a:fld>
            <a:endParaRPr lang="it-IT" altLang="it-IT" sz="1600" smtClean="0">
              <a:solidFill>
                <a:srgbClr val="FF9900"/>
              </a:solidFill>
            </a:endParaRPr>
          </a:p>
        </p:txBody>
      </p:sp>
      <p:sp>
        <p:nvSpPr>
          <p:cNvPr id="17412" name="CasellaDiTesto 23"/>
          <p:cNvSpPr txBox="1">
            <a:spLocks noChangeArrowheads="1"/>
          </p:cNvSpPr>
          <p:nvPr/>
        </p:nvSpPr>
        <p:spPr bwMode="auto">
          <a:xfrm>
            <a:off x="4746546" y="-152295"/>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b="1" dirty="0">
              <a:solidFill>
                <a:srgbClr val="FF9900"/>
              </a:solidFill>
            </a:endParaRPr>
          </a:p>
          <a:p>
            <a:pPr algn="ctr">
              <a:buFontTx/>
              <a:buNone/>
            </a:pPr>
            <a:r>
              <a:rPr lang="en-US" altLang="it-IT" b="1" dirty="0" smtClean="0">
                <a:solidFill>
                  <a:srgbClr val="FF9900"/>
                </a:solidFill>
              </a:rPr>
              <a:t>VALIDATION</a:t>
            </a:r>
            <a:endParaRPr lang="en-US" altLang="it-IT" b="1" dirty="0">
              <a:solidFill>
                <a:srgbClr val="FF9900"/>
              </a:solidFill>
            </a:endParaRPr>
          </a:p>
          <a:p>
            <a:pPr>
              <a:buFontTx/>
              <a:buNone/>
            </a:pPr>
            <a:endParaRPr lang="en-US" altLang="it-IT" sz="24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08" y="1060345"/>
            <a:ext cx="10585176" cy="5427461"/>
          </a:xfrm>
          <a:prstGeom prst="rect">
            <a:avLst/>
          </a:prstGeom>
        </p:spPr>
      </p:pic>
    </p:spTree>
    <p:extLst>
      <p:ext uri="{BB962C8B-B14F-4D97-AF65-F5344CB8AC3E}">
        <p14:creationId xmlns:p14="http://schemas.microsoft.com/office/powerpoint/2010/main" val="2059775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24</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1475656" y="2636912"/>
            <a:ext cx="5673221" cy="1754326"/>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ADDITIONAL</a:t>
            </a:r>
          </a:p>
          <a:p>
            <a:pPr algn="ctr"/>
            <a:r>
              <a:rPr lang="it-IT" sz="5400" b="1" dirty="0" smtClean="0">
                <a:ln w="22225">
                  <a:solidFill>
                    <a:srgbClr val="004F84"/>
                  </a:solidFill>
                  <a:prstDash val="solid"/>
                </a:ln>
                <a:solidFill>
                  <a:srgbClr val="85A8CF"/>
                </a:solidFill>
              </a:rPr>
              <a:t>IDENTIFICATION</a:t>
            </a:r>
            <a:endParaRPr lang="it-IT" sz="5400" b="1" cap="none" spc="0" dirty="0">
              <a:ln w="22225">
                <a:solidFill>
                  <a:srgbClr val="004F84"/>
                </a:solidFill>
                <a:prstDash val="solid"/>
              </a:ln>
              <a:solidFill>
                <a:srgbClr val="85A8CF"/>
              </a:solidFill>
              <a:effectLst/>
            </a:endParaRPr>
          </a:p>
        </p:txBody>
      </p:sp>
    </p:spTree>
    <p:extLst>
      <p:ext uri="{BB962C8B-B14F-4D97-AF65-F5344CB8AC3E}">
        <p14:creationId xmlns:p14="http://schemas.microsoft.com/office/powerpoint/2010/main" val="2379363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25</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ADDITIONAL</a:t>
            </a:r>
          </a:p>
          <a:p>
            <a:pPr algn="ctr">
              <a:buFontTx/>
              <a:buNone/>
            </a:pPr>
            <a:r>
              <a:rPr lang="en-US" altLang="it-IT" b="1" dirty="0" smtClean="0">
                <a:solidFill>
                  <a:srgbClr val="FF9900"/>
                </a:solidFill>
              </a:rPr>
              <a:t>IDENTIFICATION</a:t>
            </a:r>
            <a:endParaRPr lang="en-US" altLang="it-IT" b="1" dirty="0">
              <a:solidFill>
                <a:srgbClr val="FF9900"/>
              </a:solidFill>
            </a:endParaRPr>
          </a:p>
          <a:p>
            <a:pPr>
              <a:buFontTx/>
              <a:buNone/>
            </a:pPr>
            <a:endParaRPr lang="en-US" altLang="it-IT" sz="2400" dirty="0"/>
          </a:p>
        </p:txBody>
      </p:sp>
      <mc:AlternateContent xmlns:mc="http://schemas.openxmlformats.org/markup-compatibility/2006">
        <mc:Choice xmlns:a14="http://schemas.microsoft.com/office/drawing/2010/main" Requires="a14">
          <p:sp>
            <p:nvSpPr>
              <p:cNvPr id="14" name="CasellaDiTesto 13"/>
              <p:cNvSpPr txBox="1"/>
              <p:nvPr/>
            </p:nvSpPr>
            <p:spPr>
              <a:xfrm>
                <a:off x="571500" y="928688"/>
                <a:ext cx="7286625" cy="5632311"/>
              </a:xfrm>
              <a:prstGeom prst="rect">
                <a:avLst/>
              </a:prstGeom>
              <a:noFill/>
            </p:spPr>
            <p:txBody>
              <a:bodyPr>
                <a:spAutoFit/>
              </a:bodyPr>
              <a:lstStyle/>
              <a:p>
                <a:pPr algn="just">
                  <a:spcBef>
                    <a:spcPct val="20000"/>
                  </a:spcBef>
                  <a:defRPr/>
                </a:pPr>
                <a:r>
                  <a:rPr lang="en-US" sz="1800" dirty="0" smtClean="0">
                    <a:latin typeface="Arial" charset="0"/>
                  </a:rPr>
                  <a:t>As additional attempt the identification process is repeated using only </a:t>
                </a:r>
                <a:r>
                  <a:rPr lang="en-US" sz="1800" b="1" dirty="0" smtClean="0">
                    <a:latin typeface="Arial" charset="0"/>
                  </a:rPr>
                  <a:t>open-loop data</a:t>
                </a:r>
                <a:r>
                  <a:rPr lang="en-US" sz="1800" dirty="0" smtClean="0">
                    <a:latin typeface="Arial" charset="0"/>
                  </a:rPr>
                  <a:t> to see whether there was any improvement with respect to the previous case.</a:t>
                </a:r>
                <a:endParaRPr lang="en-US" sz="1800" dirty="0">
                  <a:latin typeface="Arial" charset="0"/>
                </a:endParaRPr>
              </a:p>
              <a:p>
                <a:pPr algn="just">
                  <a:spcBef>
                    <a:spcPct val="20000"/>
                  </a:spcBef>
                  <a:defRPr/>
                </a:pPr>
                <a:r>
                  <a:rPr lang="en-US" sz="1800" dirty="0" smtClean="0">
                    <a:latin typeface="Arial" charset="0"/>
                  </a:rPr>
                  <a:t>The </a:t>
                </a:r>
                <a:r>
                  <a:rPr lang="en-US" sz="1800" b="1" dirty="0" smtClean="0">
                    <a:latin typeface="Arial" charset="0"/>
                  </a:rPr>
                  <a:t>same</a:t>
                </a:r>
                <a:r>
                  <a:rPr lang="en-US" sz="1800" dirty="0" smtClean="0">
                    <a:latin typeface="Arial" charset="0"/>
                  </a:rPr>
                  <a:t> procedure is adopted:</a:t>
                </a:r>
              </a:p>
              <a:p>
                <a:pPr marL="285750" indent="-285750" algn="just">
                  <a:spcBef>
                    <a:spcPct val="20000"/>
                  </a:spcBef>
                  <a:buFont typeface="Arial" panose="020B0604020202020204" pitchFamily="34" charset="0"/>
                  <a:buChar char="•"/>
                  <a:defRPr/>
                </a:pPr>
                <a:r>
                  <a:rPr lang="en-US" sz="1800" b="1" dirty="0" smtClean="0">
                    <a:latin typeface="Arial" charset="0"/>
                  </a:rPr>
                  <a:t>data trend removing</a:t>
                </a:r>
              </a:p>
              <a:p>
                <a:pPr marL="285750" indent="-285750" algn="just">
                  <a:spcBef>
                    <a:spcPct val="20000"/>
                  </a:spcBef>
                  <a:buFont typeface="Arial" panose="020B0604020202020204" pitchFamily="34" charset="0"/>
                  <a:buChar char="•"/>
                  <a:defRPr/>
                </a:pPr>
                <a:r>
                  <a:rPr lang="en-US" sz="1800" b="1" dirty="0" smtClean="0">
                    <a:latin typeface="Arial" charset="0"/>
                  </a:rPr>
                  <a:t>data splitting</a:t>
                </a:r>
              </a:p>
              <a:p>
                <a:pPr marL="273050" algn="just">
                  <a:spcBef>
                    <a:spcPct val="20000"/>
                  </a:spcBef>
                  <a:defRPr/>
                </a:pPr>
                <a:r>
                  <a:rPr lang="en-US" sz="1800" i="1" dirty="0" smtClean="0">
                    <a:solidFill>
                      <a:srgbClr val="85A8CF"/>
                    </a:solidFill>
                    <a:latin typeface="Arial" charset="0"/>
                  </a:rPr>
                  <a:t>id=</a:t>
                </a:r>
                <a:r>
                  <a:rPr lang="en-US" sz="1800" i="1" dirty="0" err="1" smtClean="0">
                    <a:solidFill>
                      <a:srgbClr val="85A8CF"/>
                    </a:solidFill>
                    <a:latin typeface="Arial" charset="0"/>
                  </a:rPr>
                  <a:t>data_detrend</a:t>
                </a:r>
                <a:r>
                  <a:rPr lang="en-US" sz="1800" i="1" dirty="0" smtClean="0">
                    <a:solidFill>
                      <a:srgbClr val="85A8CF"/>
                    </a:solidFill>
                    <a:latin typeface="Arial" charset="0"/>
                  </a:rPr>
                  <a:t>(401:1900) </a:t>
                </a:r>
                <a14:m>
                  <m:oMath xmlns:m="http://schemas.openxmlformats.org/officeDocument/2006/math">
                    <m:r>
                      <a:rPr lang="it-IT" altLang="it-IT" sz="1800" i="1">
                        <a:latin typeface="Cambria Math" panose="02040503050406030204" pitchFamily="18" charset="0"/>
                      </a:rPr>
                      <m:t>⇒</m:t>
                    </m:r>
                  </m:oMath>
                </a14:m>
                <a:r>
                  <a:rPr lang="en-US" sz="1800" i="1" dirty="0">
                    <a:solidFill>
                      <a:srgbClr val="85A8CF"/>
                    </a:solidFill>
                    <a:latin typeface="Arial" charset="0"/>
                  </a:rPr>
                  <a:t> </a:t>
                </a:r>
                <a:r>
                  <a:rPr lang="en-US" sz="1800" i="1" dirty="0">
                    <a:latin typeface="Arial" charset="0"/>
                  </a:rPr>
                  <a:t>identification data</a:t>
                </a:r>
                <a:endParaRPr lang="en-US" sz="1800" i="1" dirty="0">
                  <a:solidFill>
                    <a:srgbClr val="85A8CF"/>
                  </a:solidFill>
                  <a:latin typeface="Arial" charset="0"/>
                </a:endParaRPr>
              </a:p>
              <a:p>
                <a:pPr marL="273050" algn="just">
                  <a:spcBef>
                    <a:spcPct val="20000"/>
                  </a:spcBef>
                  <a:defRPr/>
                </a:pPr>
                <a:r>
                  <a:rPr lang="en-US" sz="1800" i="1" dirty="0" smtClean="0">
                    <a:solidFill>
                      <a:srgbClr val="85A8CF"/>
                    </a:solidFill>
                    <a:latin typeface="Arial" charset="0"/>
                  </a:rPr>
                  <a:t>cv=</a:t>
                </a:r>
                <a:r>
                  <a:rPr lang="en-US" sz="1800" i="1" dirty="0" err="1" smtClean="0">
                    <a:solidFill>
                      <a:srgbClr val="85A8CF"/>
                    </a:solidFill>
                    <a:latin typeface="Arial" charset="0"/>
                  </a:rPr>
                  <a:t>data_detrend</a:t>
                </a:r>
                <a:r>
                  <a:rPr lang="en-US" sz="1800" i="1" dirty="0" smtClean="0">
                    <a:solidFill>
                      <a:srgbClr val="85A8CF"/>
                    </a:solidFill>
                    <a:latin typeface="Arial" charset="0"/>
                  </a:rPr>
                  <a:t>(2601:4100) </a:t>
                </a:r>
                <a14:m>
                  <m:oMath xmlns:m="http://schemas.openxmlformats.org/officeDocument/2006/math">
                    <m:r>
                      <a:rPr lang="it-IT" altLang="it-IT" sz="1800" i="1">
                        <a:latin typeface="Cambria Math" panose="02040503050406030204" pitchFamily="18" charset="0"/>
                      </a:rPr>
                      <m:t>⇒</m:t>
                    </m:r>
                  </m:oMath>
                </a14:m>
                <a:r>
                  <a:rPr lang="en-US" sz="1800" i="1" dirty="0">
                    <a:solidFill>
                      <a:srgbClr val="85A8CF"/>
                    </a:solidFill>
                    <a:latin typeface="Arial" charset="0"/>
                  </a:rPr>
                  <a:t> </a:t>
                </a:r>
                <a:r>
                  <a:rPr lang="en-US" sz="1800" i="1" dirty="0">
                    <a:latin typeface="Arial" charset="0"/>
                  </a:rPr>
                  <a:t>cross-validation data</a:t>
                </a:r>
                <a:endParaRPr lang="en-US" sz="1800" i="1" dirty="0">
                  <a:solidFill>
                    <a:srgbClr val="85A8CF"/>
                  </a:solidFill>
                  <a:latin typeface="Arial" charset="0"/>
                </a:endParaRPr>
              </a:p>
              <a:p>
                <a:pPr marL="273050" algn="just">
                  <a:spcBef>
                    <a:spcPct val="20000"/>
                  </a:spcBef>
                  <a:defRPr/>
                </a:pPr>
                <a:r>
                  <a:rPr lang="en-US" sz="1800" i="1" dirty="0" smtClean="0">
                    <a:solidFill>
                      <a:srgbClr val="85A8CF"/>
                    </a:solidFill>
                    <a:latin typeface="Arial" charset="0"/>
                  </a:rPr>
                  <a:t>v=</a:t>
                </a:r>
                <a:r>
                  <a:rPr lang="en-US" sz="1800" i="1" dirty="0" err="1" smtClean="0">
                    <a:solidFill>
                      <a:srgbClr val="85A8CF"/>
                    </a:solidFill>
                    <a:latin typeface="Arial" charset="0"/>
                  </a:rPr>
                  <a:t>data_detrend</a:t>
                </a:r>
                <a:r>
                  <a:rPr lang="en-US" sz="1800" i="1" dirty="0" smtClean="0">
                    <a:solidFill>
                      <a:srgbClr val="85A8CF"/>
                    </a:solidFill>
                    <a:latin typeface="Arial" charset="0"/>
                  </a:rPr>
                  <a:t>(4851:6350)</a:t>
                </a:r>
                <a:r>
                  <a:rPr lang="en-US" sz="1800" dirty="0" smtClean="0">
                    <a:latin typeface="Arial" charset="0"/>
                  </a:rPr>
                  <a:t> </a:t>
                </a:r>
                <a14:m>
                  <m:oMath xmlns:m="http://schemas.openxmlformats.org/officeDocument/2006/math">
                    <m:r>
                      <a:rPr lang="it-IT" altLang="it-IT" sz="1800" i="1">
                        <a:latin typeface="Cambria Math" panose="02040503050406030204" pitchFamily="18" charset="0"/>
                      </a:rPr>
                      <m:t>⇒</m:t>
                    </m:r>
                  </m:oMath>
                </a14:m>
                <a:r>
                  <a:rPr lang="en-US" sz="1800" dirty="0">
                    <a:latin typeface="Arial" charset="0"/>
                  </a:rPr>
                  <a:t> </a:t>
                </a:r>
                <a:r>
                  <a:rPr lang="en-US" sz="1800" i="1" dirty="0">
                    <a:latin typeface="Arial" charset="0"/>
                  </a:rPr>
                  <a:t>validation </a:t>
                </a:r>
                <a:r>
                  <a:rPr lang="en-US" sz="1800" i="1" dirty="0" smtClean="0">
                    <a:latin typeface="Arial" charset="0"/>
                  </a:rPr>
                  <a:t>data</a:t>
                </a:r>
              </a:p>
              <a:p>
                <a:pPr marL="285750" indent="-285750" algn="just">
                  <a:spcBef>
                    <a:spcPct val="20000"/>
                  </a:spcBef>
                  <a:buFont typeface="Arial" panose="020B0604020202020204" pitchFamily="34" charset="0"/>
                  <a:buChar char="•"/>
                  <a:defRPr/>
                </a:pPr>
                <a:r>
                  <a:rPr lang="en-US" sz="1800" b="1" dirty="0">
                    <a:latin typeface="Arial" charset="0"/>
                  </a:rPr>
                  <a:t>l</a:t>
                </a:r>
                <a:r>
                  <a:rPr lang="en-US" sz="1800" b="1" dirty="0" smtClean="0">
                    <a:latin typeface="Arial" charset="0"/>
                  </a:rPr>
                  <a:t>evel of input excitation</a:t>
                </a:r>
                <a:r>
                  <a:rPr lang="en-US" sz="1800" dirty="0" smtClean="0">
                    <a:latin typeface="Arial" charset="0"/>
                  </a:rPr>
                  <a:t>: in this case it is meaningful doing this analysis since only open-loop data are considered. The Matlab function </a:t>
                </a:r>
                <a:r>
                  <a:rPr lang="en-US" sz="1800" i="1" dirty="0" err="1" smtClean="0">
                    <a:solidFill>
                      <a:srgbClr val="85A8CF"/>
                    </a:solidFill>
                    <a:latin typeface="Arial" charset="0"/>
                  </a:rPr>
                  <a:t>pexcit</a:t>
                </a:r>
                <a:r>
                  <a:rPr lang="en-US" sz="1800" dirty="0" smtClean="0">
                    <a:latin typeface="Arial" charset="0"/>
                  </a:rPr>
                  <a:t> gives us 50, that is the degree of persistent excitation. </a:t>
                </a:r>
                <a:r>
                  <a:rPr lang="en-US" sz="1800" dirty="0"/>
                  <a:t>The intuitive interpretation of </a:t>
                </a:r>
                <a:r>
                  <a:rPr lang="en-US" sz="1800" dirty="0" smtClean="0"/>
                  <a:t>the degree of excitation </a:t>
                </a:r>
                <a:r>
                  <a:rPr lang="en-US" sz="1800" dirty="0"/>
                  <a:t>in an input is the order of a model that the input is capable of estimating in an unambiguous </a:t>
                </a:r>
                <a:r>
                  <a:rPr lang="en-US" sz="1800" dirty="0" smtClean="0"/>
                  <a:t>way.</a:t>
                </a:r>
                <a:r>
                  <a:rPr lang="en-US" sz="1800" dirty="0" smtClean="0">
                    <a:latin typeface="Arial" charset="0"/>
                  </a:rPr>
                  <a:t> </a:t>
                </a:r>
              </a:p>
              <a:p>
                <a:pPr marL="285750" indent="-285750" algn="just">
                  <a:spcBef>
                    <a:spcPct val="20000"/>
                  </a:spcBef>
                  <a:buFont typeface="Arial" panose="020B0604020202020204" pitchFamily="34" charset="0"/>
                  <a:buChar char="•"/>
                  <a:defRPr/>
                </a:pPr>
                <a:r>
                  <a:rPr lang="en-US" sz="1800" b="1" dirty="0">
                    <a:latin typeface="Arial" charset="0"/>
                  </a:rPr>
                  <a:t>m</a:t>
                </a:r>
                <a:r>
                  <a:rPr lang="en-US" sz="1800" b="1" dirty="0" smtClean="0">
                    <a:latin typeface="Arial" charset="0"/>
                  </a:rPr>
                  <a:t>odel identification</a:t>
                </a:r>
                <a:r>
                  <a:rPr lang="en-US" sz="1800" dirty="0" smtClean="0">
                    <a:latin typeface="Arial" charset="0"/>
                  </a:rPr>
                  <a:t> using the </a:t>
                </a:r>
                <a:r>
                  <a:rPr lang="en-US" sz="1800" i="1" dirty="0">
                    <a:solidFill>
                      <a:srgbClr val="85A8CF"/>
                    </a:solidFill>
                    <a:latin typeface="Arial" charset="0"/>
                  </a:rPr>
                  <a:t>CONTSID</a:t>
                </a:r>
                <a:r>
                  <a:rPr lang="en-US" sz="1800" dirty="0">
                    <a:latin typeface="Arial" charset="0"/>
                  </a:rPr>
                  <a:t> Matlab function </a:t>
                </a:r>
                <a:r>
                  <a:rPr lang="en-US" sz="1800" i="1" dirty="0" smtClean="0">
                    <a:solidFill>
                      <a:srgbClr val="85A8CF"/>
                    </a:solidFill>
                    <a:latin typeface="Arial" charset="0"/>
                  </a:rPr>
                  <a:t>tdsrivc</a:t>
                </a:r>
                <a:r>
                  <a:rPr lang="en-US" sz="1800" dirty="0" smtClean="0">
                    <a:latin typeface="Arial" charset="0"/>
                  </a:rPr>
                  <a:t>.</a:t>
                </a:r>
                <a:endParaRPr lang="en-US" sz="1800" dirty="0" smtClean="0">
                  <a:latin typeface="Arial" charset="0"/>
                </a:endParaRPr>
              </a:p>
              <a:p>
                <a:pPr marL="285750" indent="-285750" algn="just">
                  <a:spcBef>
                    <a:spcPct val="20000"/>
                  </a:spcBef>
                  <a:buFont typeface="Arial" panose="020B0604020202020204" pitchFamily="34" charset="0"/>
                  <a:buChar char="•"/>
                  <a:defRPr/>
                </a:pPr>
                <a:r>
                  <a:rPr lang="en-US" sz="1800" b="1" dirty="0" smtClean="0">
                    <a:latin typeface="Arial" charset="0"/>
                  </a:rPr>
                  <a:t>cross-validation</a:t>
                </a:r>
                <a:r>
                  <a:rPr lang="en-US" sz="1800" dirty="0" smtClean="0">
                    <a:latin typeface="Arial" charset="0"/>
                  </a:rPr>
                  <a:t>: the results are in the next </a:t>
                </a:r>
                <a:r>
                  <a:rPr lang="en-US" sz="1800" dirty="0" smtClean="0">
                    <a:latin typeface="Arial" charset="0"/>
                  </a:rPr>
                  <a:t>slide.</a:t>
                </a:r>
                <a:endParaRPr lang="en-US" sz="1800" dirty="0" smtClean="0">
                  <a:latin typeface="Arial" charset="0"/>
                </a:endParaRPr>
              </a:p>
              <a:p>
                <a:pPr algn="just">
                  <a:spcBef>
                    <a:spcPct val="20000"/>
                  </a:spcBef>
                  <a:defRPr/>
                </a:pPr>
                <a:endParaRPr lang="en-US" sz="1800" dirty="0" smtClean="0">
                  <a:latin typeface="Arial" charset="0"/>
                </a:endParaRPr>
              </a:p>
            </p:txBody>
          </p:sp>
        </mc:Choice>
        <mc:Fallback>
          <p:sp>
            <p:nvSpPr>
              <p:cNvPr id="14" name="CasellaDiTesto 13"/>
              <p:cNvSpPr txBox="1">
                <a:spLocks noRot="1" noChangeAspect="1" noMove="1" noResize="1" noEditPoints="1" noAdjustHandles="1" noChangeArrowheads="1" noChangeShapeType="1" noTextEdit="1"/>
              </p:cNvSpPr>
              <p:nvPr/>
            </p:nvSpPr>
            <p:spPr>
              <a:xfrm>
                <a:off x="571500" y="928688"/>
                <a:ext cx="7286625" cy="5632311"/>
              </a:xfrm>
              <a:prstGeom prst="rect">
                <a:avLst/>
              </a:prstGeom>
              <a:blipFill>
                <a:blip r:embed="rId2"/>
                <a:stretch>
                  <a:fillRect l="-753" t="-541" r="-669"/>
                </a:stretch>
              </a:blipFill>
            </p:spPr>
            <p:txBody>
              <a:bodyPr/>
              <a:lstStyle/>
              <a:p>
                <a:r>
                  <a:rPr lang="en-US">
                    <a:noFill/>
                  </a:rPr>
                  <a:t> </a:t>
                </a:r>
              </a:p>
            </p:txBody>
          </p:sp>
        </mc:Fallback>
      </mc:AlternateContent>
    </p:spTree>
    <p:extLst>
      <p:ext uri="{BB962C8B-B14F-4D97-AF65-F5344CB8AC3E}">
        <p14:creationId xmlns:p14="http://schemas.microsoft.com/office/powerpoint/2010/main" val="3412057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7411"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0959710C-DE0E-4BF4-9F25-50970CB6AC11}" type="slidenum">
              <a:rPr lang="it-IT" altLang="it-IT" sz="1600" smtClean="0">
                <a:solidFill>
                  <a:srgbClr val="FF9900"/>
                </a:solidFill>
              </a:rPr>
              <a:pPr>
                <a:buFontTx/>
                <a:buNone/>
              </a:pPr>
              <a:t>26</a:t>
            </a:fld>
            <a:endParaRPr lang="it-IT" altLang="it-IT" sz="1600" smtClean="0">
              <a:solidFill>
                <a:srgbClr val="FF9900"/>
              </a:solidFill>
            </a:endParaRPr>
          </a:p>
        </p:txBody>
      </p:sp>
      <p:sp>
        <p:nvSpPr>
          <p:cNvPr id="17412" name="CasellaDiTesto 23"/>
          <p:cNvSpPr txBox="1">
            <a:spLocks noChangeArrowheads="1"/>
          </p:cNvSpPr>
          <p:nvPr/>
        </p:nvSpPr>
        <p:spPr bwMode="auto">
          <a:xfrm>
            <a:off x="4714875" y="0"/>
            <a:ext cx="3000375"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a:solidFill>
                  <a:srgbClr val="FF9900"/>
                </a:solidFill>
              </a:rPr>
              <a:t>ADDITIONAL</a:t>
            </a:r>
          </a:p>
          <a:p>
            <a:pPr algn="ctr">
              <a:buFontTx/>
              <a:buNone/>
            </a:pPr>
            <a:r>
              <a:rPr lang="en-US" altLang="it-IT" b="1" dirty="0">
                <a:solidFill>
                  <a:srgbClr val="FF9900"/>
                </a:solidFill>
              </a:rPr>
              <a:t>IDENTIFICATION</a:t>
            </a:r>
          </a:p>
          <a:p>
            <a:pPr algn="ctr">
              <a:buFontTx/>
              <a:buNone/>
            </a:pPr>
            <a:endParaRPr lang="en-US" altLang="it-IT" b="1" dirty="0">
              <a:solidFill>
                <a:srgbClr val="FF9900"/>
              </a:solidFill>
            </a:endParaRPr>
          </a:p>
          <a:p>
            <a:pPr>
              <a:buFontTx/>
              <a:buNone/>
            </a:pPr>
            <a:endParaRPr lang="en-US" altLang="it-IT" sz="2400" dirty="0"/>
          </a:p>
        </p:txBody>
      </p:sp>
      <p:graphicFrame>
        <p:nvGraphicFramePr>
          <p:cNvPr id="4" name="Tabella 3"/>
          <p:cNvGraphicFramePr>
            <a:graphicFrameLocks noGrp="1"/>
          </p:cNvGraphicFramePr>
          <p:nvPr>
            <p:extLst>
              <p:ext uri="{D42A27DB-BD31-4B8C-83A1-F6EECF244321}">
                <p14:modId xmlns:p14="http://schemas.microsoft.com/office/powerpoint/2010/main" val="2202668983"/>
              </p:ext>
            </p:extLst>
          </p:nvPr>
        </p:nvGraphicFramePr>
        <p:xfrm>
          <a:off x="2627313" y="980731"/>
          <a:ext cx="3744912" cy="5334352"/>
        </p:xfrm>
        <a:graphic>
          <a:graphicData uri="http://schemas.openxmlformats.org/drawingml/2006/table">
            <a:tbl>
              <a:tblPr>
                <a:tableStyleId>{5C22544A-7EE6-4342-B048-85BDC9FD1C3A}</a:tableStyleId>
              </a:tblPr>
              <a:tblGrid>
                <a:gridCol w="997992">
                  <a:extLst>
                    <a:ext uri="{9D8B030D-6E8A-4147-A177-3AD203B41FA5}">
                      <a16:colId xmlns:a16="http://schemas.microsoft.com/office/drawing/2014/main" val="2088625164"/>
                    </a:ext>
                  </a:extLst>
                </a:gridCol>
                <a:gridCol w="2746920">
                  <a:extLst>
                    <a:ext uri="{9D8B030D-6E8A-4147-A177-3AD203B41FA5}">
                      <a16:colId xmlns:a16="http://schemas.microsoft.com/office/drawing/2014/main" val="826523503"/>
                    </a:ext>
                  </a:extLst>
                </a:gridCol>
              </a:tblGrid>
              <a:tr h="333397">
                <a:tc>
                  <a:txBody>
                    <a:bodyPr/>
                    <a:lstStyle/>
                    <a:p>
                      <a:pPr algn="ctr" fontAlgn="ctr"/>
                      <a:r>
                        <a:rPr lang="en-US" sz="1400" b="1" u="none" strike="noStrike" dirty="0">
                          <a:solidFill>
                            <a:schemeClr val="bg1"/>
                          </a:solidFill>
                          <a:effectLst/>
                        </a:rPr>
                        <a:t>MODEL</a:t>
                      </a:r>
                      <a:endParaRPr lang="en-US" sz="1400" b="1" i="0" u="none" strike="noStrike" dirty="0">
                        <a:solidFill>
                          <a:schemeClr val="bg1"/>
                        </a:solidFill>
                        <a:effectLst/>
                        <a:latin typeface="Calibri" panose="020F0502020204030204" pitchFamily="34" charset="0"/>
                      </a:endParaRPr>
                    </a:p>
                  </a:txBody>
                  <a:tcPr marL="9526" marR="9526" marT="9525" marB="0" anchor="ctr">
                    <a:solidFill>
                      <a:srgbClr val="2C5986"/>
                    </a:solidFill>
                  </a:tcPr>
                </a:tc>
                <a:tc>
                  <a:txBody>
                    <a:bodyPr/>
                    <a:lstStyle/>
                    <a:p>
                      <a:pPr algn="ctr" fontAlgn="b"/>
                      <a:r>
                        <a:rPr lang="en-US" sz="1400" b="1" u="none" strike="noStrike" dirty="0">
                          <a:solidFill>
                            <a:schemeClr val="bg1"/>
                          </a:solidFill>
                          <a:effectLst/>
                        </a:rPr>
                        <a:t>PERFORMANCE INDEX J</a:t>
                      </a:r>
                      <a:endParaRPr lang="en-US" sz="1400" b="1" i="0" u="none" strike="noStrike" dirty="0">
                        <a:solidFill>
                          <a:schemeClr val="bg1"/>
                        </a:solidFill>
                        <a:effectLst/>
                        <a:latin typeface="Calibri" panose="020F0502020204030204" pitchFamily="34" charset="0"/>
                      </a:endParaRPr>
                    </a:p>
                  </a:txBody>
                  <a:tcPr marL="9526" marR="9526" marT="9525" marB="0" anchor="ctr">
                    <a:solidFill>
                      <a:srgbClr val="2C5986"/>
                    </a:solidFill>
                  </a:tcPr>
                </a:tc>
                <a:extLst>
                  <a:ext uri="{0D108BD9-81ED-4DB2-BD59-A6C34878D82A}">
                    <a16:rowId xmlns:a16="http://schemas.microsoft.com/office/drawing/2014/main" val="2500251334"/>
                  </a:ext>
                </a:extLst>
              </a:tr>
              <a:tr h="333397">
                <a:tc>
                  <a:txBody>
                    <a:bodyPr/>
                    <a:lstStyle/>
                    <a:p>
                      <a:pPr algn="ctr" fontAlgn="ctr"/>
                      <a:r>
                        <a:rPr lang="en-US" sz="1400" b="0" i="0" u="none" strike="noStrike" dirty="0">
                          <a:solidFill>
                            <a:srgbClr val="000000"/>
                          </a:solidFill>
                          <a:effectLst/>
                          <a:latin typeface="Calibri" panose="020F0502020204030204" pitchFamily="34" charset="0"/>
                        </a:rPr>
                        <a:t>M14</a:t>
                      </a:r>
                    </a:p>
                  </a:txBody>
                  <a:tcPr marL="9525" marR="9525" marT="9525" marB="0" anchor="ctr">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33197,97264</a:t>
                      </a:r>
                    </a:p>
                  </a:txBody>
                  <a:tcPr marL="9525" marR="9525" marT="9525" marB="0" anchor="ctr">
                    <a:solidFill>
                      <a:srgbClr val="FFFF00"/>
                    </a:solidFill>
                  </a:tcPr>
                </a:tc>
                <a:extLst>
                  <a:ext uri="{0D108BD9-81ED-4DB2-BD59-A6C34878D82A}">
                    <a16:rowId xmlns:a16="http://schemas.microsoft.com/office/drawing/2014/main" val="314919502"/>
                  </a:ext>
                </a:extLst>
              </a:tr>
              <a:tr h="333397">
                <a:tc>
                  <a:txBody>
                    <a:bodyPr/>
                    <a:lstStyle/>
                    <a:p>
                      <a:pPr algn="ctr" fontAlgn="ctr"/>
                      <a:r>
                        <a:rPr lang="en-US" sz="1400" b="0" i="0" u="none" strike="noStrike">
                          <a:solidFill>
                            <a:srgbClr val="000000"/>
                          </a:solidFill>
                          <a:effectLst/>
                          <a:latin typeface="Calibri" panose="020F0502020204030204" pitchFamily="34" charset="0"/>
                        </a:rPr>
                        <a:t>M34</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33515,15025</a:t>
                      </a:r>
                    </a:p>
                  </a:txBody>
                  <a:tcPr marL="9525" marR="9525" marT="9525" marB="0" anchor="ctr"/>
                </a:tc>
                <a:extLst>
                  <a:ext uri="{0D108BD9-81ED-4DB2-BD59-A6C34878D82A}">
                    <a16:rowId xmlns:a16="http://schemas.microsoft.com/office/drawing/2014/main" val="2401659582"/>
                  </a:ext>
                </a:extLst>
              </a:tr>
              <a:tr h="333397">
                <a:tc>
                  <a:txBody>
                    <a:bodyPr/>
                    <a:lstStyle/>
                    <a:p>
                      <a:pPr algn="ctr" fontAlgn="ctr"/>
                      <a:r>
                        <a:rPr lang="en-US" sz="1400" b="0" i="0" u="none" strike="noStrike">
                          <a:solidFill>
                            <a:srgbClr val="000000"/>
                          </a:solidFill>
                          <a:effectLst/>
                          <a:latin typeface="Calibri" panose="020F0502020204030204" pitchFamily="34" charset="0"/>
                        </a:rPr>
                        <a:t>M15</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33550,50839</a:t>
                      </a:r>
                    </a:p>
                  </a:txBody>
                  <a:tcPr marL="9525" marR="9525" marT="9525" marB="0" anchor="ctr"/>
                </a:tc>
                <a:extLst>
                  <a:ext uri="{0D108BD9-81ED-4DB2-BD59-A6C34878D82A}">
                    <a16:rowId xmlns:a16="http://schemas.microsoft.com/office/drawing/2014/main" val="1085755725"/>
                  </a:ext>
                </a:extLst>
              </a:tr>
              <a:tr h="333397">
                <a:tc>
                  <a:txBody>
                    <a:bodyPr/>
                    <a:lstStyle/>
                    <a:p>
                      <a:pPr algn="ctr" fontAlgn="ctr"/>
                      <a:r>
                        <a:rPr lang="en-US" sz="1400" b="0" i="0" u="none" strike="noStrike">
                          <a:solidFill>
                            <a:srgbClr val="000000"/>
                          </a:solidFill>
                          <a:effectLst/>
                          <a:latin typeface="Calibri" panose="020F0502020204030204" pitchFamily="34" charset="0"/>
                        </a:rPr>
                        <a:t>M25</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44185,20299</a:t>
                      </a:r>
                    </a:p>
                  </a:txBody>
                  <a:tcPr marL="9525" marR="9525" marT="9525" marB="0" anchor="ctr"/>
                </a:tc>
                <a:extLst>
                  <a:ext uri="{0D108BD9-81ED-4DB2-BD59-A6C34878D82A}">
                    <a16:rowId xmlns:a16="http://schemas.microsoft.com/office/drawing/2014/main" val="843390594"/>
                  </a:ext>
                </a:extLst>
              </a:tr>
              <a:tr h="333397">
                <a:tc>
                  <a:txBody>
                    <a:bodyPr/>
                    <a:lstStyle/>
                    <a:p>
                      <a:pPr algn="ctr" fontAlgn="ctr"/>
                      <a:r>
                        <a:rPr lang="en-US" sz="1400" b="0" i="0" u="none" strike="noStrike">
                          <a:solidFill>
                            <a:srgbClr val="000000"/>
                          </a:solidFill>
                          <a:effectLst/>
                          <a:latin typeface="Calibri" panose="020F0502020204030204" pitchFamily="34" charset="0"/>
                        </a:rPr>
                        <a:t>M23</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50057,54879</a:t>
                      </a:r>
                    </a:p>
                  </a:txBody>
                  <a:tcPr marL="9525" marR="9525" marT="9525" marB="0" anchor="ctr"/>
                </a:tc>
                <a:extLst>
                  <a:ext uri="{0D108BD9-81ED-4DB2-BD59-A6C34878D82A}">
                    <a16:rowId xmlns:a16="http://schemas.microsoft.com/office/drawing/2014/main" val="3672303199"/>
                  </a:ext>
                </a:extLst>
              </a:tr>
              <a:tr h="333397">
                <a:tc>
                  <a:txBody>
                    <a:bodyPr/>
                    <a:lstStyle/>
                    <a:p>
                      <a:pPr algn="ctr" fontAlgn="ctr"/>
                      <a:r>
                        <a:rPr lang="en-US" sz="1400" b="0" i="0" u="none" strike="noStrike">
                          <a:solidFill>
                            <a:srgbClr val="000000"/>
                          </a:solidFill>
                          <a:effectLst/>
                          <a:latin typeface="Calibri" panose="020F0502020204030204" pitchFamily="34" charset="0"/>
                        </a:rPr>
                        <a:t>M24</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52618,81977</a:t>
                      </a:r>
                    </a:p>
                  </a:txBody>
                  <a:tcPr marL="9525" marR="9525" marT="9525" marB="0" anchor="ctr"/>
                </a:tc>
                <a:extLst>
                  <a:ext uri="{0D108BD9-81ED-4DB2-BD59-A6C34878D82A}">
                    <a16:rowId xmlns:a16="http://schemas.microsoft.com/office/drawing/2014/main" val="960128075"/>
                  </a:ext>
                </a:extLst>
              </a:tr>
              <a:tr h="333397">
                <a:tc>
                  <a:txBody>
                    <a:bodyPr/>
                    <a:lstStyle/>
                    <a:p>
                      <a:pPr algn="ctr" fontAlgn="ctr"/>
                      <a:r>
                        <a:rPr lang="en-US" sz="1400" b="0" i="0" u="none" strike="noStrike">
                          <a:solidFill>
                            <a:srgbClr val="000000"/>
                          </a:solidFill>
                          <a:effectLst/>
                          <a:latin typeface="Calibri" panose="020F0502020204030204" pitchFamily="34" charset="0"/>
                        </a:rPr>
                        <a:t>M04</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53703,25829</a:t>
                      </a:r>
                    </a:p>
                  </a:txBody>
                  <a:tcPr marL="9525" marR="9525" marT="9525" marB="0" anchor="ctr"/>
                </a:tc>
                <a:extLst>
                  <a:ext uri="{0D108BD9-81ED-4DB2-BD59-A6C34878D82A}">
                    <a16:rowId xmlns:a16="http://schemas.microsoft.com/office/drawing/2014/main" val="4241033746"/>
                  </a:ext>
                </a:extLst>
              </a:tr>
              <a:tr h="333397">
                <a:tc>
                  <a:txBody>
                    <a:bodyPr/>
                    <a:lstStyle/>
                    <a:p>
                      <a:pPr algn="ctr" fontAlgn="ctr"/>
                      <a:r>
                        <a:rPr lang="en-US" sz="1400" b="0" i="0" u="none" strike="noStrike">
                          <a:solidFill>
                            <a:srgbClr val="000000"/>
                          </a:solidFill>
                          <a:effectLst/>
                          <a:latin typeface="Calibri" panose="020F0502020204030204" pitchFamily="34" charset="0"/>
                        </a:rPr>
                        <a:t>M45</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55340,70165</a:t>
                      </a:r>
                    </a:p>
                  </a:txBody>
                  <a:tcPr marL="9525" marR="9525" marT="9525" marB="0" anchor="ctr"/>
                </a:tc>
                <a:extLst>
                  <a:ext uri="{0D108BD9-81ED-4DB2-BD59-A6C34878D82A}">
                    <a16:rowId xmlns:a16="http://schemas.microsoft.com/office/drawing/2014/main" val="3052048053"/>
                  </a:ext>
                </a:extLst>
              </a:tr>
              <a:tr h="333397">
                <a:tc>
                  <a:txBody>
                    <a:bodyPr/>
                    <a:lstStyle/>
                    <a:p>
                      <a:pPr algn="ctr" fontAlgn="ctr"/>
                      <a:r>
                        <a:rPr lang="en-US" sz="1400" b="0" i="0" u="none" strike="noStrike">
                          <a:solidFill>
                            <a:srgbClr val="000000"/>
                          </a:solidFill>
                          <a:effectLst/>
                          <a:latin typeface="Calibri" panose="020F0502020204030204" pitchFamily="34" charset="0"/>
                        </a:rPr>
                        <a:t>M02</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55967,26254</a:t>
                      </a:r>
                    </a:p>
                  </a:txBody>
                  <a:tcPr marL="9525" marR="9525" marT="9525" marB="0" anchor="ctr"/>
                </a:tc>
                <a:extLst>
                  <a:ext uri="{0D108BD9-81ED-4DB2-BD59-A6C34878D82A}">
                    <a16:rowId xmlns:a16="http://schemas.microsoft.com/office/drawing/2014/main" val="899089971"/>
                  </a:ext>
                </a:extLst>
              </a:tr>
              <a:tr h="333397">
                <a:tc>
                  <a:txBody>
                    <a:bodyPr/>
                    <a:lstStyle/>
                    <a:p>
                      <a:pPr algn="ctr" fontAlgn="ctr"/>
                      <a:r>
                        <a:rPr lang="en-US" sz="1400" b="0" i="0" u="none" strike="noStrike">
                          <a:solidFill>
                            <a:srgbClr val="000000"/>
                          </a:solidFill>
                          <a:effectLst/>
                          <a:latin typeface="Calibri" panose="020F0502020204030204" pitchFamily="34" charset="0"/>
                        </a:rPr>
                        <a:t>M13</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56314,92714</a:t>
                      </a:r>
                    </a:p>
                  </a:txBody>
                  <a:tcPr marL="9525" marR="9525" marT="9525" marB="0" anchor="ctr"/>
                </a:tc>
                <a:extLst>
                  <a:ext uri="{0D108BD9-81ED-4DB2-BD59-A6C34878D82A}">
                    <a16:rowId xmlns:a16="http://schemas.microsoft.com/office/drawing/2014/main" val="319364222"/>
                  </a:ext>
                </a:extLst>
              </a:tr>
              <a:tr h="333397">
                <a:tc>
                  <a:txBody>
                    <a:bodyPr/>
                    <a:lstStyle/>
                    <a:p>
                      <a:pPr algn="ctr" fontAlgn="ctr"/>
                      <a:r>
                        <a:rPr lang="en-US" sz="1400" b="0" i="0" u="none" strike="noStrike">
                          <a:solidFill>
                            <a:srgbClr val="000000"/>
                          </a:solidFill>
                          <a:effectLst/>
                          <a:latin typeface="Calibri" panose="020F0502020204030204" pitchFamily="34" charset="0"/>
                        </a:rPr>
                        <a:t>M01</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56867,03833</a:t>
                      </a:r>
                    </a:p>
                  </a:txBody>
                  <a:tcPr marL="9525" marR="9525" marT="9525" marB="0" anchor="ctr"/>
                </a:tc>
                <a:extLst>
                  <a:ext uri="{0D108BD9-81ED-4DB2-BD59-A6C34878D82A}">
                    <a16:rowId xmlns:a16="http://schemas.microsoft.com/office/drawing/2014/main" val="1768087454"/>
                  </a:ext>
                </a:extLst>
              </a:tr>
              <a:tr h="333397">
                <a:tc>
                  <a:txBody>
                    <a:bodyPr/>
                    <a:lstStyle/>
                    <a:p>
                      <a:pPr algn="ctr" fontAlgn="ctr"/>
                      <a:r>
                        <a:rPr lang="en-US" sz="1400" b="0" i="0" u="none" strike="noStrike">
                          <a:solidFill>
                            <a:srgbClr val="000000"/>
                          </a:solidFill>
                          <a:effectLst/>
                          <a:latin typeface="Calibri" panose="020F0502020204030204" pitchFamily="34" charset="0"/>
                        </a:rPr>
                        <a:t>M05</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60415,18003</a:t>
                      </a:r>
                    </a:p>
                  </a:txBody>
                  <a:tcPr marL="9525" marR="9525" marT="9525" marB="0" anchor="ctr"/>
                </a:tc>
                <a:extLst>
                  <a:ext uri="{0D108BD9-81ED-4DB2-BD59-A6C34878D82A}">
                    <a16:rowId xmlns:a16="http://schemas.microsoft.com/office/drawing/2014/main" val="3563715559"/>
                  </a:ext>
                </a:extLst>
              </a:tr>
              <a:tr h="333397">
                <a:tc>
                  <a:txBody>
                    <a:bodyPr/>
                    <a:lstStyle/>
                    <a:p>
                      <a:pPr algn="ctr" fontAlgn="ctr"/>
                      <a:r>
                        <a:rPr lang="en-US" sz="1400" b="0" i="0" u="none" strike="noStrike">
                          <a:solidFill>
                            <a:srgbClr val="000000"/>
                          </a:solidFill>
                          <a:effectLst/>
                          <a:latin typeface="Calibri" panose="020F0502020204030204" pitchFamily="34" charset="0"/>
                        </a:rPr>
                        <a:t>M35</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61102,73758</a:t>
                      </a:r>
                    </a:p>
                  </a:txBody>
                  <a:tcPr marL="9525" marR="9525" marT="9525" marB="0" anchor="ctr"/>
                </a:tc>
                <a:extLst>
                  <a:ext uri="{0D108BD9-81ED-4DB2-BD59-A6C34878D82A}">
                    <a16:rowId xmlns:a16="http://schemas.microsoft.com/office/drawing/2014/main" val="216040479"/>
                  </a:ext>
                </a:extLst>
              </a:tr>
              <a:tr h="333397">
                <a:tc>
                  <a:txBody>
                    <a:bodyPr/>
                    <a:lstStyle/>
                    <a:p>
                      <a:pPr algn="ctr" fontAlgn="ctr"/>
                      <a:r>
                        <a:rPr lang="en-US" sz="1400" b="0" i="0" u="none" strike="noStrike">
                          <a:solidFill>
                            <a:srgbClr val="000000"/>
                          </a:solidFill>
                          <a:effectLst/>
                          <a:latin typeface="Calibri" panose="020F0502020204030204" pitchFamily="34" charset="0"/>
                        </a:rPr>
                        <a:t>M12</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62348,4976</a:t>
                      </a:r>
                    </a:p>
                  </a:txBody>
                  <a:tcPr marL="9525" marR="9525" marT="9525" marB="0" anchor="ctr"/>
                </a:tc>
                <a:extLst>
                  <a:ext uri="{0D108BD9-81ED-4DB2-BD59-A6C34878D82A}">
                    <a16:rowId xmlns:a16="http://schemas.microsoft.com/office/drawing/2014/main" val="3123094985"/>
                  </a:ext>
                </a:extLst>
              </a:tr>
              <a:tr h="333397">
                <a:tc>
                  <a:txBody>
                    <a:bodyPr/>
                    <a:lstStyle/>
                    <a:p>
                      <a:pPr algn="ctr" fontAlgn="ctr"/>
                      <a:r>
                        <a:rPr lang="en-US" sz="1400" b="0" i="0" u="none" strike="noStrike">
                          <a:solidFill>
                            <a:srgbClr val="000000"/>
                          </a:solidFill>
                          <a:effectLst/>
                          <a:latin typeface="Calibri" panose="020F0502020204030204" pitchFamily="34" charset="0"/>
                        </a:rPr>
                        <a:t>M03</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63493,62889</a:t>
                      </a:r>
                    </a:p>
                  </a:txBody>
                  <a:tcPr marL="9525" marR="9525" marT="9525" marB="0" anchor="ctr"/>
                </a:tc>
                <a:extLst>
                  <a:ext uri="{0D108BD9-81ED-4DB2-BD59-A6C34878D82A}">
                    <a16:rowId xmlns:a16="http://schemas.microsoft.com/office/drawing/2014/main" val="40793444"/>
                  </a:ext>
                </a:extLst>
              </a:tr>
            </a:tbl>
          </a:graphicData>
        </a:graphic>
      </p:graphicFrame>
    </p:spTree>
    <p:extLst>
      <p:ext uri="{BB962C8B-B14F-4D97-AF65-F5344CB8AC3E}">
        <p14:creationId xmlns:p14="http://schemas.microsoft.com/office/powerpoint/2010/main" val="1195460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27</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ADDITIONAL</a:t>
            </a:r>
          </a:p>
          <a:p>
            <a:pPr algn="ctr">
              <a:buFontTx/>
              <a:buNone/>
            </a:pPr>
            <a:r>
              <a:rPr lang="en-US" altLang="it-IT" b="1" dirty="0" smtClean="0">
                <a:solidFill>
                  <a:srgbClr val="FF9900"/>
                </a:solidFill>
              </a:rPr>
              <a:t>IDENTIFICATION</a:t>
            </a:r>
            <a:endParaRPr lang="en-US" altLang="it-IT" b="1" dirty="0">
              <a:solidFill>
                <a:srgbClr val="FF9900"/>
              </a:solidFill>
            </a:endParaRPr>
          </a:p>
          <a:p>
            <a:pPr>
              <a:buFontTx/>
              <a:buNone/>
            </a:pPr>
            <a:endParaRPr lang="en-US" altLang="it-IT" sz="2400" dirty="0"/>
          </a:p>
        </p:txBody>
      </p:sp>
      <mc:AlternateContent xmlns:mc="http://schemas.openxmlformats.org/markup-compatibility/2006">
        <mc:Choice xmlns:a14="http://schemas.microsoft.com/office/drawing/2010/main" Requires="a14">
          <p:sp>
            <p:nvSpPr>
              <p:cNvPr id="14" name="CasellaDiTesto 13"/>
              <p:cNvSpPr txBox="1"/>
              <p:nvPr/>
            </p:nvSpPr>
            <p:spPr>
              <a:xfrm>
                <a:off x="571500" y="928688"/>
                <a:ext cx="7286625" cy="2564292"/>
              </a:xfrm>
              <a:prstGeom prst="rect">
                <a:avLst/>
              </a:prstGeom>
              <a:noFill/>
            </p:spPr>
            <p:txBody>
              <a:bodyPr>
                <a:spAutoFit/>
              </a:bodyPr>
              <a:lstStyle/>
              <a:p>
                <a:pPr marL="285750" indent="-285750" algn="just">
                  <a:buFont typeface="Arial" panose="020B0604020202020204" pitchFamily="34" charset="0"/>
                  <a:buChar char="•"/>
                </a:pPr>
                <a:r>
                  <a:rPr lang="en-US" sz="1800" b="1" dirty="0" smtClean="0">
                    <a:latin typeface="Arial" charset="0"/>
                  </a:rPr>
                  <a:t>validation</a:t>
                </a:r>
                <a:r>
                  <a:rPr lang="en-US" sz="1800" dirty="0" smtClean="0">
                    <a:latin typeface="Arial" charset="0"/>
                  </a:rPr>
                  <a:t>: </a:t>
                </a:r>
                <a:r>
                  <a:rPr lang="en-US" sz="1800" dirty="0"/>
                  <a:t>t</a:t>
                </a:r>
                <a:r>
                  <a:rPr lang="en-US" altLang="en-US" sz="1800" dirty="0" smtClean="0"/>
                  <a:t>he </a:t>
                </a:r>
                <a:r>
                  <a:rPr lang="en-US" altLang="en-US" sz="1800" dirty="0"/>
                  <a:t>best model is the model </a:t>
                </a:r>
                <a:r>
                  <a:rPr lang="en-US" altLang="en-US" sz="1800" b="1" dirty="0"/>
                  <a:t>M14</a:t>
                </a:r>
                <a:r>
                  <a:rPr lang="en-US" altLang="en-US" sz="1800" dirty="0"/>
                  <a:t>, whose continuous-time identified transfer function is:</a:t>
                </a:r>
              </a:p>
              <a:p>
                <a:pPr algn="just"/>
                <a:endParaRPr lang="en-US" altLang="en-US" sz="1800" dirty="0"/>
              </a:p>
              <a:p>
                <a:pPr algn="just"/>
                <a14:m>
                  <m:oMathPara xmlns:m="http://schemas.openxmlformats.org/officeDocument/2006/math">
                    <m:oMathParaPr>
                      <m:jc m:val="center"/>
                    </m:oMathParaPr>
                    <m:oMath xmlns:m="http://schemas.openxmlformats.org/officeDocument/2006/math">
                      <m:r>
                        <a:rPr lang="it-IT" altLang="en-US" sz="1700" i="1">
                          <a:latin typeface="Cambria Math" panose="02040503050406030204" pitchFamily="18" charset="0"/>
                        </a:rPr>
                        <m:t>𝐺</m:t>
                      </m:r>
                      <m:d>
                        <m:dPr>
                          <m:ctrlPr>
                            <a:rPr lang="it-IT" altLang="en-US" sz="1700" i="1">
                              <a:latin typeface="Cambria Math" panose="02040503050406030204" pitchFamily="18" charset="0"/>
                            </a:rPr>
                          </m:ctrlPr>
                        </m:dPr>
                        <m:e>
                          <m:r>
                            <a:rPr lang="it-IT" altLang="en-US" sz="1700" i="1">
                              <a:latin typeface="Cambria Math" panose="02040503050406030204" pitchFamily="18" charset="0"/>
                            </a:rPr>
                            <m:t>𝑠</m:t>
                          </m:r>
                        </m:e>
                      </m:d>
                      <m:r>
                        <a:rPr lang="it-IT" altLang="en-US" sz="1700" i="1">
                          <a:latin typeface="Cambria Math" panose="02040503050406030204" pitchFamily="18" charset="0"/>
                        </a:rPr>
                        <m:t>=</m:t>
                      </m:r>
                      <m:sSup>
                        <m:sSupPr>
                          <m:ctrlPr>
                            <a:rPr lang="it-IT" altLang="en-US" sz="1700" i="1">
                              <a:latin typeface="Cambria Math" panose="02040503050406030204" pitchFamily="18" charset="0"/>
                            </a:rPr>
                          </m:ctrlPr>
                        </m:sSupPr>
                        <m:e>
                          <m:r>
                            <a:rPr lang="it-IT" altLang="en-US" sz="1700" i="1">
                              <a:latin typeface="Cambria Math" panose="02040503050406030204" pitchFamily="18" charset="0"/>
                            </a:rPr>
                            <m:t>𝑒</m:t>
                          </m:r>
                        </m:e>
                        <m:sup>
                          <m:r>
                            <a:rPr lang="it-IT" altLang="en-US" sz="1700" i="1">
                              <a:latin typeface="Cambria Math" panose="02040503050406030204" pitchFamily="18" charset="0"/>
                            </a:rPr>
                            <m:t>−0.0</m:t>
                          </m:r>
                          <m:r>
                            <a:rPr lang="it-IT" altLang="en-US" sz="1700" b="0" i="1" smtClean="0">
                              <a:latin typeface="Cambria Math" panose="02040503050406030204" pitchFamily="18" charset="0"/>
                            </a:rPr>
                            <m:t>715</m:t>
                          </m:r>
                          <m:r>
                            <a:rPr lang="it-IT" altLang="en-US" sz="1700" i="1">
                              <a:latin typeface="Cambria Math" panose="02040503050406030204" pitchFamily="18" charset="0"/>
                            </a:rPr>
                            <m:t>𝑠</m:t>
                          </m:r>
                        </m:sup>
                      </m:sSup>
                      <m:r>
                        <a:rPr lang="it-IT" altLang="en-US" sz="1700" i="1">
                          <a:latin typeface="Cambria Math" panose="02040503050406030204" pitchFamily="18" charset="0"/>
                          <a:ea typeface="Cambria Math" panose="02040503050406030204" pitchFamily="18" charset="0"/>
                        </a:rPr>
                        <m:t>∙</m:t>
                      </m:r>
                      <m:f>
                        <m:fPr>
                          <m:ctrlPr>
                            <a:rPr lang="it-IT" altLang="en-US" sz="1700" i="1">
                              <a:latin typeface="Cambria Math" panose="02040503050406030204" pitchFamily="18" charset="0"/>
                              <a:ea typeface="Cambria Math" panose="02040503050406030204" pitchFamily="18" charset="0"/>
                            </a:rPr>
                          </m:ctrlPr>
                        </m:fPr>
                        <m:num>
                          <m:r>
                            <a:rPr lang="it-IT" altLang="en-US" sz="1700" i="1">
                              <a:latin typeface="Cambria Math" panose="02040503050406030204" pitchFamily="18" charset="0"/>
                              <a:ea typeface="Cambria Math" panose="02040503050406030204" pitchFamily="18" charset="0"/>
                            </a:rPr>
                            <m:t>1.</m:t>
                          </m:r>
                          <m:r>
                            <a:rPr lang="it-IT" altLang="en-US" sz="1700" b="0" i="1" smtClean="0">
                              <a:latin typeface="Cambria Math" panose="02040503050406030204" pitchFamily="18" charset="0"/>
                              <a:ea typeface="Cambria Math" panose="02040503050406030204" pitchFamily="18" charset="0"/>
                            </a:rPr>
                            <m:t>614</m:t>
                          </m:r>
                          <m:r>
                            <a:rPr lang="it-IT" altLang="en-US" sz="1700" i="1">
                              <a:latin typeface="Cambria Math" panose="02040503050406030204" pitchFamily="18" charset="0"/>
                              <a:ea typeface="Cambria Math" panose="02040503050406030204" pitchFamily="18" charset="0"/>
                            </a:rPr>
                            <m:t>∙</m:t>
                          </m:r>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10</m:t>
                              </m:r>
                            </m:e>
                            <m:sup>
                              <m:r>
                                <a:rPr lang="it-IT" altLang="en-US" sz="1700" b="0" i="1" smtClean="0">
                                  <a:latin typeface="Cambria Math" panose="02040503050406030204" pitchFamily="18" charset="0"/>
                                  <a:ea typeface="Cambria Math" panose="02040503050406030204" pitchFamily="18" charset="0"/>
                                </a:rPr>
                                <m:t>5</m:t>
                              </m:r>
                            </m:sup>
                          </m:sSup>
                          <m:r>
                            <a:rPr lang="it-IT" altLang="en-US" sz="1700" i="1">
                              <a:latin typeface="Cambria Math" panose="02040503050406030204" pitchFamily="18" charset="0"/>
                              <a:ea typeface="Cambria Math" panose="02040503050406030204" pitchFamily="18" charset="0"/>
                            </a:rPr>
                            <m:t>𝑠</m:t>
                          </m:r>
                          <m:r>
                            <a:rPr lang="it-IT" altLang="en-US" sz="1700" b="0" i="1" smtClean="0">
                              <a:latin typeface="Cambria Math" panose="02040503050406030204" pitchFamily="18" charset="0"/>
                              <a:ea typeface="Cambria Math" panose="02040503050406030204" pitchFamily="18" charset="0"/>
                            </a:rPr>
                            <m:t>+5.064</m:t>
                          </m:r>
                          <m:r>
                            <a:rPr lang="it-IT" altLang="en-US" sz="1700" i="1">
                              <a:latin typeface="Cambria Math" panose="02040503050406030204" pitchFamily="18" charset="0"/>
                              <a:ea typeface="Cambria Math" panose="02040503050406030204" pitchFamily="18" charset="0"/>
                            </a:rPr>
                            <m:t>∙</m:t>
                          </m:r>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10</m:t>
                              </m:r>
                            </m:e>
                            <m:sup>
                              <m:r>
                                <a:rPr lang="it-IT" altLang="en-US" sz="1700" b="0" i="1" smtClean="0">
                                  <a:latin typeface="Cambria Math" panose="02040503050406030204" pitchFamily="18" charset="0"/>
                                  <a:ea typeface="Cambria Math" panose="02040503050406030204" pitchFamily="18" charset="0"/>
                                </a:rPr>
                                <m:t>4</m:t>
                              </m:r>
                            </m:sup>
                          </m:sSup>
                        </m:num>
                        <m:den>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𝑠</m:t>
                              </m:r>
                            </m:e>
                            <m:sup>
                              <m:r>
                                <a:rPr lang="it-IT" altLang="en-US" sz="1700" i="1">
                                  <a:latin typeface="Cambria Math" panose="02040503050406030204" pitchFamily="18" charset="0"/>
                                  <a:ea typeface="Cambria Math" panose="02040503050406030204" pitchFamily="18" charset="0"/>
                                </a:rPr>
                                <m:t>4</m:t>
                              </m:r>
                            </m:sup>
                          </m:sSup>
                          <m:r>
                            <a:rPr lang="it-IT" altLang="en-US" sz="1700" i="1">
                              <a:latin typeface="Cambria Math" panose="02040503050406030204" pitchFamily="18" charset="0"/>
                              <a:ea typeface="Cambria Math" panose="02040503050406030204" pitchFamily="18" charset="0"/>
                            </a:rPr>
                            <m:t>+</m:t>
                          </m:r>
                          <m:r>
                            <a:rPr lang="it-IT" altLang="en-US" sz="1700" b="0" i="1" smtClean="0">
                              <a:latin typeface="Cambria Math" panose="02040503050406030204" pitchFamily="18" charset="0"/>
                              <a:ea typeface="Cambria Math" panose="02040503050406030204" pitchFamily="18" charset="0"/>
                            </a:rPr>
                            <m:t>69</m:t>
                          </m:r>
                          <m:r>
                            <a:rPr lang="it-IT" altLang="en-US" sz="1700" i="1">
                              <a:latin typeface="Cambria Math" panose="02040503050406030204" pitchFamily="18" charset="0"/>
                              <a:ea typeface="Cambria Math" panose="02040503050406030204" pitchFamily="18" charset="0"/>
                            </a:rPr>
                            <m:t>.</m:t>
                          </m:r>
                          <m:r>
                            <a:rPr lang="it-IT" altLang="en-US" sz="1700" b="0" i="1" smtClean="0">
                              <a:latin typeface="Cambria Math" panose="02040503050406030204" pitchFamily="18" charset="0"/>
                              <a:ea typeface="Cambria Math" panose="02040503050406030204" pitchFamily="18" charset="0"/>
                            </a:rPr>
                            <m:t>56</m:t>
                          </m:r>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𝑠</m:t>
                              </m:r>
                            </m:e>
                            <m:sup>
                              <m:r>
                                <a:rPr lang="it-IT" altLang="en-US" sz="1700" i="1">
                                  <a:latin typeface="Cambria Math" panose="02040503050406030204" pitchFamily="18" charset="0"/>
                                  <a:ea typeface="Cambria Math" panose="02040503050406030204" pitchFamily="18" charset="0"/>
                                </a:rPr>
                                <m:t>3</m:t>
                              </m:r>
                            </m:sup>
                          </m:sSup>
                          <m:r>
                            <a:rPr lang="it-IT" altLang="en-US" sz="1700" i="1">
                              <a:latin typeface="Cambria Math" panose="02040503050406030204" pitchFamily="18" charset="0"/>
                              <a:ea typeface="Cambria Math" panose="02040503050406030204" pitchFamily="18" charset="0"/>
                            </a:rPr>
                            <m:t>+</m:t>
                          </m:r>
                          <m:r>
                            <a:rPr lang="it-IT" altLang="en-US" sz="1700" b="0" i="1" smtClean="0">
                              <a:latin typeface="Cambria Math" panose="02040503050406030204" pitchFamily="18" charset="0"/>
                              <a:ea typeface="Cambria Math" panose="02040503050406030204" pitchFamily="18" charset="0"/>
                            </a:rPr>
                            <m:t>1.369</m:t>
                          </m:r>
                          <m:r>
                            <a:rPr lang="it-IT" altLang="en-US" sz="1700" i="1">
                              <a:latin typeface="Cambria Math" panose="02040503050406030204" pitchFamily="18" charset="0"/>
                              <a:ea typeface="Cambria Math" panose="02040503050406030204" pitchFamily="18" charset="0"/>
                            </a:rPr>
                            <m:t>∙</m:t>
                          </m:r>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10</m:t>
                              </m:r>
                            </m:e>
                            <m:sup>
                              <m:r>
                                <a:rPr lang="it-IT" altLang="en-US" sz="1700" b="0" i="1" smtClean="0">
                                  <a:latin typeface="Cambria Math" panose="02040503050406030204" pitchFamily="18" charset="0"/>
                                  <a:ea typeface="Cambria Math" panose="02040503050406030204" pitchFamily="18" charset="0"/>
                                </a:rPr>
                                <m:t>4</m:t>
                              </m:r>
                            </m:sup>
                          </m:sSup>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𝑠</m:t>
                              </m:r>
                            </m:e>
                            <m:sup>
                              <m:r>
                                <a:rPr lang="it-IT" altLang="en-US" sz="1700" i="1">
                                  <a:latin typeface="Cambria Math" panose="02040503050406030204" pitchFamily="18" charset="0"/>
                                  <a:ea typeface="Cambria Math" panose="02040503050406030204" pitchFamily="18" charset="0"/>
                                </a:rPr>
                                <m:t>2</m:t>
                              </m:r>
                            </m:sup>
                          </m:sSup>
                          <m:r>
                            <a:rPr lang="it-IT" altLang="en-US" sz="1700" b="0" i="1" smtClean="0">
                              <a:latin typeface="Cambria Math" panose="02040503050406030204" pitchFamily="18" charset="0"/>
                              <a:ea typeface="Cambria Math" panose="02040503050406030204" pitchFamily="18" charset="0"/>
                            </a:rPr>
                            <m:t>+5.453</m:t>
                          </m:r>
                          <m:r>
                            <a:rPr lang="it-IT" altLang="en-US" sz="1700" i="1">
                              <a:latin typeface="Cambria Math" panose="02040503050406030204" pitchFamily="18" charset="0"/>
                              <a:ea typeface="Cambria Math" panose="02040503050406030204" pitchFamily="18" charset="0"/>
                            </a:rPr>
                            <m:t>∙</m:t>
                          </m:r>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10</m:t>
                              </m:r>
                            </m:e>
                            <m:sup>
                              <m:r>
                                <a:rPr lang="it-IT" altLang="en-US" sz="1700" b="0" i="1" smtClean="0">
                                  <a:latin typeface="Cambria Math" panose="02040503050406030204" pitchFamily="18" charset="0"/>
                                  <a:ea typeface="Cambria Math" panose="02040503050406030204" pitchFamily="18" charset="0"/>
                                </a:rPr>
                                <m:t>4</m:t>
                              </m:r>
                            </m:sup>
                          </m:sSup>
                          <m:r>
                            <a:rPr lang="it-IT" altLang="en-US" sz="1700" i="1">
                              <a:latin typeface="Cambria Math" panose="02040503050406030204" pitchFamily="18" charset="0"/>
                              <a:ea typeface="Cambria Math" panose="02040503050406030204" pitchFamily="18" charset="0"/>
                            </a:rPr>
                            <m:t>𝑠</m:t>
                          </m:r>
                          <m:r>
                            <a:rPr lang="it-IT" altLang="en-US" sz="1700" i="1">
                              <a:latin typeface="Cambria Math" panose="02040503050406030204" pitchFamily="18" charset="0"/>
                              <a:ea typeface="Cambria Math" panose="02040503050406030204" pitchFamily="18" charset="0"/>
                            </a:rPr>
                            <m:t>+1.047∙</m:t>
                          </m:r>
                          <m:sSup>
                            <m:sSupPr>
                              <m:ctrlPr>
                                <a:rPr lang="it-IT" altLang="en-US" sz="1700" i="1">
                                  <a:latin typeface="Cambria Math" panose="02040503050406030204" pitchFamily="18" charset="0"/>
                                  <a:ea typeface="Cambria Math" panose="02040503050406030204" pitchFamily="18" charset="0"/>
                                </a:rPr>
                              </m:ctrlPr>
                            </m:sSupPr>
                            <m:e>
                              <m:r>
                                <a:rPr lang="it-IT" altLang="en-US" sz="1700" i="1">
                                  <a:latin typeface="Cambria Math" panose="02040503050406030204" pitchFamily="18" charset="0"/>
                                  <a:ea typeface="Cambria Math" panose="02040503050406030204" pitchFamily="18" charset="0"/>
                                </a:rPr>
                                <m:t>10</m:t>
                              </m:r>
                            </m:e>
                            <m:sup>
                              <m:r>
                                <a:rPr lang="it-IT" altLang="en-US" sz="1700" b="0" i="1" smtClean="0">
                                  <a:latin typeface="Cambria Math" panose="02040503050406030204" pitchFamily="18" charset="0"/>
                                  <a:ea typeface="Cambria Math" panose="02040503050406030204" pitchFamily="18" charset="0"/>
                                </a:rPr>
                                <m:t>5</m:t>
                              </m:r>
                            </m:sup>
                          </m:sSup>
                        </m:den>
                      </m:f>
                    </m:oMath>
                  </m:oMathPara>
                </a14:m>
                <a:endParaRPr lang="en-US" altLang="en-US" sz="1700" dirty="0"/>
              </a:p>
              <a:p>
                <a:pPr algn="just"/>
                <a:r>
                  <a:rPr lang="en-US" altLang="en-US" sz="1800" dirty="0" smtClean="0"/>
                  <a:t>          </a:t>
                </a:r>
                <a:endParaRPr lang="en-US" altLang="en-US" sz="1800" dirty="0"/>
              </a:p>
              <a:p>
                <a:pPr marL="273050" algn="just"/>
                <a:r>
                  <a:rPr lang="en-US" altLang="en-US" sz="1800" dirty="0"/>
                  <a:t>that has </a:t>
                </a:r>
                <a:r>
                  <a:rPr lang="en-US" altLang="en-US" sz="1800" b="1" dirty="0"/>
                  <a:t>four</a:t>
                </a:r>
                <a:r>
                  <a:rPr lang="en-US" altLang="en-US" sz="1800" dirty="0"/>
                  <a:t> poles and </a:t>
                </a:r>
                <a:r>
                  <a:rPr lang="en-US" altLang="en-US" sz="1800" b="1" dirty="0"/>
                  <a:t>one</a:t>
                </a:r>
                <a:r>
                  <a:rPr lang="en-US" altLang="en-US" sz="1800" dirty="0"/>
                  <a:t> zero, with </a:t>
                </a:r>
                <a14:m>
                  <m:oMath xmlns:m="http://schemas.openxmlformats.org/officeDocument/2006/math">
                    <m:r>
                      <a:rPr lang="en-US" altLang="en-US" sz="1800" b="1" i="1">
                        <a:latin typeface="Cambria Math" panose="02040503050406030204" pitchFamily="18" charset="0"/>
                        <a:ea typeface="Cambria Math" panose="02040503050406030204" pitchFamily="18" charset="0"/>
                      </a:rPr>
                      <m:t>𝝉</m:t>
                    </m:r>
                    <m:r>
                      <a:rPr lang="it-IT" altLang="en-US" sz="1800" b="1" i="1">
                        <a:latin typeface="Cambria Math" panose="02040503050406030204" pitchFamily="18" charset="0"/>
                        <a:ea typeface="Cambria Math" panose="02040503050406030204" pitchFamily="18" charset="0"/>
                      </a:rPr>
                      <m:t>=</m:t>
                    </m:r>
                    <m:r>
                      <a:rPr lang="it-IT" altLang="en-US" sz="1800" b="1" i="1">
                        <a:latin typeface="Cambria Math" panose="02040503050406030204" pitchFamily="18" charset="0"/>
                        <a:ea typeface="Cambria Math" panose="02040503050406030204" pitchFamily="18" charset="0"/>
                      </a:rPr>
                      <m:t>𝟎</m:t>
                    </m:r>
                    <m:r>
                      <a:rPr lang="it-IT" altLang="en-US" sz="1800" b="1" i="1">
                        <a:latin typeface="Cambria Math" panose="02040503050406030204" pitchFamily="18" charset="0"/>
                        <a:ea typeface="Cambria Math" panose="02040503050406030204" pitchFamily="18" charset="0"/>
                      </a:rPr>
                      <m:t>.</m:t>
                    </m:r>
                    <m:r>
                      <a:rPr lang="it-IT" altLang="en-US" sz="1800" b="1" i="1">
                        <a:latin typeface="Cambria Math" panose="02040503050406030204" pitchFamily="18" charset="0"/>
                        <a:ea typeface="Cambria Math" panose="02040503050406030204" pitchFamily="18" charset="0"/>
                      </a:rPr>
                      <m:t>𝟎𝟕𝟏𝟓</m:t>
                    </m:r>
                    <m:r>
                      <a:rPr lang="it-IT" altLang="en-US" sz="1800" b="1" i="1">
                        <a:latin typeface="Cambria Math" panose="02040503050406030204" pitchFamily="18" charset="0"/>
                        <a:ea typeface="Cambria Math" panose="02040503050406030204" pitchFamily="18" charset="0"/>
                      </a:rPr>
                      <m:t>𝒔</m:t>
                    </m:r>
                  </m:oMath>
                </a14:m>
                <a:r>
                  <a:rPr lang="en-US" altLang="en-US" sz="1800" dirty="0"/>
                  <a:t>.</a:t>
                </a:r>
                <a:r>
                  <a:rPr lang="en-US" sz="1800" dirty="0" smtClean="0">
                    <a:latin typeface="Arial" charset="0"/>
                  </a:rPr>
                  <a:t> </a:t>
                </a:r>
              </a:p>
              <a:p>
                <a:pPr marL="273050" algn="just"/>
                <a:endParaRPr lang="en-US" sz="1800" dirty="0" smtClean="0">
                  <a:latin typeface="Arial" charset="0"/>
                </a:endParaRPr>
              </a:p>
              <a:p>
                <a:pPr marL="273050" algn="just"/>
                <a:r>
                  <a:rPr lang="en-US" sz="1800" dirty="0" smtClean="0">
                    <a:latin typeface="Arial" charset="0"/>
                  </a:rPr>
                  <a:t>The goodness of the model is explained in the following slides.</a:t>
                </a:r>
              </a:p>
            </p:txBody>
          </p:sp>
        </mc:Choice>
        <mc:Fallback>
          <p:sp>
            <p:nvSpPr>
              <p:cNvPr id="14" name="CasellaDiTesto 13"/>
              <p:cNvSpPr txBox="1">
                <a:spLocks noRot="1" noChangeAspect="1" noMove="1" noResize="1" noEditPoints="1" noAdjustHandles="1" noChangeArrowheads="1" noChangeShapeType="1" noTextEdit="1"/>
              </p:cNvSpPr>
              <p:nvPr/>
            </p:nvSpPr>
            <p:spPr>
              <a:xfrm>
                <a:off x="571500" y="928688"/>
                <a:ext cx="7286625" cy="2564292"/>
              </a:xfrm>
              <a:prstGeom prst="rect">
                <a:avLst/>
              </a:prstGeom>
              <a:blipFill>
                <a:blip r:embed="rId2"/>
                <a:stretch>
                  <a:fillRect l="-586" t="-1188" r="-669" b="-2850"/>
                </a:stretch>
              </a:blipFill>
            </p:spPr>
            <p:txBody>
              <a:bodyPr/>
              <a:lstStyle/>
              <a:p>
                <a:r>
                  <a:rPr lang="en-US">
                    <a:noFill/>
                  </a:rPr>
                  <a:t> </a:t>
                </a:r>
              </a:p>
            </p:txBody>
          </p:sp>
        </mc:Fallback>
      </mc:AlternateContent>
    </p:spTree>
    <p:extLst>
      <p:ext uri="{BB962C8B-B14F-4D97-AF65-F5344CB8AC3E}">
        <p14:creationId xmlns:p14="http://schemas.microsoft.com/office/powerpoint/2010/main" val="798861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28</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ADDITIONAL</a:t>
            </a:r>
          </a:p>
          <a:p>
            <a:pPr algn="ctr">
              <a:buFontTx/>
              <a:buNone/>
            </a:pPr>
            <a:r>
              <a:rPr lang="en-US" altLang="it-IT" b="1" dirty="0" smtClean="0">
                <a:solidFill>
                  <a:srgbClr val="FF9900"/>
                </a:solidFill>
              </a:rPr>
              <a:t>IDENTIFICATION</a:t>
            </a:r>
            <a:endParaRPr lang="en-US" altLang="it-IT" b="1" dirty="0">
              <a:solidFill>
                <a:srgbClr val="FF9900"/>
              </a:solidFill>
            </a:endParaRPr>
          </a:p>
          <a:p>
            <a:pPr>
              <a:buFontTx/>
              <a:buNone/>
            </a:pPr>
            <a:endParaRPr lang="en-US" altLang="it-IT" sz="240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84" y="873125"/>
            <a:ext cx="10513168" cy="5652219"/>
          </a:xfrm>
          <a:prstGeom prst="rect">
            <a:avLst/>
          </a:prstGeom>
        </p:spPr>
      </p:pic>
      <p:sp>
        <p:nvSpPr>
          <p:cNvPr id="4" name="CasellaDiTesto 3"/>
          <p:cNvSpPr txBox="1"/>
          <p:nvPr/>
        </p:nvSpPr>
        <p:spPr>
          <a:xfrm>
            <a:off x="467544" y="6109845"/>
            <a:ext cx="1728192" cy="461665"/>
          </a:xfrm>
          <a:prstGeom prst="rect">
            <a:avLst/>
          </a:prstGeom>
          <a:noFill/>
        </p:spPr>
        <p:txBody>
          <a:bodyPr wrap="square" rtlCol="0">
            <a:spAutoFit/>
          </a:bodyPr>
          <a:lstStyle/>
          <a:p>
            <a:r>
              <a:rPr lang="en-US" b="1" dirty="0" smtClean="0">
                <a:solidFill>
                  <a:srgbClr val="85A8CF"/>
                </a:solidFill>
              </a:rPr>
              <a:t>FPE=17.79</a:t>
            </a:r>
            <a:endParaRPr lang="en-US" b="1" dirty="0">
              <a:solidFill>
                <a:srgbClr val="85A8CF"/>
              </a:solidFill>
            </a:endParaRPr>
          </a:p>
        </p:txBody>
      </p:sp>
      <p:sp>
        <p:nvSpPr>
          <p:cNvPr id="9" name="CasellaDiTesto 8"/>
          <p:cNvSpPr txBox="1"/>
          <p:nvPr/>
        </p:nvSpPr>
        <p:spPr>
          <a:xfrm>
            <a:off x="2339752" y="6100270"/>
            <a:ext cx="1800200" cy="461665"/>
          </a:xfrm>
          <a:prstGeom prst="rect">
            <a:avLst/>
          </a:prstGeom>
          <a:noFill/>
        </p:spPr>
        <p:txBody>
          <a:bodyPr wrap="square" rtlCol="0">
            <a:spAutoFit/>
          </a:bodyPr>
          <a:lstStyle/>
          <a:p>
            <a:r>
              <a:rPr lang="en-US" b="1" dirty="0" smtClean="0">
                <a:solidFill>
                  <a:srgbClr val="85A8CF"/>
                </a:solidFill>
              </a:rPr>
              <a:t>MSE=17.63</a:t>
            </a:r>
            <a:endParaRPr lang="en-US" b="1" dirty="0">
              <a:solidFill>
                <a:srgbClr val="85A8CF"/>
              </a:solidFill>
            </a:endParaRPr>
          </a:p>
        </p:txBody>
      </p:sp>
    </p:spTree>
    <p:extLst>
      <p:ext uri="{BB962C8B-B14F-4D97-AF65-F5344CB8AC3E}">
        <p14:creationId xmlns:p14="http://schemas.microsoft.com/office/powerpoint/2010/main" val="2707285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29</a:t>
            </a:fld>
            <a:endParaRPr lang="it-IT" altLang="it-IT" sz="1600" smtClean="0">
              <a:solidFill>
                <a:srgbClr val="FF9900"/>
              </a:solidFill>
            </a:endParaRPr>
          </a:p>
        </p:txBody>
      </p:sp>
      <p:sp>
        <p:nvSpPr>
          <p:cNvPr id="12293" name="CasellaDiTesto 23"/>
          <p:cNvSpPr txBox="1">
            <a:spLocks noChangeArrowheads="1"/>
          </p:cNvSpPr>
          <p:nvPr/>
        </p:nvSpPr>
        <p:spPr bwMode="auto">
          <a:xfrm>
            <a:off x="4714875" y="0"/>
            <a:ext cx="3000375"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ADDITIONAL</a:t>
            </a:r>
          </a:p>
          <a:p>
            <a:pPr algn="ctr">
              <a:buFontTx/>
              <a:buNone/>
            </a:pPr>
            <a:r>
              <a:rPr lang="en-US" altLang="it-IT" b="1" dirty="0" smtClean="0">
                <a:solidFill>
                  <a:srgbClr val="FF9900"/>
                </a:solidFill>
              </a:rPr>
              <a:t>IDENTIFICATION</a:t>
            </a:r>
            <a:endParaRPr lang="en-US" altLang="it-IT" b="1" dirty="0">
              <a:solidFill>
                <a:srgbClr val="FF9900"/>
              </a:solidFill>
            </a:endParaRPr>
          </a:p>
          <a:p>
            <a:pPr>
              <a:buFontTx/>
              <a:buNone/>
            </a:pPr>
            <a:endParaRPr lang="en-US" altLang="it-IT" sz="240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00" y="908050"/>
            <a:ext cx="10801200" cy="5617294"/>
          </a:xfrm>
          <a:prstGeom prst="rect">
            <a:avLst/>
          </a:prstGeom>
        </p:spPr>
      </p:pic>
      <p:sp>
        <p:nvSpPr>
          <p:cNvPr id="4" name="CasellaDiTesto 3"/>
          <p:cNvSpPr txBox="1"/>
          <p:nvPr/>
        </p:nvSpPr>
        <p:spPr>
          <a:xfrm>
            <a:off x="-1260648" y="3068625"/>
            <a:ext cx="1512168" cy="46166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75822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a:t>
            </a:r>
            <a:r>
              <a:rPr lang="en-US" altLang="it-IT" smtClean="0"/>
              <a:t>helicopter</a:t>
            </a:r>
            <a:r>
              <a:rPr lang="it-IT" altLang="it-IT" smtClean="0"/>
              <a:t> </a:t>
            </a:r>
            <a:r>
              <a:rPr lang="en-US" altLang="it-IT" smtClean="0"/>
              <a:t>pitch</a:t>
            </a:r>
            <a:r>
              <a:rPr lang="it-IT" altLang="it-IT" smtClean="0"/>
              <a:t> </a:t>
            </a:r>
            <a:r>
              <a:rPr lang="en-US" altLang="it-IT" smtClean="0"/>
              <a:t>dynamics</a:t>
            </a:r>
          </a:p>
        </p:txBody>
      </p:sp>
      <p:sp>
        <p:nvSpPr>
          <p:cNvPr id="6147"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4D762FDB-9708-48CF-AFCA-8C61E0416F88}" type="slidenum">
              <a:rPr lang="it-IT" altLang="it-IT" sz="1600" smtClean="0">
                <a:solidFill>
                  <a:srgbClr val="FF9900"/>
                </a:solidFill>
              </a:rPr>
              <a:pPr>
                <a:buFontTx/>
                <a:buNone/>
              </a:pPr>
              <a:t>3</a:t>
            </a:fld>
            <a:endParaRPr lang="it-IT" altLang="it-IT" sz="1600" smtClean="0">
              <a:solidFill>
                <a:srgbClr val="FF9900"/>
              </a:solidFill>
            </a:endParaRPr>
          </a:p>
        </p:txBody>
      </p:sp>
      <p:sp>
        <p:nvSpPr>
          <p:cNvPr id="6148" name="CasellaDiTesto 23"/>
          <p:cNvSpPr txBox="1">
            <a:spLocks noChangeArrowheads="1"/>
          </p:cNvSpPr>
          <p:nvPr/>
        </p:nvSpPr>
        <p:spPr bwMode="auto">
          <a:xfrm>
            <a:off x="4857750" y="142875"/>
            <a:ext cx="285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a:solidFill>
                  <a:srgbClr val="FF9900"/>
                </a:solidFill>
              </a:rPr>
              <a:t>PROJECT GOAL</a:t>
            </a:r>
          </a:p>
          <a:p>
            <a:pPr>
              <a:buFontTx/>
              <a:buNone/>
            </a:pPr>
            <a:endParaRPr lang="en-US" altLang="it-IT" sz="2400"/>
          </a:p>
        </p:txBody>
      </p:sp>
      <p:graphicFrame>
        <p:nvGraphicFramePr>
          <p:cNvPr id="36" name="Diagramma 35"/>
          <p:cNvGraphicFramePr/>
          <p:nvPr/>
        </p:nvGraphicFramePr>
        <p:xfrm>
          <a:off x="785786" y="1428736"/>
          <a:ext cx="1500198" cy="1174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7" name="Diagramma 36"/>
          <p:cNvGraphicFramePr/>
          <p:nvPr/>
        </p:nvGraphicFramePr>
        <p:xfrm>
          <a:off x="785786" y="2928934"/>
          <a:ext cx="1500198" cy="1174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9" name="Diagramma 38"/>
          <p:cNvGraphicFramePr/>
          <p:nvPr/>
        </p:nvGraphicFramePr>
        <p:xfrm>
          <a:off x="785786" y="4429132"/>
          <a:ext cx="1500198" cy="117474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152" name="CasellaDiTesto 40"/>
          <p:cNvSpPr txBox="1">
            <a:spLocks noChangeArrowheads="1"/>
          </p:cNvSpPr>
          <p:nvPr/>
        </p:nvSpPr>
        <p:spPr bwMode="auto">
          <a:xfrm>
            <a:off x="2786063" y="4583112"/>
            <a:ext cx="60721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r>
              <a:rPr lang="en-US" altLang="it-IT" sz="1800" dirty="0"/>
              <a:t>Matlab </a:t>
            </a:r>
          </a:p>
          <a:p>
            <a:pPr algn="just"/>
            <a:r>
              <a:rPr lang="en-US" altLang="it-IT" sz="1800" dirty="0"/>
              <a:t>Github:</a:t>
            </a:r>
            <a:r>
              <a:rPr lang="en-US" altLang="it-IT" dirty="0"/>
              <a:t> </a:t>
            </a:r>
          </a:p>
        </p:txBody>
      </p:sp>
      <p:pic>
        <p:nvPicPr>
          <p:cNvPr id="6153" name="Immagine 41" descr="Contsid.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572000" y="4429125"/>
            <a:ext cx="14001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Immagine 42" descr="Matlab.jp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4000500" y="4429125"/>
            <a:ext cx="4286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CasellaDiTesto 43"/>
          <p:cNvSpPr txBox="1">
            <a:spLocks noChangeArrowheads="1"/>
          </p:cNvSpPr>
          <p:nvPr/>
        </p:nvSpPr>
        <p:spPr bwMode="auto">
          <a:xfrm>
            <a:off x="2786063" y="3000375"/>
            <a:ext cx="507206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r>
              <a:rPr lang="en-US" altLang="it-IT" sz="1800" dirty="0"/>
              <a:t>Set of data collected during an experiment on the plant  </a:t>
            </a:r>
          </a:p>
          <a:p>
            <a:pPr algn="just"/>
            <a:r>
              <a:rPr lang="en-US" altLang="it-IT" sz="1800" dirty="0"/>
              <a:t>Identified model with </a:t>
            </a:r>
            <a:r>
              <a:rPr lang="en-US" altLang="it-IT" sz="1800" i="1" dirty="0">
                <a:solidFill>
                  <a:srgbClr val="85A8CF"/>
                </a:solidFill>
              </a:rPr>
              <a:t>tdsrivc</a:t>
            </a:r>
            <a:r>
              <a:rPr lang="en-US" altLang="it-IT" sz="1800" dirty="0"/>
              <a:t> algorithm</a:t>
            </a:r>
          </a:p>
        </p:txBody>
      </p:sp>
      <p:sp>
        <p:nvSpPr>
          <p:cNvPr id="6156" name="CasellaDiTesto 43"/>
          <p:cNvSpPr txBox="1">
            <a:spLocks noChangeArrowheads="1"/>
          </p:cNvSpPr>
          <p:nvPr/>
        </p:nvSpPr>
        <p:spPr bwMode="auto">
          <a:xfrm>
            <a:off x="2786063" y="1285875"/>
            <a:ext cx="50720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r>
              <a:rPr lang="en-US" altLang="it-IT" sz="1800" dirty="0"/>
              <a:t>Black-box continuous-time model identification in a bootstrap manner to estimate simultaneously the </a:t>
            </a:r>
            <a:r>
              <a:rPr lang="en-US" altLang="it-IT" sz="1800" b="1" dirty="0"/>
              <a:t>time-delay</a:t>
            </a:r>
            <a:r>
              <a:rPr lang="en-US" altLang="it-IT" sz="1800" dirty="0"/>
              <a:t> and </a:t>
            </a:r>
            <a:r>
              <a:rPr lang="en-US" altLang="it-IT" sz="1800" b="1" dirty="0"/>
              <a:t>transfer function parameters</a:t>
            </a:r>
            <a:r>
              <a:rPr lang="en-US" altLang="it-IT" sz="1800" dirty="0"/>
              <a:t> of a quadrotor helicopter roll dynamic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30</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1884878" y="2852936"/>
            <a:ext cx="4839787" cy="923330"/>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CONCLUSION</a:t>
            </a:r>
          </a:p>
        </p:txBody>
      </p:sp>
    </p:spTree>
    <p:extLst>
      <p:ext uri="{BB962C8B-B14F-4D97-AF65-F5344CB8AC3E}">
        <p14:creationId xmlns:p14="http://schemas.microsoft.com/office/powerpoint/2010/main" val="2305076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31</a:t>
            </a:fld>
            <a:endParaRPr lang="it-IT" altLang="it-IT" sz="1600" smtClean="0">
              <a:solidFill>
                <a:srgbClr val="FF9900"/>
              </a:solidFill>
            </a:endParaRPr>
          </a:p>
        </p:txBody>
      </p:sp>
      <p:sp>
        <p:nvSpPr>
          <p:cNvPr id="12293" name="CasellaDiTesto 23"/>
          <p:cNvSpPr txBox="1">
            <a:spLocks noChangeArrowheads="1"/>
          </p:cNvSpPr>
          <p:nvPr/>
        </p:nvSpPr>
        <p:spPr bwMode="auto">
          <a:xfrm>
            <a:off x="4716016" y="188640"/>
            <a:ext cx="3000375" cy="84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CONCLUSION</a:t>
            </a:r>
            <a:endParaRPr lang="en-US" altLang="it-IT" b="1" dirty="0">
              <a:solidFill>
                <a:srgbClr val="FF9900"/>
              </a:solidFill>
            </a:endParaRPr>
          </a:p>
          <a:p>
            <a:pPr>
              <a:buFontTx/>
              <a:buNone/>
            </a:pPr>
            <a:endParaRPr lang="en-US" altLang="it-IT" sz="2400" dirty="0"/>
          </a:p>
        </p:txBody>
      </p:sp>
      <p:sp>
        <p:nvSpPr>
          <p:cNvPr id="14" name="CasellaDiTesto 13"/>
          <p:cNvSpPr txBox="1"/>
          <p:nvPr/>
        </p:nvSpPr>
        <p:spPr>
          <a:xfrm>
            <a:off x="571500" y="928688"/>
            <a:ext cx="7286625" cy="1754326"/>
          </a:xfrm>
          <a:prstGeom prst="rect">
            <a:avLst/>
          </a:prstGeom>
          <a:noFill/>
        </p:spPr>
        <p:txBody>
          <a:bodyPr>
            <a:spAutoFit/>
          </a:bodyPr>
          <a:lstStyle/>
          <a:p>
            <a:pPr algn="just"/>
            <a:r>
              <a:rPr lang="en-US" altLang="en-US" sz="1800" dirty="0" smtClean="0"/>
              <a:t>In both approaches the identified models are 4</a:t>
            </a:r>
            <a:r>
              <a:rPr lang="en-US" altLang="en-US" sz="1800" baseline="30000" dirty="0" smtClean="0"/>
              <a:t>th</a:t>
            </a:r>
            <a:r>
              <a:rPr lang="en-US" altLang="en-US" sz="1800" dirty="0" smtClean="0"/>
              <a:t> order system with time-delay of the same order of magnitude. </a:t>
            </a:r>
          </a:p>
          <a:p>
            <a:pPr algn="just"/>
            <a:r>
              <a:rPr lang="en-US" altLang="en-US" sz="1800" dirty="0" smtClean="0"/>
              <a:t>The models give quite good results in terms of measured output tracking if variations are not too fast as can be seen in the plot below.</a:t>
            </a:r>
          </a:p>
          <a:p>
            <a:pPr algn="just"/>
            <a:r>
              <a:rPr lang="en-US" altLang="en-US" sz="1800" dirty="0" smtClean="0"/>
              <a:t>This behavior is showed also in the </a:t>
            </a:r>
            <a:r>
              <a:rPr lang="en-US" altLang="en-US" sz="1800" i="1" dirty="0" smtClean="0"/>
              <a:t>confidence bounds</a:t>
            </a:r>
            <a:r>
              <a:rPr lang="en-US" altLang="en-US" sz="1800" dirty="0" smtClean="0"/>
              <a:t> graphs.   </a:t>
            </a:r>
          </a:p>
          <a:p>
            <a:pPr algn="just"/>
            <a:r>
              <a:rPr lang="en-US" altLang="en-US" sz="1800" dirty="0" smtClean="0"/>
              <a:t> </a:t>
            </a:r>
            <a:endParaRPr lang="en-US" altLang="en-US" sz="1800" dirty="0"/>
          </a:p>
        </p:txBody>
      </p:sp>
      <p:grpSp>
        <p:nvGrpSpPr>
          <p:cNvPr id="6" name="Gruppo 5"/>
          <p:cNvGrpSpPr/>
          <p:nvPr/>
        </p:nvGrpSpPr>
        <p:grpSpPr>
          <a:xfrm>
            <a:off x="827584" y="2492896"/>
            <a:ext cx="7030541" cy="4032448"/>
            <a:chOff x="1158686" y="2564904"/>
            <a:chExt cx="6221259" cy="3741085"/>
          </a:xfrm>
        </p:grpSpPr>
        <p:grpSp>
          <p:nvGrpSpPr>
            <p:cNvPr id="4" name="Gruppo 3"/>
            <p:cNvGrpSpPr/>
            <p:nvPr/>
          </p:nvGrpSpPr>
          <p:grpSpPr>
            <a:xfrm>
              <a:off x="1475656" y="2564904"/>
              <a:ext cx="5904289" cy="3741085"/>
              <a:chOff x="1529112" y="1916832"/>
              <a:chExt cx="5904289" cy="3741085"/>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16832"/>
                <a:ext cx="5885737" cy="3650806"/>
              </a:xfrm>
              <a:prstGeom prst="rect">
                <a:avLst/>
              </a:prstGeom>
            </p:spPr>
          </p:pic>
          <p:sp>
            <p:nvSpPr>
              <p:cNvPr id="3" name="Ovale 2"/>
              <p:cNvSpPr/>
              <p:nvPr/>
            </p:nvSpPr>
            <p:spPr bwMode="auto">
              <a:xfrm rot="963574">
                <a:off x="1529112" y="2880794"/>
                <a:ext cx="728051" cy="2328568"/>
              </a:xfrm>
              <a:prstGeom prst="ellipse">
                <a:avLst/>
              </a:prstGeom>
              <a:noFill/>
              <a:ln w="9525" cap="flat" cmpd="sng" algn="ctr">
                <a:solidFill>
                  <a:srgbClr val="0033CC"/>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Ovale 7"/>
              <p:cNvSpPr/>
              <p:nvPr/>
            </p:nvSpPr>
            <p:spPr bwMode="auto">
              <a:xfrm rot="963574">
                <a:off x="3068424" y="2637224"/>
                <a:ext cx="1362989" cy="3020693"/>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sp>
          <p:nvSpPr>
            <p:cNvPr id="11" name="CasellaDiTesto 10"/>
            <p:cNvSpPr txBox="1"/>
            <p:nvPr/>
          </p:nvSpPr>
          <p:spPr>
            <a:xfrm>
              <a:off x="1158686" y="3331902"/>
              <a:ext cx="1728193" cy="283394"/>
            </a:xfrm>
            <a:prstGeom prst="rect">
              <a:avLst/>
            </a:prstGeom>
            <a:noFill/>
          </p:spPr>
          <p:txBody>
            <a:bodyPr wrap="square" rtlCol="0">
              <a:spAutoFit/>
            </a:bodyPr>
            <a:lstStyle/>
            <a:p>
              <a:r>
                <a:rPr lang="en-US" sz="1200" b="1" dirty="0" smtClean="0">
                  <a:solidFill>
                    <a:srgbClr val="0033CC"/>
                  </a:solidFill>
                </a:rPr>
                <a:t>GOOD TRACKING</a:t>
              </a:r>
              <a:endParaRPr lang="en-US" sz="1200" b="1" dirty="0">
                <a:solidFill>
                  <a:srgbClr val="0033CC"/>
                </a:solidFill>
              </a:endParaRPr>
            </a:p>
          </p:txBody>
        </p:sp>
        <p:sp>
          <p:nvSpPr>
            <p:cNvPr id="12" name="CasellaDiTesto 11"/>
            <p:cNvSpPr txBox="1"/>
            <p:nvPr/>
          </p:nvSpPr>
          <p:spPr>
            <a:xfrm>
              <a:off x="3234314" y="3048508"/>
              <a:ext cx="1728193" cy="283394"/>
            </a:xfrm>
            <a:prstGeom prst="rect">
              <a:avLst/>
            </a:prstGeom>
            <a:noFill/>
          </p:spPr>
          <p:txBody>
            <a:bodyPr wrap="square" rtlCol="0">
              <a:spAutoFit/>
            </a:bodyPr>
            <a:lstStyle/>
            <a:p>
              <a:r>
                <a:rPr lang="en-US" sz="1200" b="1" dirty="0" smtClean="0">
                  <a:solidFill>
                    <a:srgbClr val="FF0000"/>
                  </a:solidFill>
                </a:rPr>
                <a:t>BAD TRACKING</a:t>
              </a:r>
              <a:endParaRPr lang="en-US" sz="1200" b="1" dirty="0">
                <a:solidFill>
                  <a:srgbClr val="FF0000"/>
                </a:solidFill>
              </a:endParaRPr>
            </a:p>
          </p:txBody>
        </p:sp>
      </p:grpSp>
    </p:spTree>
    <p:extLst>
      <p:ext uri="{BB962C8B-B14F-4D97-AF65-F5344CB8AC3E}">
        <p14:creationId xmlns:p14="http://schemas.microsoft.com/office/powerpoint/2010/main" val="1210318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32</a:t>
            </a:fld>
            <a:endParaRPr lang="it-IT" altLang="it-IT" sz="1600" smtClean="0">
              <a:solidFill>
                <a:srgbClr val="FF9900"/>
              </a:solidFill>
            </a:endParaRPr>
          </a:p>
        </p:txBody>
      </p:sp>
      <p:sp>
        <p:nvSpPr>
          <p:cNvPr id="12293" name="CasellaDiTesto 23"/>
          <p:cNvSpPr txBox="1">
            <a:spLocks noChangeArrowheads="1"/>
          </p:cNvSpPr>
          <p:nvPr/>
        </p:nvSpPr>
        <p:spPr bwMode="auto">
          <a:xfrm>
            <a:off x="4716016" y="188640"/>
            <a:ext cx="3000375" cy="84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CONCLUSION</a:t>
            </a:r>
            <a:endParaRPr lang="en-US" altLang="it-IT" b="1" dirty="0">
              <a:solidFill>
                <a:srgbClr val="FF9900"/>
              </a:solidFill>
            </a:endParaRPr>
          </a:p>
          <a:p>
            <a:pPr>
              <a:buFontTx/>
              <a:buNone/>
            </a:pPr>
            <a:endParaRPr lang="en-US" altLang="it-IT" sz="2400" dirty="0"/>
          </a:p>
        </p:txBody>
      </p:sp>
      <p:sp>
        <p:nvSpPr>
          <p:cNvPr id="14" name="CasellaDiTesto 13"/>
          <p:cNvSpPr txBox="1"/>
          <p:nvPr/>
        </p:nvSpPr>
        <p:spPr>
          <a:xfrm>
            <a:off x="571500" y="928688"/>
            <a:ext cx="7286625" cy="1200329"/>
          </a:xfrm>
          <a:prstGeom prst="rect">
            <a:avLst/>
          </a:prstGeom>
          <a:noFill/>
        </p:spPr>
        <p:txBody>
          <a:bodyPr>
            <a:spAutoFit/>
          </a:bodyPr>
          <a:lstStyle/>
          <a:p>
            <a:pPr algn="just"/>
            <a:r>
              <a:rPr lang="en-US" altLang="en-US" sz="1800" dirty="0"/>
              <a:t>T</a:t>
            </a:r>
            <a:r>
              <a:rPr lang="en-US" altLang="en-US" sz="1800" dirty="0" smtClean="0"/>
              <a:t>he second approach leads to better data fitting with lower FPE and MSE due to the absence of the closed-loop data that have more sudden variations.</a:t>
            </a:r>
          </a:p>
          <a:p>
            <a:pPr algn="just"/>
            <a:r>
              <a:rPr lang="en-US" altLang="en-US" sz="1800" dirty="0" smtClean="0"/>
              <a:t>The final results are summarized in the following table:  </a:t>
            </a:r>
          </a:p>
        </p:txBody>
      </p:sp>
      <mc:AlternateContent xmlns:mc="http://schemas.openxmlformats.org/markup-compatibility/2006" xmlns:a14="http://schemas.microsoft.com/office/drawing/2010/main">
        <mc:Choice Requires="a14">
          <p:graphicFrame>
            <p:nvGraphicFramePr>
              <p:cNvPr id="15" name="Tabella 14"/>
              <p:cNvGraphicFramePr>
                <a:graphicFrameLocks noGrp="1"/>
              </p:cNvGraphicFramePr>
              <p:nvPr>
                <p:extLst>
                  <p:ext uri="{D42A27DB-BD31-4B8C-83A1-F6EECF244321}">
                    <p14:modId xmlns:p14="http://schemas.microsoft.com/office/powerpoint/2010/main" val="2529484371"/>
                  </p:ext>
                </p:extLst>
              </p:nvPr>
            </p:nvGraphicFramePr>
            <p:xfrm>
              <a:off x="1874316" y="2420888"/>
              <a:ext cx="4680991" cy="3510390"/>
            </p:xfrm>
            <a:graphic>
              <a:graphicData uri="http://schemas.openxmlformats.org/drawingml/2006/table">
                <a:tbl>
                  <a:tblPr>
                    <a:tableStyleId>{5C22544A-7EE6-4342-B048-85BDC9FD1C3A}</a:tableStyleId>
                  </a:tblPr>
                  <a:tblGrid>
                    <a:gridCol w="918324">
                      <a:extLst>
                        <a:ext uri="{9D8B030D-6E8A-4147-A177-3AD203B41FA5}">
                          <a16:colId xmlns:a16="http://schemas.microsoft.com/office/drawing/2014/main" val="2088625164"/>
                        </a:ext>
                      </a:extLst>
                    </a:gridCol>
                    <a:gridCol w="1781977">
                      <a:extLst>
                        <a:ext uri="{9D8B030D-6E8A-4147-A177-3AD203B41FA5}">
                          <a16:colId xmlns:a16="http://schemas.microsoft.com/office/drawing/2014/main" val="826523503"/>
                        </a:ext>
                      </a:extLst>
                    </a:gridCol>
                    <a:gridCol w="1980690">
                      <a:extLst>
                        <a:ext uri="{9D8B030D-6E8A-4147-A177-3AD203B41FA5}">
                          <a16:colId xmlns:a16="http://schemas.microsoft.com/office/drawing/2014/main" val="2294909586"/>
                        </a:ext>
                      </a:extLst>
                    </a:gridCol>
                  </a:tblGrid>
                  <a:tr h="702078">
                    <a:tc>
                      <a:txBody>
                        <a:bodyPr/>
                        <a:lstStyle/>
                        <a:p>
                          <a:pPr algn="ctr" fontAlgn="ctr"/>
                          <a:endParaRPr lang="en-US" sz="1400" b="0" i="0" u="none" strike="noStrike" kern="1200" dirty="0">
                            <a:solidFill>
                              <a:srgbClr val="000000"/>
                            </a:solidFill>
                            <a:effectLst/>
                            <a:latin typeface="Calibri" panose="020F0502020204030204" pitchFamily="34" charset="0"/>
                            <a:ea typeface="+mn-ea"/>
                            <a:cs typeface="+mn-cs"/>
                          </a:endParaRPr>
                        </a:p>
                      </a:txBody>
                      <a:tcPr marL="9526" marR="9526" marT="9525" marB="0" anchor="ctr">
                        <a:solidFill>
                          <a:srgbClr val="2C5986"/>
                        </a:solidFill>
                      </a:tcPr>
                    </a:tc>
                    <a:tc>
                      <a:txBody>
                        <a:bodyPr/>
                        <a:lstStyle/>
                        <a:p>
                          <a:pPr algn="ctr" fontAlgn="b"/>
                          <a:r>
                            <a:rPr lang="en-US" sz="2000" b="0" i="0" u="none" strike="noStrike" kern="1200" dirty="0" smtClean="0">
                              <a:solidFill>
                                <a:schemeClr val="bg1"/>
                              </a:solidFill>
                              <a:effectLst/>
                              <a:latin typeface="Calibri" panose="020F0502020204030204" pitchFamily="34" charset="0"/>
                              <a:ea typeface="+mn-ea"/>
                              <a:cs typeface="+mn-cs"/>
                            </a:rPr>
                            <a:t>1</a:t>
                          </a:r>
                          <a:r>
                            <a:rPr lang="en-US" sz="2000" b="0" i="0" u="none" strike="noStrike" kern="1200" baseline="30000" dirty="0" smtClean="0">
                              <a:solidFill>
                                <a:schemeClr val="bg1"/>
                              </a:solidFill>
                              <a:effectLst/>
                              <a:latin typeface="Calibri" panose="020F0502020204030204" pitchFamily="34" charset="0"/>
                              <a:ea typeface="+mn-ea"/>
                              <a:cs typeface="+mn-cs"/>
                            </a:rPr>
                            <a:t>st</a:t>
                          </a:r>
                          <a:r>
                            <a:rPr lang="en-US" sz="2000" b="0" i="0" u="none" strike="noStrike" kern="1200" dirty="0" smtClean="0">
                              <a:solidFill>
                                <a:schemeClr val="bg1"/>
                              </a:solidFill>
                              <a:effectLst/>
                              <a:latin typeface="Calibri" panose="020F0502020204030204" pitchFamily="34" charset="0"/>
                              <a:ea typeface="+mn-ea"/>
                              <a:cs typeface="+mn-cs"/>
                            </a:rPr>
                            <a:t> APPROACH</a:t>
                          </a:r>
                          <a:endParaRPr lang="en-US" sz="2000" b="0" i="0" u="none" strike="noStrike" kern="1200" dirty="0">
                            <a:solidFill>
                              <a:schemeClr val="bg1"/>
                            </a:solidFill>
                            <a:effectLst/>
                            <a:latin typeface="Calibri" panose="020F0502020204030204" pitchFamily="34" charset="0"/>
                            <a:ea typeface="+mn-ea"/>
                            <a:cs typeface="+mn-cs"/>
                          </a:endParaRPr>
                        </a:p>
                      </a:txBody>
                      <a:tcPr marL="9526" marR="9526" marT="9525" marB="0" anchor="ctr">
                        <a:solidFill>
                          <a:srgbClr val="2C5986"/>
                        </a:solidFill>
                      </a:tcPr>
                    </a:tc>
                    <a:tc>
                      <a:txBody>
                        <a:bodyPr/>
                        <a:lstStyle/>
                        <a:p>
                          <a:pPr algn="ctr" fontAlgn="b"/>
                          <a:r>
                            <a:rPr lang="en-US" sz="2000" b="0" i="0" u="none" strike="noStrike" kern="1200" dirty="0" smtClean="0">
                              <a:solidFill>
                                <a:schemeClr val="bg1"/>
                              </a:solidFill>
                              <a:effectLst/>
                              <a:latin typeface="Calibri" panose="020F0502020204030204" pitchFamily="34" charset="0"/>
                              <a:ea typeface="+mn-ea"/>
                              <a:cs typeface="+mn-cs"/>
                            </a:rPr>
                            <a:t>2</a:t>
                          </a:r>
                          <a:r>
                            <a:rPr lang="en-US" sz="2000" b="0" i="0" u="none" strike="noStrike" kern="1200" baseline="30000" dirty="0" smtClean="0">
                              <a:solidFill>
                                <a:schemeClr val="bg1"/>
                              </a:solidFill>
                              <a:effectLst/>
                              <a:latin typeface="Calibri" panose="020F0502020204030204" pitchFamily="34" charset="0"/>
                              <a:ea typeface="+mn-ea"/>
                              <a:cs typeface="+mn-cs"/>
                            </a:rPr>
                            <a:t>st</a:t>
                          </a:r>
                          <a:r>
                            <a:rPr lang="en-US" sz="2000" b="0" i="0" u="none" strike="noStrike" kern="1200" dirty="0" smtClean="0">
                              <a:solidFill>
                                <a:schemeClr val="bg1"/>
                              </a:solidFill>
                              <a:effectLst/>
                              <a:latin typeface="Calibri" panose="020F0502020204030204" pitchFamily="34" charset="0"/>
                              <a:ea typeface="+mn-ea"/>
                              <a:cs typeface="+mn-cs"/>
                            </a:rPr>
                            <a:t> APPROACH</a:t>
                          </a:r>
                          <a:endParaRPr lang="en-US" sz="2000" b="0" i="0" u="none" strike="noStrike" kern="1200" dirty="0">
                            <a:solidFill>
                              <a:schemeClr val="bg1"/>
                            </a:solidFill>
                            <a:effectLst/>
                            <a:latin typeface="Calibri" panose="020F0502020204030204" pitchFamily="34" charset="0"/>
                            <a:ea typeface="+mn-ea"/>
                            <a:cs typeface="+mn-cs"/>
                          </a:endParaRPr>
                        </a:p>
                      </a:txBody>
                      <a:tcPr marL="9526" marR="9526" marT="9525" marB="0" anchor="ctr">
                        <a:solidFill>
                          <a:srgbClr val="2C5986"/>
                        </a:solidFill>
                      </a:tcPr>
                    </a:tc>
                    <a:extLst>
                      <a:ext uri="{0D108BD9-81ED-4DB2-BD59-A6C34878D82A}">
                        <a16:rowId xmlns:a16="http://schemas.microsoft.com/office/drawing/2014/main" val="2500251334"/>
                      </a:ext>
                    </a:extLst>
                  </a:tr>
                  <a:tr h="702078">
                    <a:tc>
                      <a:txBody>
                        <a:bodyPr/>
                        <a:lstStyle/>
                        <a:p>
                          <a:pPr algn="ctr" fontAlgn="ctr"/>
                          <a:r>
                            <a:rPr lang="en-US" sz="2000" b="0" i="0" u="none" strike="noStrike" kern="1200" dirty="0" smtClean="0">
                              <a:solidFill>
                                <a:schemeClr val="bg1"/>
                              </a:solidFill>
                              <a:effectLst/>
                              <a:latin typeface="Calibri" panose="020F0502020204030204" pitchFamily="34" charset="0"/>
                              <a:ea typeface="+mn-ea"/>
                              <a:cs typeface="+mn-cs"/>
                            </a:rPr>
                            <a:t>FITTING</a:t>
                          </a:r>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55.91</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68.97</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2401659582"/>
                      </a:ext>
                    </a:extLst>
                  </a:tr>
                  <a:tr h="702078">
                    <a:tc>
                      <a:txBody>
                        <a:bodyPr/>
                        <a:lstStyle/>
                        <a:p>
                          <a:pPr algn="ctr" fontAlgn="ctr"/>
                          <a:r>
                            <a:rPr lang="en-US" sz="2000" b="0" i="0" u="none" strike="noStrike" kern="1200" dirty="0" smtClean="0">
                              <a:solidFill>
                                <a:schemeClr val="bg1"/>
                              </a:solidFill>
                              <a:effectLst/>
                              <a:latin typeface="Calibri" panose="020F0502020204030204" pitchFamily="34" charset="0"/>
                              <a:ea typeface="+mn-ea"/>
                              <a:cs typeface="+mn-cs"/>
                            </a:rPr>
                            <a:t>FPE</a:t>
                          </a:r>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21.71</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17.79</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1085755725"/>
                      </a:ext>
                    </a:extLst>
                  </a:tr>
                  <a:tr h="702078">
                    <a:tc>
                      <a:txBody>
                        <a:bodyPr/>
                        <a:lstStyle/>
                        <a:p>
                          <a:pPr algn="ctr" fontAlgn="ctr"/>
                          <a:r>
                            <a:rPr lang="en-US" sz="2000" b="0" i="0" u="none" strike="noStrike" kern="1200" dirty="0" smtClean="0">
                              <a:solidFill>
                                <a:schemeClr val="bg1"/>
                              </a:solidFill>
                              <a:effectLst/>
                              <a:latin typeface="Calibri" panose="020F0502020204030204" pitchFamily="34" charset="0"/>
                              <a:ea typeface="+mn-ea"/>
                              <a:cs typeface="+mn-cs"/>
                            </a:rPr>
                            <a:t>MSE</a:t>
                          </a:r>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21.60</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17.63</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3777754117"/>
                      </a:ext>
                    </a:extLst>
                  </a:tr>
                  <a:tr h="702078">
                    <a:tc>
                      <a:txBody>
                        <a:bodyPr/>
                        <a:lstStyle/>
                        <a:p>
                          <a:pPr algn="ctr" fontAlgn="ctr"/>
                          <a14:m>
                            <m:oMathPara xmlns:m="http://schemas.openxmlformats.org/officeDocument/2006/math">
                              <m:oMathParaPr>
                                <m:jc m:val="centerGroup"/>
                              </m:oMathParaPr>
                              <m:oMath xmlns:m="http://schemas.openxmlformats.org/officeDocument/2006/math">
                                <m:r>
                                  <a:rPr lang="en-US" sz="2000" b="0" i="1" u="none" strike="noStrike" kern="1200" smtClean="0">
                                    <a:solidFill>
                                      <a:schemeClr val="bg1"/>
                                    </a:solidFill>
                                    <a:effectLst/>
                                    <a:latin typeface="Cambria Math" panose="02040503050406030204" pitchFamily="18" charset="0"/>
                                    <a:ea typeface="Cambria Math" panose="02040503050406030204" pitchFamily="18" charset="0"/>
                                    <a:cs typeface="+mn-cs"/>
                                  </a:rPr>
                                  <m:t>𝜏</m:t>
                                </m:r>
                              </m:oMath>
                            </m:oMathPara>
                          </a14:m>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0.0623s</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0.0715s</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3518623664"/>
                      </a:ext>
                    </a:extLst>
                  </a:tr>
                </a:tbl>
              </a:graphicData>
            </a:graphic>
          </p:graphicFrame>
        </mc:Choice>
        <mc:Fallback xmlns="">
          <p:graphicFrame>
            <p:nvGraphicFramePr>
              <p:cNvPr id="15" name="Tabella 14"/>
              <p:cNvGraphicFramePr>
                <a:graphicFrameLocks noGrp="1"/>
              </p:cNvGraphicFramePr>
              <p:nvPr>
                <p:extLst>
                  <p:ext uri="{D42A27DB-BD31-4B8C-83A1-F6EECF244321}">
                    <p14:modId xmlns:p14="http://schemas.microsoft.com/office/powerpoint/2010/main" val="2529484371"/>
                  </p:ext>
                </p:extLst>
              </p:nvPr>
            </p:nvGraphicFramePr>
            <p:xfrm>
              <a:off x="1874316" y="2420888"/>
              <a:ext cx="4680991" cy="3510390"/>
            </p:xfrm>
            <a:graphic>
              <a:graphicData uri="http://schemas.openxmlformats.org/drawingml/2006/table">
                <a:tbl>
                  <a:tblPr>
                    <a:tableStyleId>{5C22544A-7EE6-4342-B048-85BDC9FD1C3A}</a:tableStyleId>
                  </a:tblPr>
                  <a:tblGrid>
                    <a:gridCol w="918324">
                      <a:extLst>
                        <a:ext uri="{9D8B030D-6E8A-4147-A177-3AD203B41FA5}">
                          <a16:colId xmlns:a16="http://schemas.microsoft.com/office/drawing/2014/main" val="2088625164"/>
                        </a:ext>
                      </a:extLst>
                    </a:gridCol>
                    <a:gridCol w="1781977">
                      <a:extLst>
                        <a:ext uri="{9D8B030D-6E8A-4147-A177-3AD203B41FA5}">
                          <a16:colId xmlns:a16="http://schemas.microsoft.com/office/drawing/2014/main" val="826523503"/>
                        </a:ext>
                      </a:extLst>
                    </a:gridCol>
                    <a:gridCol w="1980690">
                      <a:extLst>
                        <a:ext uri="{9D8B030D-6E8A-4147-A177-3AD203B41FA5}">
                          <a16:colId xmlns:a16="http://schemas.microsoft.com/office/drawing/2014/main" val="2294909586"/>
                        </a:ext>
                      </a:extLst>
                    </a:gridCol>
                  </a:tblGrid>
                  <a:tr h="702078">
                    <a:tc>
                      <a:txBody>
                        <a:bodyPr/>
                        <a:lstStyle/>
                        <a:p>
                          <a:pPr algn="ctr" fontAlgn="ctr"/>
                          <a:endParaRPr lang="en-US" sz="1400" b="0" i="0" u="none" strike="noStrike" kern="1200" dirty="0">
                            <a:solidFill>
                              <a:srgbClr val="000000"/>
                            </a:solidFill>
                            <a:effectLst/>
                            <a:latin typeface="Calibri" panose="020F0502020204030204" pitchFamily="34" charset="0"/>
                            <a:ea typeface="+mn-ea"/>
                            <a:cs typeface="+mn-cs"/>
                          </a:endParaRPr>
                        </a:p>
                      </a:txBody>
                      <a:tcPr marL="9526" marR="9526" marT="9525" marB="0" anchor="ctr">
                        <a:solidFill>
                          <a:srgbClr val="2C5986"/>
                        </a:solidFill>
                      </a:tcPr>
                    </a:tc>
                    <a:tc>
                      <a:txBody>
                        <a:bodyPr/>
                        <a:lstStyle/>
                        <a:p>
                          <a:pPr algn="ctr" fontAlgn="b"/>
                          <a:r>
                            <a:rPr lang="en-US" sz="2000" b="0" i="0" u="none" strike="noStrike" kern="1200" dirty="0" smtClean="0">
                              <a:solidFill>
                                <a:schemeClr val="bg1"/>
                              </a:solidFill>
                              <a:effectLst/>
                              <a:latin typeface="Calibri" panose="020F0502020204030204" pitchFamily="34" charset="0"/>
                              <a:ea typeface="+mn-ea"/>
                              <a:cs typeface="+mn-cs"/>
                            </a:rPr>
                            <a:t>1</a:t>
                          </a:r>
                          <a:r>
                            <a:rPr lang="en-US" sz="2000" b="0" i="0" u="none" strike="noStrike" kern="1200" baseline="30000" dirty="0" smtClean="0">
                              <a:solidFill>
                                <a:schemeClr val="bg1"/>
                              </a:solidFill>
                              <a:effectLst/>
                              <a:latin typeface="Calibri" panose="020F0502020204030204" pitchFamily="34" charset="0"/>
                              <a:ea typeface="+mn-ea"/>
                              <a:cs typeface="+mn-cs"/>
                            </a:rPr>
                            <a:t>st</a:t>
                          </a:r>
                          <a:r>
                            <a:rPr lang="en-US" sz="2000" b="0" i="0" u="none" strike="noStrike" kern="1200" dirty="0" smtClean="0">
                              <a:solidFill>
                                <a:schemeClr val="bg1"/>
                              </a:solidFill>
                              <a:effectLst/>
                              <a:latin typeface="Calibri" panose="020F0502020204030204" pitchFamily="34" charset="0"/>
                              <a:ea typeface="+mn-ea"/>
                              <a:cs typeface="+mn-cs"/>
                            </a:rPr>
                            <a:t> APPROACH</a:t>
                          </a:r>
                          <a:endParaRPr lang="en-US" sz="2000" b="0" i="0" u="none" strike="noStrike" kern="1200" dirty="0">
                            <a:solidFill>
                              <a:schemeClr val="bg1"/>
                            </a:solidFill>
                            <a:effectLst/>
                            <a:latin typeface="Calibri" panose="020F0502020204030204" pitchFamily="34" charset="0"/>
                            <a:ea typeface="+mn-ea"/>
                            <a:cs typeface="+mn-cs"/>
                          </a:endParaRPr>
                        </a:p>
                      </a:txBody>
                      <a:tcPr marL="9526" marR="9526" marT="9525" marB="0" anchor="ctr">
                        <a:solidFill>
                          <a:srgbClr val="2C5986"/>
                        </a:solidFill>
                      </a:tcPr>
                    </a:tc>
                    <a:tc>
                      <a:txBody>
                        <a:bodyPr/>
                        <a:lstStyle/>
                        <a:p>
                          <a:pPr algn="ctr" fontAlgn="b"/>
                          <a:r>
                            <a:rPr lang="en-US" sz="2000" b="0" i="0" u="none" strike="noStrike" kern="1200" dirty="0" smtClean="0">
                              <a:solidFill>
                                <a:schemeClr val="bg1"/>
                              </a:solidFill>
                              <a:effectLst/>
                              <a:latin typeface="Calibri" panose="020F0502020204030204" pitchFamily="34" charset="0"/>
                              <a:ea typeface="+mn-ea"/>
                              <a:cs typeface="+mn-cs"/>
                            </a:rPr>
                            <a:t>2</a:t>
                          </a:r>
                          <a:r>
                            <a:rPr lang="en-US" sz="2000" b="0" i="0" u="none" strike="noStrike" kern="1200" baseline="30000" dirty="0" smtClean="0">
                              <a:solidFill>
                                <a:schemeClr val="bg1"/>
                              </a:solidFill>
                              <a:effectLst/>
                              <a:latin typeface="Calibri" panose="020F0502020204030204" pitchFamily="34" charset="0"/>
                              <a:ea typeface="+mn-ea"/>
                              <a:cs typeface="+mn-cs"/>
                            </a:rPr>
                            <a:t>st</a:t>
                          </a:r>
                          <a:r>
                            <a:rPr lang="en-US" sz="2000" b="0" i="0" u="none" strike="noStrike" kern="1200" dirty="0" smtClean="0">
                              <a:solidFill>
                                <a:schemeClr val="bg1"/>
                              </a:solidFill>
                              <a:effectLst/>
                              <a:latin typeface="Calibri" panose="020F0502020204030204" pitchFamily="34" charset="0"/>
                              <a:ea typeface="+mn-ea"/>
                              <a:cs typeface="+mn-cs"/>
                            </a:rPr>
                            <a:t> APPROACH</a:t>
                          </a:r>
                          <a:endParaRPr lang="en-US" sz="2000" b="0" i="0" u="none" strike="noStrike" kern="1200" dirty="0">
                            <a:solidFill>
                              <a:schemeClr val="bg1"/>
                            </a:solidFill>
                            <a:effectLst/>
                            <a:latin typeface="Calibri" panose="020F0502020204030204" pitchFamily="34" charset="0"/>
                            <a:ea typeface="+mn-ea"/>
                            <a:cs typeface="+mn-cs"/>
                          </a:endParaRPr>
                        </a:p>
                      </a:txBody>
                      <a:tcPr marL="9526" marR="9526" marT="9525" marB="0" anchor="ctr">
                        <a:solidFill>
                          <a:srgbClr val="2C5986"/>
                        </a:solidFill>
                      </a:tcPr>
                    </a:tc>
                    <a:extLst>
                      <a:ext uri="{0D108BD9-81ED-4DB2-BD59-A6C34878D82A}">
                        <a16:rowId xmlns:a16="http://schemas.microsoft.com/office/drawing/2014/main" val="2500251334"/>
                      </a:ext>
                    </a:extLst>
                  </a:tr>
                  <a:tr h="702078">
                    <a:tc>
                      <a:txBody>
                        <a:bodyPr/>
                        <a:lstStyle/>
                        <a:p>
                          <a:pPr algn="ctr" fontAlgn="ctr"/>
                          <a:r>
                            <a:rPr lang="en-US" sz="2000" b="0" i="0" u="none" strike="noStrike" kern="1200" dirty="0" smtClean="0">
                              <a:solidFill>
                                <a:schemeClr val="bg1"/>
                              </a:solidFill>
                              <a:effectLst/>
                              <a:latin typeface="Calibri" panose="020F0502020204030204" pitchFamily="34" charset="0"/>
                              <a:ea typeface="+mn-ea"/>
                              <a:cs typeface="+mn-cs"/>
                            </a:rPr>
                            <a:t>FITTING</a:t>
                          </a:r>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55.91</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68.97</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2401659582"/>
                      </a:ext>
                    </a:extLst>
                  </a:tr>
                  <a:tr h="702078">
                    <a:tc>
                      <a:txBody>
                        <a:bodyPr/>
                        <a:lstStyle/>
                        <a:p>
                          <a:pPr algn="ctr" fontAlgn="ctr"/>
                          <a:r>
                            <a:rPr lang="en-US" sz="2000" b="0" i="0" u="none" strike="noStrike" kern="1200" dirty="0" smtClean="0">
                              <a:solidFill>
                                <a:schemeClr val="bg1"/>
                              </a:solidFill>
                              <a:effectLst/>
                              <a:latin typeface="Calibri" panose="020F0502020204030204" pitchFamily="34" charset="0"/>
                              <a:ea typeface="+mn-ea"/>
                              <a:cs typeface="+mn-cs"/>
                            </a:rPr>
                            <a:t>FPE</a:t>
                          </a:r>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21.71</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17.79</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1085755725"/>
                      </a:ext>
                    </a:extLst>
                  </a:tr>
                  <a:tr h="702078">
                    <a:tc>
                      <a:txBody>
                        <a:bodyPr/>
                        <a:lstStyle/>
                        <a:p>
                          <a:pPr algn="ctr" fontAlgn="ctr"/>
                          <a:r>
                            <a:rPr lang="en-US" sz="2000" b="0" i="0" u="none" strike="noStrike" kern="1200" dirty="0" smtClean="0">
                              <a:solidFill>
                                <a:schemeClr val="bg1"/>
                              </a:solidFill>
                              <a:effectLst/>
                              <a:latin typeface="Calibri" panose="020F0502020204030204" pitchFamily="34" charset="0"/>
                              <a:ea typeface="+mn-ea"/>
                              <a:cs typeface="+mn-cs"/>
                            </a:rPr>
                            <a:t>MSE</a:t>
                          </a:r>
                          <a:endParaRPr lang="en-US" sz="2000" b="0" i="0" u="none" strike="noStrike" kern="1200" dirty="0">
                            <a:solidFill>
                              <a:schemeClr val="bg1"/>
                            </a:solidFill>
                            <a:effectLst/>
                            <a:latin typeface="Calibri" panose="020F0502020204030204" pitchFamily="34" charset="0"/>
                            <a:ea typeface="+mn-ea"/>
                            <a:cs typeface="+mn-cs"/>
                          </a:endParaRPr>
                        </a:p>
                      </a:txBody>
                      <a:tcPr marL="9525" marR="9525" marT="9525" marB="0" anchor="ctr">
                        <a:solidFill>
                          <a:srgbClr val="2C5986"/>
                        </a:solid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21.60</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17.63</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3777754117"/>
                      </a:ext>
                    </a:extLst>
                  </a:tr>
                  <a:tr h="702078">
                    <a:tc>
                      <a:txBody>
                        <a:bodyPr/>
                        <a:lstStyle/>
                        <a:p>
                          <a:endParaRPr lang="en-US"/>
                        </a:p>
                      </a:txBody>
                      <a:tcPr marL="9525" marR="9525" marT="9525" marB="0" anchor="ctr">
                        <a:blipFill>
                          <a:blip r:embed="rId2"/>
                          <a:stretch>
                            <a:fillRect l="-662" t="-401739" r="-410596" b="-2609"/>
                          </a:stretch>
                        </a:blipFill>
                      </a:tcP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0.0623s</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US" sz="2000" b="0" i="0" u="none" strike="noStrike" kern="1200" dirty="0" smtClean="0">
                              <a:solidFill>
                                <a:srgbClr val="000000"/>
                              </a:solidFill>
                              <a:effectLst/>
                              <a:latin typeface="Calibri" panose="020F0502020204030204" pitchFamily="34" charset="0"/>
                              <a:ea typeface="+mn-ea"/>
                              <a:cs typeface="+mn-cs"/>
                            </a:rPr>
                            <a:t>0.0715s</a:t>
                          </a:r>
                          <a:endParaRPr lang="en-US" sz="20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3518623664"/>
                      </a:ext>
                    </a:extLst>
                  </a:tr>
                </a:tbl>
              </a:graphicData>
            </a:graphic>
          </p:graphicFrame>
        </mc:Fallback>
      </mc:AlternateContent>
    </p:spTree>
    <p:extLst>
      <p:ext uri="{BB962C8B-B14F-4D97-AF65-F5344CB8AC3E}">
        <p14:creationId xmlns:p14="http://schemas.microsoft.com/office/powerpoint/2010/main" val="730002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0A7B27E-524A-4B95-8734-FF533117F337}" type="slidenum">
              <a:rPr lang="it-IT" altLang="it-IT" sz="1600" smtClean="0">
                <a:solidFill>
                  <a:srgbClr val="FF9900"/>
                </a:solidFill>
              </a:rPr>
              <a:pPr>
                <a:buFontTx/>
                <a:buNone/>
              </a:pPr>
              <a:t>33</a:t>
            </a:fld>
            <a:endParaRPr lang="it-IT" altLang="it-IT" sz="1600" smtClean="0">
              <a:solidFill>
                <a:srgbClr val="FF9900"/>
              </a:solidFill>
            </a:endParaRPr>
          </a:p>
        </p:txBody>
      </p:sp>
      <p:sp>
        <p:nvSpPr>
          <p:cNvPr id="12293" name="CasellaDiTesto 23"/>
          <p:cNvSpPr txBox="1">
            <a:spLocks noChangeArrowheads="1"/>
          </p:cNvSpPr>
          <p:nvPr/>
        </p:nvSpPr>
        <p:spPr bwMode="auto">
          <a:xfrm>
            <a:off x="4716016" y="188640"/>
            <a:ext cx="3000375" cy="84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b="1" dirty="0" smtClean="0">
                <a:solidFill>
                  <a:srgbClr val="FF9900"/>
                </a:solidFill>
              </a:rPr>
              <a:t>OTHER IDEAS</a:t>
            </a:r>
            <a:endParaRPr lang="en-US" altLang="it-IT" b="1" dirty="0">
              <a:solidFill>
                <a:srgbClr val="FF9900"/>
              </a:solidFill>
            </a:endParaRPr>
          </a:p>
          <a:p>
            <a:pPr>
              <a:buFontTx/>
              <a:buNone/>
            </a:pPr>
            <a:endParaRPr lang="en-US" altLang="it-IT" sz="2400" dirty="0"/>
          </a:p>
        </p:txBody>
      </p:sp>
      <mc:AlternateContent xmlns:mc="http://schemas.openxmlformats.org/markup-compatibility/2006">
        <mc:Choice xmlns:a14="http://schemas.microsoft.com/office/drawing/2010/main" Requires="a14">
          <p:sp>
            <p:nvSpPr>
              <p:cNvPr id="14" name="CasellaDiTesto 13"/>
              <p:cNvSpPr txBox="1"/>
              <p:nvPr/>
            </p:nvSpPr>
            <p:spPr>
              <a:xfrm>
                <a:off x="571500" y="928688"/>
                <a:ext cx="7286625" cy="5909310"/>
              </a:xfrm>
              <a:prstGeom prst="rect">
                <a:avLst/>
              </a:prstGeom>
              <a:noFill/>
            </p:spPr>
            <p:txBody>
              <a:bodyPr>
                <a:spAutoFit/>
              </a:bodyPr>
              <a:lstStyle/>
              <a:p>
                <a:pPr algn="just"/>
                <a:r>
                  <a:rPr lang="en-US" altLang="en-US" sz="1800" dirty="0" smtClean="0"/>
                  <a:t>Since the </a:t>
                </a:r>
                <a:r>
                  <a:rPr lang="en-US" altLang="en-US" sz="1800" i="1" dirty="0" smtClean="0">
                    <a:solidFill>
                      <a:srgbClr val="85A8CF"/>
                    </a:solidFill>
                  </a:rPr>
                  <a:t>tdsrivc </a:t>
                </a:r>
                <a:r>
                  <a:rPr lang="en-US" altLang="en-US" sz="1800" dirty="0" smtClean="0"/>
                  <a:t>algorithm works under the assumption of </a:t>
                </a:r>
                <a:r>
                  <a:rPr lang="en-US" altLang="en-US" sz="1800" b="1" dirty="0" smtClean="0"/>
                  <a:t>white additive noise</a:t>
                </a:r>
                <a:r>
                  <a:rPr lang="en-US" altLang="en-US" sz="1800" dirty="0" smtClean="0"/>
                  <a:t>, the obtained results could not be optimal because this constraint could not be suitable for the system being discussed, namely the noise is </a:t>
                </a:r>
                <a:r>
                  <a:rPr lang="en-US" altLang="en-US" sz="1800" b="1" dirty="0" smtClean="0"/>
                  <a:t>colored</a:t>
                </a:r>
                <a:r>
                  <a:rPr lang="en-US" altLang="en-US" sz="1800" dirty="0" smtClean="0"/>
                  <a:t> (</a:t>
                </a:r>
                <a14:m>
                  <m:oMath xmlns:m="http://schemas.openxmlformats.org/officeDocument/2006/math">
                    <m:r>
                      <a:rPr lang="it-IT" altLang="en-US" sz="1800" b="0" i="0" smtClean="0">
                        <a:latin typeface="Cambria Math" panose="02040503050406030204" pitchFamily="18" charset="0"/>
                      </a:rPr>
                      <m:t>|</m:t>
                    </m:r>
                    <m:r>
                      <a:rPr lang="it-IT" altLang="en-US" sz="1800" b="0" i="1" smtClean="0">
                        <a:latin typeface="Cambria Math" panose="02040503050406030204" pitchFamily="18" charset="0"/>
                      </a:rPr>
                      <m:t>𝐻</m:t>
                    </m:r>
                    <m:d>
                      <m:dPr>
                        <m:ctrlPr>
                          <a:rPr lang="it-IT" altLang="en-US" sz="1800" b="0" i="1" smtClean="0">
                            <a:latin typeface="Cambria Math" panose="02040503050406030204" pitchFamily="18" charset="0"/>
                          </a:rPr>
                        </m:ctrlPr>
                      </m:dPr>
                      <m:e>
                        <m:r>
                          <a:rPr lang="it-IT" altLang="en-US" sz="1800" b="0" i="1" smtClean="0">
                            <a:latin typeface="Cambria Math" panose="02040503050406030204" pitchFamily="18" charset="0"/>
                          </a:rPr>
                          <m:t>𝑗</m:t>
                        </m:r>
                        <m:r>
                          <a:rPr lang="it-IT" altLang="en-US" sz="1800" b="0" i="1" smtClean="0">
                            <a:latin typeface="Cambria Math" panose="02040503050406030204" pitchFamily="18" charset="0"/>
                            <a:ea typeface="Cambria Math" panose="02040503050406030204" pitchFamily="18" charset="0"/>
                          </a:rPr>
                          <m:t>𝜔</m:t>
                        </m:r>
                      </m:e>
                    </m:d>
                    <m:r>
                      <a:rPr lang="it-IT" altLang="en-US" sz="1800" b="0" i="1" smtClean="0">
                        <a:latin typeface="Cambria Math" panose="02040503050406030204" pitchFamily="18" charset="0"/>
                      </a:rPr>
                      <m:t>|</m:t>
                    </m:r>
                    <m:r>
                      <a:rPr lang="it-IT" altLang="en-US" sz="1800" b="0" i="1" smtClean="0">
                        <a:latin typeface="Cambria Math" panose="02040503050406030204" pitchFamily="18" charset="0"/>
                        <a:ea typeface="Cambria Math" panose="02040503050406030204" pitchFamily="18" charset="0"/>
                      </a:rPr>
                      <m:t>≠1</m:t>
                    </m:r>
                  </m:oMath>
                </a14:m>
                <a:r>
                  <a:rPr lang="en-US" altLang="en-US" sz="1800" dirty="0" smtClean="0"/>
                  <a:t>). With colored noise the spectrum is not flat.  </a:t>
                </a:r>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a:p>
              <a:p>
                <a:pPr algn="just"/>
                <a:endParaRPr lang="en-US" altLang="en-US" sz="1800" dirty="0"/>
              </a:p>
              <a:p>
                <a:pPr algn="just"/>
                <a:r>
                  <a:rPr lang="en-US" altLang="en-US" sz="1800" dirty="0"/>
                  <a:t>P</a:t>
                </a:r>
                <a:r>
                  <a:rPr lang="en-US" altLang="en-US" sz="1800" dirty="0" smtClean="0"/>
                  <a:t>ossible solutions can be to estimate the additive noise transfer function and then adding a whitening </a:t>
                </a:r>
                <a:r>
                  <a:rPr lang="en-US" altLang="en-US" sz="1800" dirty="0" smtClean="0"/>
                  <a:t>filter </a:t>
                </a:r>
                <a:r>
                  <a:rPr lang="en-US" altLang="en-US" sz="1800" dirty="0" smtClean="0"/>
                  <a:t>or to do the identification with a Box-Jenkins model.</a:t>
                </a:r>
              </a:p>
              <a:p>
                <a:pPr algn="just"/>
                <a:endParaRPr lang="en-US" altLang="en-US" sz="1800" dirty="0" smtClean="0"/>
              </a:p>
              <a:p>
                <a:pPr algn="just"/>
                <a:r>
                  <a:rPr lang="en-US" altLang="en-US" sz="1800" dirty="0" smtClean="0"/>
                  <a:t>    </a:t>
                </a:r>
              </a:p>
            </p:txBody>
          </p:sp>
        </mc:Choice>
        <mc:Fallback>
          <p:sp>
            <p:nvSpPr>
              <p:cNvPr id="14" name="CasellaDiTesto 13"/>
              <p:cNvSpPr txBox="1">
                <a:spLocks noRot="1" noChangeAspect="1" noMove="1" noResize="1" noEditPoints="1" noAdjustHandles="1" noChangeArrowheads="1" noChangeShapeType="1" noTextEdit="1"/>
              </p:cNvSpPr>
              <p:nvPr/>
            </p:nvSpPr>
            <p:spPr>
              <a:xfrm>
                <a:off x="571500" y="928688"/>
                <a:ext cx="7286625" cy="5909310"/>
              </a:xfrm>
              <a:prstGeom prst="rect">
                <a:avLst/>
              </a:prstGeom>
              <a:blipFill>
                <a:blip r:embed="rId2"/>
                <a:stretch>
                  <a:fillRect l="-753" t="-515" r="-669"/>
                </a:stretch>
              </a:blipFill>
            </p:spPr>
            <p:txBody>
              <a:bodyPr/>
              <a:lstStyle/>
              <a:p>
                <a:r>
                  <a:rPr lang="en-US">
                    <a:noFill/>
                  </a:rPr>
                  <a:t> </a:t>
                </a:r>
              </a:p>
            </p:txBody>
          </p:sp>
        </mc:Fallback>
      </mc:AlternateContent>
      <p:grpSp>
        <p:nvGrpSpPr>
          <p:cNvPr id="3" name="Gruppo 2"/>
          <p:cNvGrpSpPr/>
          <p:nvPr/>
        </p:nvGrpSpPr>
        <p:grpSpPr>
          <a:xfrm>
            <a:off x="719138" y="2271966"/>
            <a:ext cx="7368126" cy="2731369"/>
            <a:chOff x="571500" y="1923305"/>
            <a:chExt cx="7368126" cy="2731369"/>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38" y="2132856"/>
              <a:ext cx="7220488" cy="2521818"/>
            </a:xfrm>
            <a:prstGeom prst="rect">
              <a:avLst/>
            </a:prstGeom>
          </p:spPr>
        </p:pic>
        <p:sp>
          <p:nvSpPr>
            <p:cNvPr id="8" name="CasellaDiTesto 9"/>
            <p:cNvSpPr txBox="1">
              <a:spLocks noChangeArrowheads="1"/>
            </p:cNvSpPr>
            <p:nvPr/>
          </p:nvSpPr>
          <p:spPr bwMode="auto">
            <a:xfrm>
              <a:off x="571500" y="3212976"/>
              <a:ext cx="57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err="1"/>
                <a:t>sp</a:t>
              </a:r>
              <a:r>
                <a:rPr lang="en-US" altLang="it-IT" sz="1400" dirty="0"/>
                <a:t>(t)</a:t>
              </a:r>
            </a:p>
          </p:txBody>
        </p:sp>
        <p:sp>
          <p:nvSpPr>
            <p:cNvPr id="9" name="CasellaDiTesto 9"/>
            <p:cNvSpPr txBox="1">
              <a:spLocks noChangeArrowheads="1"/>
            </p:cNvSpPr>
            <p:nvPr/>
          </p:nvSpPr>
          <p:spPr bwMode="auto">
            <a:xfrm>
              <a:off x="3676986" y="2708920"/>
              <a:ext cx="46296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a:t>r</a:t>
              </a:r>
              <a:r>
                <a:rPr lang="en-US" altLang="it-IT" sz="1400" dirty="0" smtClean="0"/>
                <a:t>(t</a:t>
              </a:r>
              <a:r>
                <a:rPr lang="en-US" altLang="it-IT" sz="1400" dirty="0"/>
                <a:t>)</a:t>
              </a:r>
            </a:p>
          </p:txBody>
        </p:sp>
        <p:sp>
          <p:nvSpPr>
            <p:cNvPr id="10" name="CasellaDiTesto 9"/>
            <p:cNvSpPr txBox="1">
              <a:spLocks noChangeArrowheads="1"/>
            </p:cNvSpPr>
            <p:nvPr/>
          </p:nvSpPr>
          <p:spPr bwMode="auto">
            <a:xfrm>
              <a:off x="5796136" y="3212976"/>
              <a:ext cx="57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a:t>u</a:t>
              </a:r>
              <a:r>
                <a:rPr lang="en-US" altLang="it-IT" sz="1400" dirty="0" smtClean="0"/>
                <a:t>(t</a:t>
              </a:r>
              <a:r>
                <a:rPr lang="en-US" altLang="it-IT" sz="1400" dirty="0"/>
                <a:t>)</a:t>
              </a:r>
            </a:p>
          </p:txBody>
        </p:sp>
        <p:sp>
          <p:nvSpPr>
            <p:cNvPr id="11" name="CasellaDiTesto 9"/>
            <p:cNvSpPr txBox="1">
              <a:spLocks noChangeArrowheads="1"/>
            </p:cNvSpPr>
            <p:nvPr/>
          </p:nvSpPr>
          <p:spPr bwMode="auto">
            <a:xfrm>
              <a:off x="7261938" y="3212975"/>
              <a:ext cx="57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a:t>q</a:t>
              </a:r>
              <a:r>
                <a:rPr lang="en-US" altLang="it-IT" sz="1400" dirty="0" smtClean="0"/>
                <a:t>(t</a:t>
              </a:r>
              <a:r>
                <a:rPr lang="en-US" altLang="it-IT" sz="1400" dirty="0"/>
                <a:t>)</a:t>
              </a:r>
            </a:p>
          </p:txBody>
        </p:sp>
        <p:sp>
          <p:nvSpPr>
            <p:cNvPr id="12" name="CasellaDiTesto 9"/>
            <p:cNvSpPr txBox="1">
              <a:spLocks noChangeArrowheads="1"/>
            </p:cNvSpPr>
            <p:nvPr/>
          </p:nvSpPr>
          <p:spPr bwMode="auto">
            <a:xfrm>
              <a:off x="6216203" y="1923305"/>
              <a:ext cx="57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a:t>e</a:t>
              </a:r>
              <a:r>
                <a:rPr lang="en-US" altLang="it-IT" sz="1400" dirty="0" smtClean="0"/>
                <a:t>(t</a:t>
              </a:r>
              <a:r>
                <a:rPr lang="en-US" altLang="it-IT" sz="1400" dirty="0"/>
                <a:t>)</a:t>
              </a:r>
            </a:p>
          </p:txBody>
        </p:sp>
      </p:grpSp>
    </p:spTree>
    <p:extLst>
      <p:ext uri="{BB962C8B-B14F-4D97-AF65-F5344CB8AC3E}">
        <p14:creationId xmlns:p14="http://schemas.microsoft.com/office/powerpoint/2010/main" val="110233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a:t>
            </a:r>
            <a:r>
              <a:rPr lang="en-US" altLang="it-IT" smtClean="0"/>
              <a:t>helicopter</a:t>
            </a:r>
            <a:r>
              <a:rPr lang="it-IT" altLang="it-IT" smtClean="0"/>
              <a:t> </a:t>
            </a:r>
            <a:r>
              <a:rPr lang="en-US" altLang="it-IT" smtClean="0"/>
              <a:t>pitch</a:t>
            </a:r>
            <a:r>
              <a:rPr lang="it-IT" altLang="it-IT" smtClean="0"/>
              <a:t> </a:t>
            </a:r>
            <a:r>
              <a:rPr lang="en-US" altLang="it-IT" smtClean="0"/>
              <a:t>dynamics</a:t>
            </a:r>
          </a:p>
        </p:txBody>
      </p:sp>
      <p:sp>
        <p:nvSpPr>
          <p:cNvPr id="7171"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10B1F61A-0F5F-4340-8E12-4D4E89118EDB}" type="slidenum">
              <a:rPr lang="it-IT" altLang="it-IT" sz="1600" smtClean="0">
                <a:solidFill>
                  <a:srgbClr val="FF9900"/>
                </a:solidFill>
              </a:rPr>
              <a:pPr>
                <a:buFontTx/>
                <a:buNone/>
              </a:pPr>
              <a:t>4</a:t>
            </a:fld>
            <a:endParaRPr lang="it-IT" altLang="it-IT" sz="1600" smtClean="0">
              <a:solidFill>
                <a:srgbClr val="FF9900"/>
              </a:solidFill>
            </a:endParaRPr>
          </a:p>
        </p:txBody>
      </p:sp>
      <p:sp>
        <p:nvSpPr>
          <p:cNvPr id="7172" name="CasellaDiTesto 23"/>
          <p:cNvSpPr txBox="1">
            <a:spLocks noChangeArrowheads="1"/>
          </p:cNvSpPr>
          <p:nvPr/>
        </p:nvSpPr>
        <p:spPr bwMode="auto">
          <a:xfrm>
            <a:off x="4857750" y="142875"/>
            <a:ext cx="285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a:solidFill>
                  <a:srgbClr val="FF9900"/>
                </a:solidFill>
              </a:rPr>
              <a:t>PROJECT GOAL</a:t>
            </a:r>
          </a:p>
          <a:p>
            <a:pPr>
              <a:buFontTx/>
              <a:buNone/>
            </a:pPr>
            <a:endParaRPr lang="en-US" altLang="it-IT" sz="2400"/>
          </a:p>
        </p:txBody>
      </p:sp>
      <p:sp>
        <p:nvSpPr>
          <p:cNvPr id="7173" name="CasellaDiTesto 12"/>
          <p:cNvSpPr txBox="1">
            <a:spLocks noChangeArrowheads="1"/>
          </p:cNvSpPr>
          <p:nvPr/>
        </p:nvSpPr>
        <p:spPr bwMode="auto">
          <a:xfrm>
            <a:off x="611560" y="873125"/>
            <a:ext cx="72866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buFontTx/>
              <a:buNone/>
            </a:pPr>
            <a:r>
              <a:rPr lang="en-US" altLang="it-IT" sz="1800" b="1" dirty="0"/>
              <a:t>REMARK: </a:t>
            </a:r>
            <a:r>
              <a:rPr lang="en-US" altLang="it-IT" sz="1800" dirty="0"/>
              <a:t>unlike the situation in DT identification, where </a:t>
            </a:r>
            <a:r>
              <a:rPr lang="en-US" altLang="it-IT" sz="1800" dirty="0" smtClean="0"/>
              <a:t>the        </a:t>
            </a:r>
            <a:r>
              <a:rPr lang="en-US" altLang="it-IT" sz="1800" dirty="0"/>
              <a:t>time-delay is assumed to be an integral number of sampling intervals and is often absorbed into the definition of the numerator polynomial, the time-delay parameter for CT system model is normally associated directly with the input signal and can have a non integral value. As a result, the estimation of the time-delay parameter in CT identification deserves special attention.   </a:t>
            </a:r>
            <a:endParaRPr lang="en-US" altLang="it-IT"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5</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1475656" y="2636912"/>
            <a:ext cx="5865580" cy="1754326"/>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IDENTIFICATION </a:t>
            </a:r>
          </a:p>
          <a:p>
            <a:pPr algn="ctr"/>
            <a:r>
              <a:rPr lang="it-IT" sz="5400" b="1" dirty="0" smtClean="0">
                <a:ln w="22225">
                  <a:solidFill>
                    <a:srgbClr val="004F84"/>
                  </a:solidFill>
                  <a:prstDash val="solid"/>
                </a:ln>
                <a:solidFill>
                  <a:srgbClr val="85A8CF"/>
                </a:solidFill>
              </a:rPr>
              <a:t>CYCLE</a:t>
            </a:r>
            <a:endParaRPr lang="it-IT" sz="5400" b="1" cap="none" spc="0" dirty="0">
              <a:ln w="22225">
                <a:solidFill>
                  <a:srgbClr val="004F84"/>
                </a:solidFill>
                <a:prstDash val="solid"/>
              </a:ln>
              <a:solidFill>
                <a:srgbClr val="85A8CF"/>
              </a:solidFill>
              <a:effectLst/>
            </a:endParaRPr>
          </a:p>
        </p:txBody>
      </p:sp>
    </p:spTree>
    <p:extLst>
      <p:ext uri="{BB962C8B-B14F-4D97-AF65-F5344CB8AC3E}">
        <p14:creationId xmlns:p14="http://schemas.microsoft.com/office/powerpoint/2010/main" val="2299586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6</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a:solidFill>
                  <a:srgbClr val="FF9900"/>
                </a:solidFill>
              </a:rPr>
              <a:t>IDENTIFICATION CYCLE</a:t>
            </a:r>
          </a:p>
          <a:p>
            <a:pPr>
              <a:buFontTx/>
              <a:buNone/>
            </a:pPr>
            <a:endParaRPr lang="en-US" altLang="it-IT" sz="2400"/>
          </a:p>
        </p:txBody>
      </p:sp>
      <p:graphicFrame>
        <p:nvGraphicFramePr>
          <p:cNvPr id="14" name="Diagramma 13"/>
          <p:cNvGraphicFramePr/>
          <p:nvPr/>
        </p:nvGraphicFramePr>
        <p:xfrm>
          <a:off x="6429388" y="2071678"/>
          <a:ext cx="2286016" cy="107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198" name="Connettore 2 17"/>
          <p:cNvCxnSpPr>
            <a:cxnSpLocks noChangeShapeType="1"/>
          </p:cNvCxnSpPr>
          <p:nvPr/>
        </p:nvCxnSpPr>
        <p:spPr bwMode="auto">
          <a:xfrm>
            <a:off x="2214563" y="2571750"/>
            <a:ext cx="1143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9" name="Connettore 2 22"/>
          <p:cNvCxnSpPr>
            <a:cxnSpLocks noChangeShapeType="1"/>
          </p:cNvCxnSpPr>
          <p:nvPr/>
        </p:nvCxnSpPr>
        <p:spPr bwMode="auto">
          <a:xfrm>
            <a:off x="5429250" y="2571750"/>
            <a:ext cx="10001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0" name="Connettore 2 52"/>
          <p:cNvCxnSpPr>
            <a:cxnSpLocks noChangeShapeType="1"/>
          </p:cNvCxnSpPr>
          <p:nvPr/>
        </p:nvCxnSpPr>
        <p:spPr bwMode="auto">
          <a:xfrm rot="5400000">
            <a:off x="7215188" y="3571875"/>
            <a:ext cx="858838"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56" name="Diagramma 55"/>
          <p:cNvGraphicFramePr/>
          <p:nvPr/>
        </p:nvGraphicFramePr>
        <p:xfrm>
          <a:off x="3357554" y="2071678"/>
          <a:ext cx="2071702" cy="10715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7" name="Diagramma 56"/>
          <p:cNvGraphicFramePr/>
          <p:nvPr/>
        </p:nvGraphicFramePr>
        <p:xfrm>
          <a:off x="285720" y="2071678"/>
          <a:ext cx="1928826" cy="107157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8" name="Diagramma 57"/>
          <p:cNvGraphicFramePr/>
          <p:nvPr/>
        </p:nvGraphicFramePr>
        <p:xfrm>
          <a:off x="6858016" y="4000504"/>
          <a:ext cx="1714512" cy="107157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59" name="Diagramma 58"/>
          <p:cNvGraphicFramePr/>
          <p:nvPr/>
        </p:nvGraphicFramePr>
        <p:xfrm>
          <a:off x="3500430" y="4000504"/>
          <a:ext cx="1714512" cy="107157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8205" name="Connettore 2 60"/>
          <p:cNvCxnSpPr>
            <a:cxnSpLocks noChangeShapeType="1"/>
          </p:cNvCxnSpPr>
          <p:nvPr/>
        </p:nvCxnSpPr>
        <p:spPr bwMode="auto">
          <a:xfrm rot="10800000">
            <a:off x="5214938" y="4500563"/>
            <a:ext cx="1643062"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6" name="Connettore 1 64"/>
          <p:cNvCxnSpPr>
            <a:cxnSpLocks noChangeShapeType="1"/>
          </p:cNvCxnSpPr>
          <p:nvPr/>
        </p:nvCxnSpPr>
        <p:spPr bwMode="auto">
          <a:xfrm rot="10800000">
            <a:off x="2786063" y="4500563"/>
            <a:ext cx="7143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207" name="Connettore 2 66"/>
          <p:cNvCxnSpPr>
            <a:cxnSpLocks noChangeShapeType="1"/>
          </p:cNvCxnSpPr>
          <p:nvPr/>
        </p:nvCxnSpPr>
        <p:spPr bwMode="auto">
          <a:xfrm rot="5400000" flipH="1" flipV="1">
            <a:off x="1822450" y="3535363"/>
            <a:ext cx="192881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208" name="CasellaDiTesto 68"/>
          <p:cNvSpPr txBox="1">
            <a:spLocks noChangeArrowheads="1"/>
          </p:cNvSpPr>
          <p:nvPr/>
        </p:nvSpPr>
        <p:spPr bwMode="auto">
          <a:xfrm>
            <a:off x="5357813" y="4286250"/>
            <a:ext cx="14287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1000" b="1">
                <a:solidFill>
                  <a:srgbClr val="FF0000"/>
                </a:solidFill>
              </a:rPr>
              <a:t>IS THE MODEL OK?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21"/>
          <p:cNvSpPr>
            <a:spLocks noGrp="1"/>
          </p:cNvSpPr>
          <p:nvPr>
            <p:ph type="title"/>
          </p:nvPr>
        </p:nvSpPr>
        <p:spPr/>
        <p:txBody>
          <a:bodyPr/>
          <a:lstStyle/>
          <a:p>
            <a:r>
              <a:rPr lang="it-IT" altLang="it-IT" smtClean="0"/>
              <a:t>MODEL IDENTIFICATION: </a:t>
            </a:r>
            <a:r>
              <a:rPr lang="en-SG" altLang="it-IT" smtClean="0"/>
              <a:t>Identification</a:t>
            </a:r>
            <a:r>
              <a:rPr lang="it-IT" altLang="it-IT" smtClean="0"/>
              <a:t> of </a:t>
            </a:r>
            <a:br>
              <a:rPr lang="it-IT" altLang="it-IT" smtClean="0"/>
            </a:br>
            <a:r>
              <a:rPr lang="it-IT" altLang="it-IT" smtClean="0"/>
              <a:t>Transfer </a:t>
            </a:r>
            <a:r>
              <a:rPr lang="en-US" altLang="it-IT" smtClean="0"/>
              <a:t>Function</a:t>
            </a:r>
            <a:r>
              <a:rPr lang="it-IT" altLang="it-IT" smtClean="0"/>
              <a:t> </a:t>
            </a:r>
            <a:r>
              <a:rPr lang="en-US" altLang="it-IT" smtClean="0"/>
              <a:t>Models</a:t>
            </a:r>
            <a:r>
              <a:rPr lang="it-IT" altLang="it-IT" smtClean="0"/>
              <a:t> plus Time-delay </a:t>
            </a:r>
            <a:br>
              <a:rPr lang="it-IT" altLang="it-IT" smtClean="0"/>
            </a:br>
            <a:r>
              <a:rPr lang="it-IT" altLang="it-IT" smtClean="0"/>
              <a:t>of a </a:t>
            </a:r>
            <a:r>
              <a:rPr lang="en-US" altLang="it-IT" smtClean="0"/>
              <a:t>quadrotor</a:t>
            </a:r>
            <a:r>
              <a:rPr lang="it-IT" altLang="it-IT" smtClean="0"/>
              <a:t> helicopter pitch dynamics</a:t>
            </a:r>
            <a:endParaRPr lang="en-US" altLang="it-IT" smtClean="0"/>
          </a:p>
        </p:txBody>
      </p:sp>
      <p:sp>
        <p:nvSpPr>
          <p:cNvPr id="8195"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CBD73225-98E9-4F9A-9759-102B820F5630}" type="slidenum">
              <a:rPr lang="it-IT" altLang="it-IT" sz="1600" smtClean="0">
                <a:solidFill>
                  <a:srgbClr val="FF9900"/>
                </a:solidFill>
              </a:rPr>
              <a:pPr>
                <a:buFontTx/>
                <a:buNone/>
              </a:pPr>
              <a:t>7</a:t>
            </a:fld>
            <a:endParaRPr lang="it-IT" altLang="it-IT" sz="1600" smtClean="0">
              <a:solidFill>
                <a:srgbClr val="FF9900"/>
              </a:solidFill>
            </a:endParaRPr>
          </a:p>
        </p:txBody>
      </p:sp>
      <p:sp>
        <p:nvSpPr>
          <p:cNvPr id="8196" name="CasellaDiTesto 23"/>
          <p:cNvSpPr txBox="1">
            <a:spLocks noChangeArrowheads="1"/>
          </p:cNvSpPr>
          <p:nvPr/>
        </p:nvSpPr>
        <p:spPr bwMode="auto">
          <a:xfrm>
            <a:off x="4714875" y="0"/>
            <a:ext cx="300037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endParaRPr lang="en-US" altLang="it-IT" sz="2400" b="1" dirty="0">
              <a:solidFill>
                <a:srgbClr val="FF9900"/>
              </a:solidFill>
            </a:endParaRPr>
          </a:p>
          <a:p>
            <a:pPr>
              <a:buFontTx/>
              <a:buNone/>
            </a:pPr>
            <a:endParaRPr lang="en-US" altLang="it-IT" sz="2400" dirty="0"/>
          </a:p>
        </p:txBody>
      </p:sp>
      <p:sp>
        <p:nvSpPr>
          <p:cNvPr id="17" name="Rettangolo 16"/>
          <p:cNvSpPr/>
          <p:nvPr/>
        </p:nvSpPr>
        <p:spPr>
          <a:xfrm>
            <a:off x="1976840" y="2924944"/>
            <a:ext cx="4685898" cy="923330"/>
          </a:xfrm>
          <a:prstGeom prst="rect">
            <a:avLst/>
          </a:prstGeom>
          <a:noFill/>
        </p:spPr>
        <p:txBody>
          <a:bodyPr wrap="none" lIns="91440" tIns="45720" rIns="91440" bIns="45720">
            <a:spAutoFit/>
          </a:bodyPr>
          <a:lstStyle/>
          <a:p>
            <a:pPr algn="ctr"/>
            <a:r>
              <a:rPr lang="it-IT" sz="5400" b="1" dirty="0" smtClean="0">
                <a:ln w="22225">
                  <a:solidFill>
                    <a:srgbClr val="004F84"/>
                  </a:solidFill>
                  <a:prstDash val="solid"/>
                </a:ln>
                <a:solidFill>
                  <a:srgbClr val="85A8CF"/>
                </a:solidFill>
              </a:rPr>
              <a:t>EXPERIMENT</a:t>
            </a:r>
            <a:endParaRPr lang="it-IT" sz="5400" b="1" cap="none" spc="0" dirty="0">
              <a:ln w="22225">
                <a:solidFill>
                  <a:srgbClr val="004F84"/>
                </a:solidFill>
                <a:prstDash val="solid"/>
              </a:ln>
              <a:solidFill>
                <a:srgbClr val="85A8CF"/>
              </a:solidFill>
              <a:effectLst/>
            </a:endParaRPr>
          </a:p>
        </p:txBody>
      </p:sp>
    </p:spTree>
    <p:extLst>
      <p:ext uri="{BB962C8B-B14F-4D97-AF65-F5344CB8AC3E}">
        <p14:creationId xmlns:p14="http://schemas.microsoft.com/office/powerpoint/2010/main" val="3856186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0243"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6E9D3E16-BEB7-44FA-95C9-E9ED36486768}" type="slidenum">
              <a:rPr lang="it-IT" altLang="it-IT" sz="1600" smtClean="0">
                <a:solidFill>
                  <a:srgbClr val="FF9900"/>
                </a:solidFill>
              </a:rPr>
              <a:pPr>
                <a:buFontTx/>
                <a:buNone/>
              </a:pPr>
              <a:t>8</a:t>
            </a:fld>
            <a:endParaRPr lang="it-IT" altLang="it-IT" sz="1600" smtClean="0">
              <a:solidFill>
                <a:srgbClr val="FF9900"/>
              </a:solidFill>
            </a:endParaRPr>
          </a:p>
        </p:txBody>
      </p:sp>
      <p:sp>
        <p:nvSpPr>
          <p:cNvPr id="10244" name="CasellaDiTesto 23"/>
          <p:cNvSpPr txBox="1">
            <a:spLocks noChangeArrowheads="1"/>
          </p:cNvSpPr>
          <p:nvPr/>
        </p:nvSpPr>
        <p:spPr bwMode="auto">
          <a:xfrm>
            <a:off x="4714875" y="142875"/>
            <a:ext cx="3000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a:solidFill>
                  <a:srgbClr val="FF9900"/>
                </a:solidFill>
              </a:rPr>
              <a:t>EXPERIMENT</a:t>
            </a:r>
          </a:p>
          <a:p>
            <a:pPr>
              <a:buFontTx/>
              <a:buNone/>
            </a:pPr>
            <a:endParaRPr lang="en-US" altLang="it-IT" sz="2400"/>
          </a:p>
        </p:txBody>
      </p:sp>
      <mc:AlternateContent xmlns:mc="http://schemas.openxmlformats.org/markup-compatibility/2006" xmlns:a14="http://schemas.microsoft.com/office/drawing/2010/main">
        <mc:Choice Requires="a14">
          <p:sp>
            <p:nvSpPr>
              <p:cNvPr id="10245" name="CasellaDiTesto 6"/>
              <p:cNvSpPr txBox="1">
                <a:spLocks noChangeArrowheads="1"/>
              </p:cNvSpPr>
              <p:nvPr/>
            </p:nvSpPr>
            <p:spPr bwMode="auto">
              <a:xfrm>
                <a:off x="642938" y="1000125"/>
                <a:ext cx="7215187" cy="4172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just">
                  <a:buFontTx/>
                  <a:buNone/>
                </a:pPr>
                <a:r>
                  <a:rPr lang="en-US" altLang="it-IT" sz="1800" dirty="0" smtClean="0"/>
                  <a:t>The experiment is done in the following manner:</a:t>
                </a:r>
              </a:p>
              <a:p>
                <a:pPr marL="285750" indent="-285750" algn="just"/>
                <a:r>
                  <a:rPr lang="en-US" altLang="it-IT" sz="1800" dirty="0" smtClean="0"/>
                  <a:t>three PRBS excitation sequences (30s each)  in quasi open-loop (pitch attitude controller OFF, supervisor task ON). Pitch control variable amplitude is limited between +/-11% for safety reason. Min-max switching interval are respectively 0.05s and 0.1s.</a:t>
                </a:r>
              </a:p>
              <a:p>
                <a:pPr marL="285750" indent="-285750" algn="just"/>
                <a:r>
                  <a:rPr lang="en-US" altLang="it-IT" sz="1800" dirty="0" smtClean="0"/>
                  <a:t>final evaluation phase: pitch attitude controller ON and angular set-points variations are imposed.</a:t>
                </a:r>
              </a:p>
              <a:p>
                <a:pPr marL="285750" indent="-285750" algn="just"/>
                <a:r>
                  <a:rPr lang="en-US" altLang="it-IT" sz="1800" dirty="0" smtClean="0"/>
                  <a:t>at the  beginning of the test and between PRBS sequences there are short phases with attitude controller ON (angular set-point=0).</a:t>
                </a:r>
              </a:p>
              <a:p>
                <a:pPr marL="285750" indent="-285750" algn="just"/>
                <a:endParaRPr lang="en-US" altLang="it-IT" sz="1800" dirty="0"/>
              </a:p>
              <a:p>
                <a:pPr algn="just">
                  <a:buNone/>
                </a:pPr>
                <a:r>
                  <a:rPr lang="en-US" altLang="it-IT" sz="1800" dirty="0" smtClean="0"/>
                  <a:t>All data are acquired with sampling time:</a:t>
                </a:r>
              </a:p>
              <a:p>
                <a:pPr algn="just">
                  <a:buNone/>
                </a:pPr>
                <a14:m>
                  <m:oMathPara xmlns:m="http://schemas.openxmlformats.org/officeDocument/2006/math">
                    <m:oMathParaPr>
                      <m:jc m:val="centerGroup"/>
                    </m:oMathParaPr>
                    <m:oMath xmlns:m="http://schemas.openxmlformats.org/officeDocument/2006/math">
                      <m:r>
                        <a:rPr lang="it-IT" altLang="it-IT" sz="1800" b="0" i="1" smtClean="0">
                          <a:latin typeface="Cambria Math" panose="02040503050406030204" pitchFamily="18" charset="0"/>
                        </a:rPr>
                        <m:t>𝑇𝑠</m:t>
                      </m:r>
                      <m:r>
                        <a:rPr lang="it-IT" altLang="it-IT" sz="1800" b="0" i="1" smtClean="0">
                          <a:latin typeface="Cambria Math" panose="02040503050406030204" pitchFamily="18" charset="0"/>
                        </a:rPr>
                        <m:t>=0.02</m:t>
                      </m:r>
                      <m:r>
                        <a:rPr lang="it-IT" altLang="it-IT" sz="1800" b="0" i="1" smtClean="0">
                          <a:latin typeface="Cambria Math" panose="02040503050406030204" pitchFamily="18" charset="0"/>
                        </a:rPr>
                        <m:t>𝑠</m:t>
                      </m:r>
                      <m:r>
                        <a:rPr lang="it-IT" altLang="it-IT" sz="1800" b="0" i="1" smtClean="0">
                          <a:latin typeface="Cambria Math" panose="02040503050406030204" pitchFamily="18" charset="0"/>
                        </a:rPr>
                        <m:t>⇒</m:t>
                      </m:r>
                      <m:r>
                        <a:rPr lang="it-IT" altLang="it-IT" sz="1800" b="0" i="1" smtClean="0">
                          <a:latin typeface="Cambria Math" panose="02040503050406030204" pitchFamily="18" charset="0"/>
                        </a:rPr>
                        <m:t>𝑓𝑠</m:t>
                      </m:r>
                      <m:r>
                        <a:rPr lang="it-IT" altLang="it-IT" sz="1800" b="0" i="1" smtClean="0">
                          <a:latin typeface="Cambria Math" panose="02040503050406030204" pitchFamily="18" charset="0"/>
                        </a:rPr>
                        <m:t>=50</m:t>
                      </m:r>
                      <m:r>
                        <a:rPr lang="it-IT" altLang="it-IT" sz="1800" b="0" i="1" smtClean="0">
                          <a:latin typeface="Cambria Math" panose="02040503050406030204" pitchFamily="18" charset="0"/>
                        </a:rPr>
                        <m:t>𝐻𝑧</m:t>
                      </m:r>
                    </m:oMath>
                  </m:oMathPara>
                </a14:m>
                <a:endParaRPr lang="it-IT" altLang="it-IT" sz="1800" b="0" dirty="0" smtClean="0"/>
              </a:p>
              <a:p>
                <a:pPr algn="just">
                  <a:buNone/>
                </a:pPr>
                <a:r>
                  <a:rPr lang="en-US" altLang="it-IT" sz="1800" dirty="0"/>
                  <a:t>s</a:t>
                </a:r>
                <a:r>
                  <a:rPr lang="en-US" altLang="it-IT" sz="1800" dirty="0" smtClean="0"/>
                  <a:t>o it is possible to see dynamics up to </a:t>
                </a:r>
                <a14:m>
                  <m:oMath xmlns:m="http://schemas.openxmlformats.org/officeDocument/2006/math">
                    <m:r>
                      <a:rPr lang="it-IT" altLang="it-IT" sz="1800" b="0" i="1" smtClean="0">
                        <a:latin typeface="Cambria Math" panose="02040503050406030204" pitchFamily="18" charset="0"/>
                      </a:rPr>
                      <m:t>25</m:t>
                    </m:r>
                    <m:r>
                      <a:rPr lang="it-IT" altLang="it-IT" sz="1800" b="0" i="1" smtClean="0">
                        <a:latin typeface="Cambria Math" panose="02040503050406030204" pitchFamily="18" charset="0"/>
                      </a:rPr>
                      <m:t>𝐻𝑧</m:t>
                    </m:r>
                    <m:r>
                      <a:rPr lang="it-IT" altLang="it-IT" sz="1800" b="0" i="1" smtClean="0">
                        <a:latin typeface="Cambria Math" panose="02040503050406030204" pitchFamily="18" charset="0"/>
                        <a:ea typeface="Cambria Math" panose="02040503050406030204" pitchFamily="18" charset="0"/>
                      </a:rPr>
                      <m:t>≡157</m:t>
                    </m:r>
                    <m:box>
                      <m:boxPr>
                        <m:ctrlPr>
                          <a:rPr lang="it-IT" altLang="it-IT" sz="1800" b="0" i="1" smtClean="0">
                            <a:latin typeface="Cambria Math" panose="02040503050406030204" pitchFamily="18" charset="0"/>
                            <a:ea typeface="Cambria Math" panose="02040503050406030204" pitchFamily="18" charset="0"/>
                          </a:rPr>
                        </m:ctrlPr>
                      </m:boxPr>
                      <m:e>
                        <m:argPr>
                          <m:argSz m:val="-1"/>
                        </m:argPr>
                        <m:f>
                          <m:fPr>
                            <m:ctrlPr>
                              <a:rPr lang="it-IT" altLang="it-IT" sz="1800" b="0" i="1" smtClean="0">
                                <a:latin typeface="Cambria Math" panose="02040503050406030204" pitchFamily="18" charset="0"/>
                                <a:ea typeface="Cambria Math" panose="02040503050406030204" pitchFamily="18" charset="0"/>
                              </a:rPr>
                            </m:ctrlPr>
                          </m:fPr>
                          <m:num>
                            <m:r>
                              <a:rPr lang="it-IT" altLang="it-IT" sz="1800" b="0" i="1" smtClean="0">
                                <a:latin typeface="Cambria Math" panose="02040503050406030204" pitchFamily="18" charset="0"/>
                                <a:ea typeface="Cambria Math" panose="02040503050406030204" pitchFamily="18" charset="0"/>
                              </a:rPr>
                              <m:t>𝑟𝑎𝑑</m:t>
                            </m:r>
                          </m:num>
                          <m:den>
                            <m:r>
                              <a:rPr lang="it-IT" altLang="it-IT" sz="1800" b="0" i="1" smtClean="0">
                                <a:latin typeface="Cambria Math" panose="02040503050406030204" pitchFamily="18" charset="0"/>
                                <a:ea typeface="Cambria Math" panose="02040503050406030204" pitchFamily="18" charset="0"/>
                              </a:rPr>
                              <m:t>𝑠</m:t>
                            </m:r>
                          </m:den>
                        </m:f>
                      </m:e>
                    </m:box>
                  </m:oMath>
                </a14:m>
                <a:r>
                  <a:rPr lang="en-US" altLang="it-IT" sz="1800" dirty="0" smtClean="0"/>
                  <a:t>.</a:t>
                </a:r>
              </a:p>
            </p:txBody>
          </p:sp>
        </mc:Choice>
        <mc:Fallback xmlns="">
          <p:sp>
            <p:nvSpPr>
              <p:cNvPr id="10245" name="CasellaDiTesto 6"/>
              <p:cNvSpPr txBox="1">
                <a:spLocks noRot="1" noChangeAspect="1" noMove="1" noResize="1" noEditPoints="1" noAdjustHandles="1" noChangeArrowheads="1" noChangeShapeType="1" noTextEdit="1"/>
              </p:cNvSpPr>
              <p:nvPr/>
            </p:nvSpPr>
            <p:spPr bwMode="auto">
              <a:xfrm>
                <a:off x="642938" y="1000125"/>
                <a:ext cx="7215187" cy="4172040"/>
              </a:xfrm>
              <a:prstGeom prst="rect">
                <a:avLst/>
              </a:prstGeom>
              <a:blipFill>
                <a:blip r:embed="rId2"/>
                <a:stretch>
                  <a:fillRect l="-676" t="-731" r="-6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700036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21"/>
          <p:cNvSpPr>
            <a:spLocks noGrp="1"/>
          </p:cNvSpPr>
          <p:nvPr>
            <p:ph type="title"/>
          </p:nvPr>
        </p:nvSpPr>
        <p:spPr/>
        <p:txBody>
          <a:bodyPr/>
          <a:lstStyle/>
          <a:p>
            <a:r>
              <a:rPr lang="it-IT" altLang="it-IT" smtClean="0"/>
              <a:t>MODEL IDENTIFICATION: </a:t>
            </a:r>
            <a:r>
              <a:rPr lang="en-US" altLang="it-IT" smtClean="0"/>
              <a:t>Identification</a:t>
            </a:r>
            <a:r>
              <a:rPr lang="it-IT" altLang="it-IT" smtClean="0"/>
              <a:t> of </a:t>
            </a:r>
            <a:br>
              <a:rPr lang="it-IT" altLang="it-IT" smtClean="0"/>
            </a:br>
            <a:r>
              <a:rPr lang="it-IT" altLang="it-IT" smtClean="0"/>
              <a:t>Transfer Function Models plus Time-delay </a:t>
            </a:r>
            <a:br>
              <a:rPr lang="it-IT" altLang="it-IT" smtClean="0"/>
            </a:br>
            <a:r>
              <a:rPr lang="it-IT" altLang="it-IT" smtClean="0"/>
              <a:t>of a quadrotor helicopter pitch dynamics</a:t>
            </a:r>
            <a:endParaRPr lang="en-US" altLang="it-IT" smtClean="0"/>
          </a:p>
        </p:txBody>
      </p:sp>
      <p:sp>
        <p:nvSpPr>
          <p:cNvPr id="10243"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fld id="{6E9D3E16-BEB7-44FA-95C9-E9ED36486768}" type="slidenum">
              <a:rPr lang="it-IT" altLang="it-IT" sz="1600" smtClean="0">
                <a:solidFill>
                  <a:srgbClr val="FF9900"/>
                </a:solidFill>
              </a:rPr>
              <a:pPr>
                <a:buFontTx/>
                <a:buNone/>
              </a:pPr>
              <a:t>9</a:t>
            </a:fld>
            <a:endParaRPr lang="it-IT" altLang="it-IT" sz="1600" smtClean="0">
              <a:solidFill>
                <a:srgbClr val="FF9900"/>
              </a:solidFill>
            </a:endParaRPr>
          </a:p>
        </p:txBody>
      </p:sp>
      <p:sp>
        <p:nvSpPr>
          <p:cNvPr id="10244" name="CasellaDiTesto 23"/>
          <p:cNvSpPr txBox="1">
            <a:spLocks noChangeArrowheads="1"/>
          </p:cNvSpPr>
          <p:nvPr/>
        </p:nvSpPr>
        <p:spPr bwMode="auto">
          <a:xfrm>
            <a:off x="4714875" y="142875"/>
            <a:ext cx="3000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a:solidFill>
                  <a:srgbClr val="FF9900"/>
                </a:solidFill>
              </a:rPr>
              <a:t>EXPERIMENT</a:t>
            </a:r>
          </a:p>
          <a:p>
            <a:pPr>
              <a:buFontTx/>
              <a:buNone/>
            </a:pPr>
            <a:endParaRPr lang="en-US" altLang="it-IT" sz="2400"/>
          </a:p>
        </p:txBody>
      </p:sp>
      <p:sp>
        <p:nvSpPr>
          <p:cNvPr id="10245" name="CasellaDiTesto 6"/>
          <p:cNvSpPr txBox="1">
            <a:spLocks noChangeArrowheads="1"/>
          </p:cNvSpPr>
          <p:nvPr/>
        </p:nvSpPr>
        <p:spPr bwMode="auto">
          <a:xfrm>
            <a:off x="642938" y="1000125"/>
            <a:ext cx="721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lgn="ctr">
              <a:buFontTx/>
              <a:buNone/>
            </a:pPr>
            <a:r>
              <a:rPr lang="en-US" altLang="it-IT" sz="2400" b="1" i="1"/>
              <a:t>BLOCK DIAGRAM</a:t>
            </a:r>
          </a:p>
        </p:txBody>
      </p:sp>
      <p:grpSp>
        <p:nvGrpSpPr>
          <p:cNvPr id="2" name="Gruppo 1"/>
          <p:cNvGrpSpPr/>
          <p:nvPr/>
        </p:nvGrpSpPr>
        <p:grpSpPr>
          <a:xfrm>
            <a:off x="571500" y="2214563"/>
            <a:ext cx="7572375" cy="3286125"/>
            <a:chOff x="571500" y="2214563"/>
            <a:chExt cx="7572375" cy="3286125"/>
          </a:xfrm>
        </p:grpSpPr>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357438"/>
              <a:ext cx="73850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CasellaDiTesto 9"/>
            <p:cNvSpPr txBox="1">
              <a:spLocks noChangeArrowheads="1"/>
            </p:cNvSpPr>
            <p:nvPr/>
          </p:nvSpPr>
          <p:spPr bwMode="auto">
            <a:xfrm>
              <a:off x="571500" y="3286125"/>
              <a:ext cx="57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err="1"/>
                <a:t>sp</a:t>
              </a:r>
              <a:r>
                <a:rPr lang="en-US" altLang="it-IT" sz="1400" dirty="0"/>
                <a:t>(t)</a:t>
              </a:r>
            </a:p>
          </p:txBody>
        </p:sp>
        <p:sp>
          <p:nvSpPr>
            <p:cNvPr id="10248" name="CasellaDiTesto 10"/>
            <p:cNvSpPr txBox="1">
              <a:spLocks noChangeArrowheads="1"/>
            </p:cNvSpPr>
            <p:nvPr/>
          </p:nvSpPr>
          <p:spPr bwMode="auto">
            <a:xfrm>
              <a:off x="4429125" y="2214563"/>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dirty="0"/>
                <a:t>r(t)</a:t>
              </a:r>
            </a:p>
          </p:txBody>
        </p:sp>
        <p:sp>
          <p:nvSpPr>
            <p:cNvPr id="10249" name="CasellaDiTesto 11"/>
            <p:cNvSpPr txBox="1">
              <a:spLocks noChangeArrowheads="1"/>
            </p:cNvSpPr>
            <p:nvPr/>
          </p:nvSpPr>
          <p:spPr bwMode="auto">
            <a:xfrm>
              <a:off x="5000625" y="3286125"/>
              <a:ext cx="500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a:t>u(t)</a:t>
              </a:r>
            </a:p>
          </p:txBody>
        </p:sp>
        <p:sp>
          <p:nvSpPr>
            <p:cNvPr id="10250" name="CasellaDiTesto 12"/>
            <p:cNvSpPr txBox="1">
              <a:spLocks noChangeArrowheads="1"/>
            </p:cNvSpPr>
            <p:nvPr/>
          </p:nvSpPr>
          <p:spPr bwMode="auto">
            <a:xfrm>
              <a:off x="7643813" y="3214688"/>
              <a:ext cx="500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lr>
                  <a:srgbClr val="004C80"/>
                </a:buClr>
                <a:buSzPct val="85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004D82"/>
                </a:buClr>
                <a:buChar char="•"/>
                <a:defRPr sz="2400">
                  <a:solidFill>
                    <a:schemeClr val="tx1"/>
                  </a:solidFill>
                  <a:latin typeface="Arial" panose="020B0604020202020204" pitchFamily="34" charset="0"/>
                </a:defRPr>
              </a:lvl3pPr>
              <a:lvl4pPr marL="1600200" indent="-228600">
                <a:spcBef>
                  <a:spcPct val="20000"/>
                </a:spcBef>
                <a:buClr>
                  <a:srgbClr val="004C80"/>
                </a:buClr>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Minion Web" pitchFamily="18" charset="0"/>
                </a:defRPr>
              </a:lvl5pPr>
              <a:lvl6pPr marL="2514600" indent="-228600" eaLnBrk="0" fontAlgn="base" hangingPunct="0">
                <a:spcBef>
                  <a:spcPct val="20000"/>
                </a:spcBef>
                <a:spcAft>
                  <a:spcPct val="0"/>
                </a:spcAft>
                <a:buChar char="»"/>
                <a:defRPr sz="2000">
                  <a:solidFill>
                    <a:schemeClr val="tx1"/>
                  </a:solidFill>
                  <a:latin typeface="Minion Web" pitchFamily="18" charset="0"/>
                </a:defRPr>
              </a:lvl6pPr>
              <a:lvl7pPr marL="2971800" indent="-228600" eaLnBrk="0" fontAlgn="base" hangingPunct="0">
                <a:spcBef>
                  <a:spcPct val="20000"/>
                </a:spcBef>
                <a:spcAft>
                  <a:spcPct val="0"/>
                </a:spcAft>
                <a:buChar char="»"/>
                <a:defRPr sz="2000">
                  <a:solidFill>
                    <a:schemeClr val="tx1"/>
                  </a:solidFill>
                  <a:latin typeface="Minion Web" pitchFamily="18" charset="0"/>
                </a:defRPr>
              </a:lvl7pPr>
              <a:lvl8pPr marL="3429000" indent="-228600" eaLnBrk="0" fontAlgn="base" hangingPunct="0">
                <a:spcBef>
                  <a:spcPct val="20000"/>
                </a:spcBef>
                <a:spcAft>
                  <a:spcPct val="0"/>
                </a:spcAft>
                <a:buChar char="»"/>
                <a:defRPr sz="2000">
                  <a:solidFill>
                    <a:schemeClr val="tx1"/>
                  </a:solidFill>
                  <a:latin typeface="Minion Web" pitchFamily="18" charset="0"/>
                </a:defRPr>
              </a:lvl8pPr>
              <a:lvl9pPr marL="3886200" indent="-228600" eaLnBrk="0" fontAlgn="base" hangingPunct="0">
                <a:spcBef>
                  <a:spcPct val="20000"/>
                </a:spcBef>
                <a:spcAft>
                  <a:spcPct val="0"/>
                </a:spcAft>
                <a:buChar char="»"/>
                <a:defRPr sz="2000">
                  <a:solidFill>
                    <a:schemeClr val="tx1"/>
                  </a:solidFill>
                  <a:latin typeface="Minion Web" pitchFamily="18" charset="0"/>
                </a:defRPr>
              </a:lvl9pPr>
            </a:lstStyle>
            <a:p>
              <a:pPr>
                <a:buFontTx/>
                <a:buNone/>
              </a:pPr>
              <a:r>
                <a:rPr lang="en-US" altLang="it-IT" sz="1400"/>
                <a:t>q(t)</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txDef>
      <a:spPr>
        <a:blipFill>
          <a:blip xmlns:r="http://schemas.openxmlformats.org/officeDocument/2006/relationships" r:embed="rId1"/>
          <a:stretch>
            <a:fillRect l="-586" t="-467" r="-669"/>
          </a:stretch>
        </a:blipFill>
      </a:spPr>
      <a:bodyPr/>
      <a:lstStyle>
        <a:defPPr>
          <a:defRPr>
            <a:noFill/>
          </a:defRPr>
        </a:defPPr>
      </a:lstStyle>
    </a:tx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2821</TotalTime>
  <Words>1336</Words>
  <Application>Microsoft Office PowerPoint</Application>
  <PresentationFormat>Presentazione su schermo (4:3)</PresentationFormat>
  <Paragraphs>334</Paragraphs>
  <Slides>33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33</vt:i4>
      </vt:variant>
    </vt:vector>
  </HeadingPairs>
  <TitlesOfParts>
    <vt:vector size="40" baseType="lpstr">
      <vt:lpstr>Arial</vt:lpstr>
      <vt:lpstr>Calibri</vt:lpstr>
      <vt:lpstr>Cambria Math</vt:lpstr>
      <vt:lpstr>Minion Web</vt:lpstr>
      <vt:lpstr>Times</vt:lpstr>
      <vt:lpstr>Wingdings</vt:lpstr>
      <vt:lpstr>Struttura predefinita</vt:lpstr>
      <vt:lpstr>Presentazione standard di PowerPoint</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lpstr>MODEL IDENTIFICATION: Identification of  Transfer Function Models plus Time-delay  of a quadrotor helicopter pitch dynamics</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Andrea</cp:lastModifiedBy>
  <cp:revision>348</cp:revision>
  <cp:lastPrinted>2003-01-29T10:35:29Z</cp:lastPrinted>
  <dcterms:created xsi:type="dcterms:W3CDTF">2003-06-16T09:31:13Z</dcterms:created>
  <dcterms:modified xsi:type="dcterms:W3CDTF">2016-05-16T09:53:10Z</dcterms:modified>
</cp:coreProperties>
</file>