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softlab-s.p.a.?trk=hb_tab_compy_id_374606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hyperlink" Target="http://www.soft.it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SoftlabOfficial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www.youtube.com/channel/UCCs1KFrjTY3n4J1gs90CEwg" TargetMode="External"/><Relationship Id="rId4" Type="http://schemas.openxmlformats.org/officeDocument/2006/relationships/hyperlink" Target="https://www.facebook.com/Softlab-Laboratori-per-la-produzione-industriale-del-software-1124712727569029" TargetMode="Externa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2987290" y="6356349"/>
            <a:ext cx="953795" cy="365125"/>
          </a:xfrm>
        </p:spPr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31" y="6086327"/>
            <a:ext cx="1470787" cy="739204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 flipH="1">
            <a:off x="76200" y="6038850"/>
            <a:ext cx="12070143" cy="336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142518" y="6086327"/>
            <a:ext cx="207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Laboratori per la produzione industriale del software S.p.A.</a:t>
            </a:r>
          </a:p>
        </p:txBody>
      </p:sp>
      <p:pic>
        <p:nvPicPr>
          <p:cNvPr id="12" name="Immagine 1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712" y="6528118"/>
            <a:ext cx="282008" cy="287329"/>
          </a:xfrm>
          <a:prstGeom prst="rect">
            <a:avLst/>
          </a:prstGeom>
        </p:spPr>
      </p:pic>
      <p:pic>
        <p:nvPicPr>
          <p:cNvPr id="13" name="Immagine 12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9788" y="6532881"/>
            <a:ext cx="297971" cy="292650"/>
          </a:xfrm>
          <a:prstGeom prst="rect">
            <a:avLst/>
          </a:prstGeom>
        </p:spPr>
      </p:pic>
      <p:pic>
        <p:nvPicPr>
          <p:cNvPr id="14" name="Immagine 13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8827" y="6532881"/>
            <a:ext cx="313933" cy="292650"/>
          </a:xfrm>
          <a:prstGeom prst="rect">
            <a:avLst/>
          </a:prstGeom>
        </p:spPr>
      </p:pic>
      <p:pic>
        <p:nvPicPr>
          <p:cNvPr id="15" name="Immagine 14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3828" y="6532881"/>
            <a:ext cx="297971" cy="292650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92" y="6109045"/>
            <a:ext cx="2584835" cy="7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6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6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94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49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54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6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49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47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69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6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4BAD-3E07-4386-9DD2-5C1C575B14A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1CA4-CE10-4712-8073-5AF8EB414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23999" y="3429000"/>
            <a:ext cx="6516217" cy="1656184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4000">
                <a:schemeClr val="tx1">
                  <a:lumMod val="65000"/>
                  <a:lumOff val="3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15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2800" dirty="0" smtClean="0"/>
              <a:t>Approccio al progetto</a:t>
            </a:r>
          </a:p>
          <a:p>
            <a:r>
              <a:rPr lang="it-IT" sz="2100" dirty="0" smtClean="0"/>
              <a:t>Redatto </a:t>
            </a:r>
            <a:r>
              <a:rPr lang="it-IT" sz="2100" dirty="0"/>
              <a:t>da </a:t>
            </a:r>
            <a:r>
              <a:rPr lang="it-IT" sz="2100" dirty="0" err="1"/>
              <a:t>Softlab</a:t>
            </a:r>
            <a:r>
              <a:rPr lang="it-IT" sz="2100" dirty="0"/>
              <a:t> S.p.a.</a:t>
            </a:r>
          </a:p>
          <a:p>
            <a:r>
              <a:rPr lang="it-IT" sz="2100" dirty="0"/>
              <a:t>Roma </a:t>
            </a:r>
            <a:r>
              <a:rPr lang="it-IT" sz="2100" dirty="0" smtClean="0"/>
              <a:t>21/02/2018</a:t>
            </a:r>
            <a:endParaRPr lang="it-IT" sz="21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523999" y="1122363"/>
            <a:ext cx="10327689" cy="1629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6000" b="1" dirty="0" smtClean="0"/>
              <a:t>G</a:t>
            </a:r>
            <a:r>
              <a:rPr lang="it-IT" sz="6000" dirty="0" smtClean="0"/>
              <a:t>-</a:t>
            </a:r>
            <a:r>
              <a:rPr lang="it-IT" sz="6000" dirty="0" err="1" smtClean="0"/>
              <a:t>Evolution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</a:t>
            </a:r>
            <a:r>
              <a:rPr lang="it-IT" sz="4400" dirty="0" smtClean="0"/>
              <a:t>estione dei servizi aggiuntivi rivolti al mercato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0398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457201" y="1571625"/>
            <a:ext cx="11394488" cy="403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100" dirty="0" smtClean="0"/>
              <a:t>Per il raggiungimento dell’obiettivo di progetto occorre coinvolgere appieno diversi stakeholder dal momento che si avrà un forte impatto sugli attuali sistemi visto il cambiamento «architetturale» che ci si appresta a svolgere.</a:t>
            </a:r>
          </a:p>
          <a:p>
            <a:pPr algn="l"/>
            <a:r>
              <a:rPr lang="it-IT" sz="2100" dirty="0" smtClean="0"/>
              <a:t>Gli attori maggiormente coinvolti sono:</a:t>
            </a:r>
          </a:p>
          <a:p>
            <a:pPr algn="l"/>
            <a:endParaRPr lang="it-IT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1" dirty="0" smtClean="0"/>
              <a:t>G-</a:t>
            </a:r>
            <a:r>
              <a:rPr lang="it-IT" sz="1800" b="1" dirty="0" err="1" smtClean="0"/>
              <a:t>Evolution</a:t>
            </a:r>
            <a:endParaRPr lang="it-IT" sz="18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sz="1800" dirty="0" smtClean="0"/>
              <a:t>Implementazione di una nuova piattaforma di gestione dei servizi</a:t>
            </a:r>
            <a:r>
              <a:rPr lang="it-IT" sz="1800" dirty="0"/>
              <a:t> </a:t>
            </a:r>
            <a:r>
              <a:rPr lang="it-IT" sz="1800" dirty="0" smtClean="0"/>
              <a:t>rivolte alle </a:t>
            </a:r>
            <a:r>
              <a:rPr lang="it-IT" sz="1800" dirty="0"/>
              <a:t>Compagnie </a:t>
            </a:r>
            <a:endParaRPr lang="it-IT" sz="18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it-IT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1" dirty="0"/>
              <a:t>Compagnia assicuratrice Cliente della G-</a:t>
            </a:r>
            <a:r>
              <a:rPr lang="it-IT" sz="1800" b="1" dirty="0" err="1"/>
              <a:t>Evolution</a:t>
            </a:r>
            <a:endParaRPr lang="it-IT" sz="18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sz="1800" dirty="0"/>
              <a:t>Processi e procedure sulla Rete vendita delle Compagnie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sz="1800" dirty="0" smtClean="0"/>
              <a:t>Assistenza supporto alla clientela finale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sz="1800" dirty="0" smtClean="0"/>
              <a:t>Adeguamento degli applicativi (gestionali e contabili)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it-IT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1" dirty="0" smtClean="0"/>
              <a:t>Provider esterno (fornitore dei servizi)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sz="1800" dirty="0"/>
              <a:t>Adeguamento degli applicativi </a:t>
            </a:r>
            <a:endParaRPr lang="it-IT" sz="1800" dirty="0" smtClean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8229600" cy="59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6700" dirty="0">
                <a:solidFill>
                  <a:srgbClr val="0070C0"/>
                </a:solidFill>
              </a:rPr>
              <a:t>Approccio al progetto</a:t>
            </a:r>
            <a:r>
              <a:rPr lang="it-IT" dirty="0" smtClean="0">
                <a:solidFill>
                  <a:srgbClr val="0070C0"/>
                </a:solidFill>
              </a:rPr>
              <a:t>	</a:t>
            </a:r>
            <a:endParaRPr lang="it-IT" dirty="0">
              <a:solidFill>
                <a:srgbClr val="0070C0"/>
              </a:solidFill>
            </a:endParaRPr>
          </a:p>
        </p:txBody>
      </p:sp>
      <p:cxnSp>
        <p:nvCxnSpPr>
          <p:cNvPr id="3" name="Connettore diritto 2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457201" y="1560513"/>
            <a:ext cx="11394488" cy="393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100" dirty="0" smtClean="0"/>
              <a:t>Alcuni accorgimenti che si andranno a seguire nel corso delle attività di progetto sono:</a:t>
            </a:r>
          </a:p>
          <a:p>
            <a:pPr algn="l"/>
            <a:endParaRPr lang="it-IT" sz="1800" dirty="0"/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it-IT" sz="1800" dirty="0" smtClean="0"/>
              <a:t>Nella fase 1, basso impatto sulla clientela di G-</a:t>
            </a:r>
            <a:r>
              <a:rPr lang="it-IT" sz="1800" dirty="0" err="1" smtClean="0"/>
              <a:t>Evolution</a:t>
            </a:r>
            <a:r>
              <a:rPr lang="it-IT" sz="1800" dirty="0" smtClean="0"/>
              <a:t> (Groupama)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it-IT" sz="1800" dirty="0" smtClean="0"/>
              <a:t>Implementare la nuova architettura in «parallelo» all’attuale (</a:t>
            </a:r>
            <a:r>
              <a:rPr lang="it-IT" sz="1800" dirty="0"/>
              <a:t>Continuità del servizio, opportunità di verifiche applicative comparativi prima del rilascio effettivo</a:t>
            </a:r>
            <a:r>
              <a:rPr lang="it-IT" sz="1800" dirty="0" smtClean="0"/>
              <a:t>)</a:t>
            </a:r>
            <a:endParaRPr lang="it-IT" sz="1800" dirty="0"/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it-IT" sz="1800" dirty="0" smtClean="0"/>
              <a:t>Rilascio a </a:t>
            </a:r>
            <a:r>
              <a:rPr lang="it-IT" sz="1800" dirty="0" err="1" smtClean="0"/>
              <a:t>step</a:t>
            </a:r>
            <a:r>
              <a:rPr lang="it-IT" sz="1800" dirty="0" smtClean="0"/>
              <a:t> successivi delle attività di progetto (implementazioni sugli attuali applicativi distribuiti nel tempo)</a:t>
            </a:r>
          </a:p>
          <a:p>
            <a:pPr marL="285750" indent="-285750" algn="l">
              <a:buFontTx/>
              <a:buChar char="-"/>
            </a:pPr>
            <a:endParaRPr lang="it-IT" sz="1800" dirty="0"/>
          </a:p>
          <a:p>
            <a:pPr algn="l"/>
            <a:endParaRPr lang="it-IT" sz="2100" dirty="0" smtClean="0"/>
          </a:p>
          <a:p>
            <a:pPr algn="l"/>
            <a:r>
              <a:rPr lang="it-IT" sz="2100" dirty="0" smtClean="0"/>
              <a:t>Nelle </a:t>
            </a:r>
            <a:r>
              <a:rPr lang="it-IT" sz="2100" dirty="0"/>
              <a:t>slide a seguire sono riportare le attività che andranno svolte suddivise per macro </a:t>
            </a:r>
            <a:r>
              <a:rPr lang="it-IT" sz="1800" dirty="0" smtClean="0"/>
              <a:t>fasi.</a:t>
            </a:r>
          </a:p>
          <a:p>
            <a:pPr algn="l"/>
            <a:endParaRPr lang="it-IT" sz="1800" dirty="0" smtClean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8229600" cy="59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 smtClean="0">
                <a:solidFill>
                  <a:srgbClr val="0070C0"/>
                </a:solidFill>
              </a:rPr>
              <a:t>Approccio al progetto	</a:t>
            </a:r>
            <a:endParaRPr lang="it-IT" dirty="0">
              <a:solidFill>
                <a:srgbClr val="0070C0"/>
              </a:solidFill>
            </a:endParaRPr>
          </a:p>
        </p:txBody>
      </p:sp>
      <p:cxnSp>
        <p:nvCxnSpPr>
          <p:cNvPr id="3" name="Connettore diritto 2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/>
        </p:nvSpPr>
        <p:spPr>
          <a:xfrm>
            <a:off x="498764" y="1736436"/>
            <a:ext cx="11425381" cy="25438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it-IT" dirty="0" smtClean="0">
                <a:solidFill>
                  <a:srgbClr val="0070C0"/>
                </a:solidFill>
              </a:rPr>
              <a:t>G-</a:t>
            </a:r>
            <a:r>
              <a:rPr lang="it-IT" dirty="0" err="1" smtClean="0">
                <a:solidFill>
                  <a:srgbClr val="0070C0"/>
                </a:solidFill>
              </a:rPr>
              <a:t>Evolution</a:t>
            </a:r>
            <a:endParaRPr lang="it-IT" dirty="0" smtClean="0">
              <a:solidFill>
                <a:srgbClr val="0070C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225426E-A074-534C-A215-48C74DB4BF6F}"/>
              </a:ext>
            </a:extLst>
          </p:cNvPr>
          <p:cNvSpPr/>
          <p:nvPr/>
        </p:nvSpPr>
        <p:spPr>
          <a:xfrm>
            <a:off x="755751" y="2743715"/>
            <a:ext cx="1726058" cy="915367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 err="1"/>
              <a:t>Contract</a:t>
            </a:r>
            <a:r>
              <a:rPr lang="it-IT" dirty="0"/>
              <a:t> management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A9245F9-D6B3-D148-9319-8D696B4230EF}"/>
              </a:ext>
            </a:extLst>
          </p:cNvPr>
          <p:cNvSpPr/>
          <p:nvPr/>
        </p:nvSpPr>
        <p:spPr>
          <a:xfrm>
            <a:off x="2631918" y="2742234"/>
            <a:ext cx="1726058" cy="915367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 smtClean="0"/>
              <a:t>Service </a:t>
            </a:r>
            <a:r>
              <a:rPr lang="it-IT" dirty="0" err="1" smtClean="0"/>
              <a:t>events</a:t>
            </a:r>
            <a:r>
              <a:rPr lang="it-IT" dirty="0" smtClean="0"/>
              <a:t> management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BE90E36-A9C3-434A-99B2-B332E7F3AAA4}"/>
              </a:ext>
            </a:extLst>
          </p:cNvPr>
          <p:cNvSpPr/>
          <p:nvPr/>
        </p:nvSpPr>
        <p:spPr>
          <a:xfrm>
            <a:off x="4508085" y="2742238"/>
            <a:ext cx="1726058" cy="91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 smtClean="0"/>
              <a:t>Piattaforma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B78901-61DB-074C-9CBA-1115476EA79C}"/>
              </a:ext>
            </a:extLst>
          </p:cNvPr>
          <p:cNvSpPr/>
          <p:nvPr/>
        </p:nvSpPr>
        <p:spPr>
          <a:xfrm>
            <a:off x="8110310" y="2742233"/>
            <a:ext cx="1726058" cy="91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/>
              <a:t>SAP</a:t>
            </a: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92279F5A-571F-5044-9FFB-9023E8F8B7CF}"/>
              </a:ext>
            </a:extLst>
          </p:cNvPr>
          <p:cNvSpPr/>
          <p:nvPr/>
        </p:nvSpPr>
        <p:spPr>
          <a:xfrm>
            <a:off x="755751" y="1913906"/>
            <a:ext cx="1286805" cy="665019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Anagrafica</a:t>
            </a:r>
          </a:p>
          <a:p>
            <a:pPr algn="ctr"/>
            <a:r>
              <a:rPr lang="it-IT" dirty="0"/>
              <a:t>Clienti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9388D001-A669-C24E-B84C-61EE68DD371C}"/>
              </a:ext>
            </a:extLst>
          </p:cNvPr>
          <p:cNvSpPr/>
          <p:nvPr/>
        </p:nvSpPr>
        <p:spPr>
          <a:xfrm>
            <a:off x="2153764" y="1913906"/>
            <a:ext cx="1281846" cy="665019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Contratti</a:t>
            </a:r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EF1DDCB7-8979-B247-AFDD-758A2538BFD5}"/>
              </a:ext>
            </a:extLst>
          </p:cNvPr>
          <p:cNvSpPr/>
          <p:nvPr/>
        </p:nvSpPr>
        <p:spPr>
          <a:xfrm>
            <a:off x="3546818" y="1913905"/>
            <a:ext cx="1281846" cy="665019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Catalogo</a:t>
            </a:r>
          </a:p>
          <a:p>
            <a:pPr algn="ctr"/>
            <a:r>
              <a:rPr lang="it-IT" dirty="0"/>
              <a:t>Servizi</a:t>
            </a:r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4943220" y="1913906"/>
            <a:ext cx="1281846" cy="665019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Vouchers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AA53E96-DFDB-9B43-9358-E5BB50CE4123}"/>
              </a:ext>
            </a:extLst>
          </p:cNvPr>
          <p:cNvSpPr/>
          <p:nvPr/>
        </p:nvSpPr>
        <p:spPr>
          <a:xfrm>
            <a:off x="755751" y="3676770"/>
            <a:ext cx="1726058" cy="3933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Servizi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788E55F-637E-8041-A07A-F96F0A84DC15}"/>
              </a:ext>
            </a:extLst>
          </p:cNvPr>
          <p:cNvSpPr/>
          <p:nvPr/>
        </p:nvSpPr>
        <p:spPr>
          <a:xfrm>
            <a:off x="2631918" y="3675289"/>
            <a:ext cx="1726058" cy="3933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Servizi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59881E9-1583-6F42-9B93-7CF78FE9BC63}"/>
              </a:ext>
            </a:extLst>
          </p:cNvPr>
          <p:cNvSpPr/>
          <p:nvPr/>
        </p:nvSpPr>
        <p:spPr>
          <a:xfrm>
            <a:off x="4508085" y="3677564"/>
            <a:ext cx="1726058" cy="3933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Servizi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D188315-8F9A-2D4D-98A0-62C9C2712454}"/>
              </a:ext>
            </a:extLst>
          </p:cNvPr>
          <p:cNvSpPr/>
          <p:nvPr/>
        </p:nvSpPr>
        <p:spPr>
          <a:xfrm>
            <a:off x="6234143" y="3673820"/>
            <a:ext cx="1726058" cy="3970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Servizi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0D06EF9-19A7-FF40-8612-C1A352C7A7F3}"/>
              </a:ext>
            </a:extLst>
          </p:cNvPr>
          <p:cNvSpPr/>
          <p:nvPr/>
        </p:nvSpPr>
        <p:spPr>
          <a:xfrm>
            <a:off x="8110310" y="3673820"/>
            <a:ext cx="1726058" cy="3933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Servizi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5AFC3B-C0C1-5646-AAE6-99F2BEEAB450}"/>
              </a:ext>
            </a:extLst>
          </p:cNvPr>
          <p:cNvSpPr/>
          <p:nvPr/>
        </p:nvSpPr>
        <p:spPr>
          <a:xfrm>
            <a:off x="6234143" y="2742235"/>
            <a:ext cx="1726058" cy="91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/>
              <a:t>Providers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1B982-F8B8-E447-9F1D-5B0835ADD826}"/>
              </a:ext>
            </a:extLst>
          </p:cNvPr>
          <p:cNvSpPr/>
          <p:nvPr/>
        </p:nvSpPr>
        <p:spPr>
          <a:xfrm>
            <a:off x="9951253" y="2742234"/>
            <a:ext cx="1726058" cy="13286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Portali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56260" y="110836"/>
            <a:ext cx="68665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5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Architettura to </a:t>
            </a:r>
            <a:r>
              <a:rPr lang="it-IT" sz="45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be </a:t>
            </a:r>
            <a:r>
              <a:rPr lang="it-IT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(fase 1)</a:t>
            </a:r>
            <a:r>
              <a:rPr lang="it-IT" sz="45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it-IT" sz="45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Connettore diritto 26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98764" y="4638675"/>
            <a:ext cx="348961" cy="342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990600" y="4829175"/>
            <a:ext cx="47625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81149" y="4638675"/>
            <a:ext cx="19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Oggetti sviluppati parzialmente </a:t>
            </a:r>
            <a:r>
              <a:rPr lang="it-IT" dirty="0"/>
              <a:t>nella </a:t>
            </a:r>
            <a:r>
              <a:rPr lang="it-IT" dirty="0" smtClean="0"/>
              <a:t>prima fase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88875" y="764931"/>
            <a:ext cx="2232248" cy="51641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endParaRPr lang="it-IT" b="1" dirty="0" smtClean="0">
              <a:solidFill>
                <a:srgbClr val="0070C0"/>
              </a:solidFill>
            </a:endParaRPr>
          </a:p>
          <a:p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8405742" y="168474"/>
            <a:ext cx="1800200" cy="5780704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6000">
                <a:schemeClr val="accent6">
                  <a:lumMod val="60000"/>
                  <a:lumOff val="40000"/>
                </a:schemeClr>
              </a:gs>
              <a:gs pos="7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9823667" y="1752650"/>
            <a:ext cx="3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Provider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95536" y="2400722"/>
            <a:ext cx="3063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70C0"/>
                </a:solidFill>
              </a:rPr>
              <a:t>NEXUS</a:t>
            </a:r>
            <a:endParaRPr lang="it-IT" sz="2800" b="1" dirty="0">
              <a:solidFill>
                <a:srgbClr val="0070C0"/>
              </a:solidFill>
            </a:endParaRPr>
          </a:p>
        </p:txBody>
      </p:sp>
      <p:sp>
        <p:nvSpPr>
          <p:cNvPr id="8" name="Disco magnetico 7"/>
          <p:cNvSpPr/>
          <p:nvPr/>
        </p:nvSpPr>
        <p:spPr>
          <a:xfrm>
            <a:off x="996472" y="816546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VOUCHER_REQ_RES</a:t>
            </a:r>
            <a:endParaRPr lang="it-IT" dirty="0"/>
          </a:p>
        </p:txBody>
      </p:sp>
      <p:sp>
        <p:nvSpPr>
          <p:cNvPr id="9" name="Rettangolo arrotondato 8"/>
          <p:cNvSpPr/>
          <p:nvPr/>
        </p:nvSpPr>
        <p:spPr>
          <a:xfrm>
            <a:off x="1084812" y="226037"/>
            <a:ext cx="1360838" cy="308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chemeClr val="tx1"/>
                </a:solidFill>
              </a:rPr>
              <a:t>CO.GE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0" name="Disco magnetico 9"/>
          <p:cNvSpPr/>
          <p:nvPr/>
        </p:nvSpPr>
        <p:spPr>
          <a:xfrm>
            <a:off x="996480" y="1290327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AGENTI</a:t>
            </a:r>
            <a:endParaRPr lang="it-IT" sz="1600" dirty="0"/>
          </a:p>
        </p:txBody>
      </p:sp>
      <p:sp>
        <p:nvSpPr>
          <p:cNvPr id="11" name="Disco magnetico 10"/>
          <p:cNvSpPr/>
          <p:nvPr/>
        </p:nvSpPr>
        <p:spPr>
          <a:xfrm>
            <a:off x="996472" y="1770507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FLUSSO</a:t>
            </a:r>
            <a:endParaRPr lang="it-IT" sz="1600" dirty="0"/>
          </a:p>
        </p:txBody>
      </p:sp>
      <p:sp>
        <p:nvSpPr>
          <p:cNvPr id="12" name="Disco magnetico 11"/>
          <p:cNvSpPr/>
          <p:nvPr/>
        </p:nvSpPr>
        <p:spPr>
          <a:xfrm>
            <a:off x="996472" y="2223954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FLUSSO_MOV</a:t>
            </a:r>
            <a:endParaRPr lang="it-IT" dirty="0"/>
          </a:p>
        </p:txBody>
      </p:sp>
      <p:sp>
        <p:nvSpPr>
          <p:cNvPr id="13" name="Disco magnetico 12"/>
          <p:cNvSpPr/>
          <p:nvPr/>
        </p:nvSpPr>
        <p:spPr>
          <a:xfrm>
            <a:off x="996472" y="2683833"/>
            <a:ext cx="1346727" cy="460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TRIPS</a:t>
            </a:r>
            <a:endParaRPr lang="it-IT" sz="1600" dirty="0"/>
          </a:p>
        </p:txBody>
      </p:sp>
      <p:sp>
        <p:nvSpPr>
          <p:cNvPr id="14" name="Disco magnetico 13"/>
          <p:cNvSpPr/>
          <p:nvPr/>
        </p:nvSpPr>
        <p:spPr>
          <a:xfrm>
            <a:off x="983083" y="3130327"/>
            <a:ext cx="1346727" cy="460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TRIPS_DB</a:t>
            </a:r>
          </a:p>
          <a:p>
            <a:pPr algn="ctr"/>
            <a:r>
              <a:rPr lang="it-IT" sz="1400" dirty="0" smtClean="0"/>
              <a:t>TRIPS_DB_EXT</a:t>
            </a:r>
            <a:endParaRPr lang="it-IT" sz="1400" dirty="0"/>
          </a:p>
        </p:txBody>
      </p:sp>
      <p:sp>
        <p:nvSpPr>
          <p:cNvPr id="15" name="Disco magnetico 14"/>
          <p:cNvSpPr/>
          <p:nvPr/>
        </p:nvSpPr>
        <p:spPr>
          <a:xfrm>
            <a:off x="988038" y="3595966"/>
            <a:ext cx="1346727" cy="460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CRASH_SINTESI</a:t>
            </a:r>
            <a:endParaRPr lang="it-IT" sz="2000" dirty="0"/>
          </a:p>
        </p:txBody>
      </p:sp>
      <p:sp>
        <p:nvSpPr>
          <p:cNvPr id="16" name="Disco magnetico 15"/>
          <p:cNvSpPr/>
          <p:nvPr/>
        </p:nvSpPr>
        <p:spPr>
          <a:xfrm>
            <a:off x="996472" y="4056906"/>
            <a:ext cx="1346727" cy="460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CRASH_ACCELLER.</a:t>
            </a:r>
            <a:endParaRPr lang="it-IT" dirty="0"/>
          </a:p>
        </p:txBody>
      </p:sp>
      <p:sp>
        <p:nvSpPr>
          <p:cNvPr id="17" name="Disco magnetico 16"/>
          <p:cNvSpPr/>
          <p:nvPr/>
        </p:nvSpPr>
        <p:spPr>
          <a:xfrm>
            <a:off x="988154" y="4504783"/>
            <a:ext cx="1346727" cy="460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CRASH_POSIZIONE</a:t>
            </a:r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989352" y="4964118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ANOMALIE</a:t>
            </a:r>
            <a:endParaRPr lang="it-IT" sz="1600" dirty="0"/>
          </a:p>
        </p:txBody>
      </p:sp>
      <p:sp>
        <p:nvSpPr>
          <p:cNvPr id="19" name="Disco magnetico 18"/>
          <p:cNvSpPr/>
          <p:nvPr/>
        </p:nvSpPr>
        <p:spPr>
          <a:xfrm>
            <a:off x="977755" y="5425058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INSTALLATORI</a:t>
            </a:r>
            <a:endParaRPr lang="it-IT" dirty="0"/>
          </a:p>
        </p:txBody>
      </p:sp>
      <p:sp>
        <p:nvSpPr>
          <p:cNvPr id="20" name="Rettangolo arrotondato 19"/>
          <p:cNvSpPr/>
          <p:nvPr/>
        </p:nvSpPr>
        <p:spPr>
          <a:xfrm>
            <a:off x="4053087" y="168474"/>
            <a:ext cx="2376264" cy="5760641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8000">
                <a:schemeClr val="bg1">
                  <a:lumMod val="65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it-IT" sz="2400" b="1" dirty="0" smtClean="0"/>
              <a:t>BATCH</a:t>
            </a:r>
            <a:endParaRPr lang="it-IT" b="1" dirty="0"/>
          </a:p>
        </p:txBody>
      </p:sp>
      <p:cxnSp>
        <p:nvCxnSpPr>
          <p:cNvPr id="21" name="Connettore 4 20"/>
          <p:cNvCxnSpPr/>
          <p:nvPr/>
        </p:nvCxnSpPr>
        <p:spPr>
          <a:xfrm rot="10800000">
            <a:off x="2452748" y="324523"/>
            <a:ext cx="1079303" cy="243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14" y="190430"/>
            <a:ext cx="379790" cy="276796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07" y="364753"/>
            <a:ext cx="379790" cy="276796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67" y="583900"/>
            <a:ext cx="379790" cy="276796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7" y="1244001"/>
            <a:ext cx="379790" cy="276796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7" y="1523848"/>
            <a:ext cx="379790" cy="276796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61" y="1808056"/>
            <a:ext cx="379790" cy="276796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24" y="2092264"/>
            <a:ext cx="379790" cy="276796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61" y="2376472"/>
            <a:ext cx="379790" cy="276796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7" y="2988582"/>
            <a:ext cx="379790" cy="276796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07" y="782757"/>
            <a:ext cx="379790" cy="276796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7" y="3708102"/>
            <a:ext cx="379790" cy="276796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14" y="944090"/>
            <a:ext cx="379790" cy="276796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7" y="4361086"/>
            <a:ext cx="379790" cy="276796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10" y="5056190"/>
            <a:ext cx="379790" cy="276796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7" y="5517130"/>
            <a:ext cx="379790" cy="276796"/>
          </a:xfrm>
          <a:prstGeom prst="rect">
            <a:avLst/>
          </a:prstGeom>
        </p:spPr>
      </p:pic>
      <p:sp>
        <p:nvSpPr>
          <p:cNvPr id="37" name="Rettangolo arrotondato 36"/>
          <p:cNvSpPr/>
          <p:nvPr/>
        </p:nvSpPr>
        <p:spPr>
          <a:xfrm>
            <a:off x="251520" y="96467"/>
            <a:ext cx="2545322" cy="5904656"/>
          </a:xfrm>
          <a:prstGeom prst="roundRect">
            <a:avLst>
              <a:gd name="adj" fmla="val 5320"/>
            </a:avLst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4 37"/>
          <p:cNvCxnSpPr/>
          <p:nvPr/>
        </p:nvCxnSpPr>
        <p:spPr>
          <a:xfrm flipV="1">
            <a:off x="2419817" y="420504"/>
            <a:ext cx="1942275" cy="4555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4 38"/>
          <p:cNvCxnSpPr/>
          <p:nvPr/>
        </p:nvCxnSpPr>
        <p:spPr>
          <a:xfrm>
            <a:off x="2492206" y="1203259"/>
            <a:ext cx="2225852" cy="14075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39"/>
          <p:cNvCxnSpPr/>
          <p:nvPr/>
        </p:nvCxnSpPr>
        <p:spPr>
          <a:xfrm flipV="1">
            <a:off x="2465909" y="1468749"/>
            <a:ext cx="2252149" cy="93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4 40"/>
          <p:cNvCxnSpPr/>
          <p:nvPr/>
        </p:nvCxnSpPr>
        <p:spPr>
          <a:xfrm rot="10800000" flipV="1">
            <a:off x="2461939" y="869495"/>
            <a:ext cx="2268632" cy="221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/>
          <p:nvPr/>
        </p:nvCxnSpPr>
        <p:spPr>
          <a:xfrm rot="10800000" flipV="1">
            <a:off x="2459242" y="528512"/>
            <a:ext cx="2258819" cy="419540"/>
          </a:xfrm>
          <a:prstGeom prst="bentConnector3">
            <a:avLst>
              <a:gd name="adj1" fmla="val 5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rot="10800000">
            <a:off x="2419817" y="1678921"/>
            <a:ext cx="2287902" cy="17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/>
          <p:nvPr/>
        </p:nvCxnSpPr>
        <p:spPr>
          <a:xfrm flipV="1">
            <a:off x="2465909" y="2468099"/>
            <a:ext cx="2241810" cy="19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30" idx="1"/>
          </p:cNvCxnSpPr>
          <p:nvPr/>
        </p:nvCxnSpPr>
        <p:spPr>
          <a:xfrm rot="10800000">
            <a:off x="2397289" y="2956090"/>
            <a:ext cx="2333278" cy="1708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30" idx="1"/>
          </p:cNvCxnSpPr>
          <p:nvPr/>
        </p:nvCxnSpPr>
        <p:spPr>
          <a:xfrm rot="10800000" flipV="1">
            <a:off x="2412405" y="3126979"/>
            <a:ext cx="2318162" cy="2270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4 46"/>
          <p:cNvCxnSpPr/>
          <p:nvPr/>
        </p:nvCxnSpPr>
        <p:spPr>
          <a:xfrm>
            <a:off x="2450258" y="2092264"/>
            <a:ext cx="2257461" cy="1196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/>
          <p:nvPr/>
        </p:nvCxnSpPr>
        <p:spPr>
          <a:xfrm rot="10800000" flipV="1">
            <a:off x="2426612" y="1968672"/>
            <a:ext cx="2299716" cy="2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/>
          <p:nvPr/>
        </p:nvCxnSpPr>
        <p:spPr>
          <a:xfrm rot="10800000">
            <a:off x="2397289" y="3857852"/>
            <a:ext cx="2315756" cy="125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4 49"/>
          <p:cNvCxnSpPr/>
          <p:nvPr/>
        </p:nvCxnSpPr>
        <p:spPr>
          <a:xfrm rot="10800000">
            <a:off x="2410304" y="4321164"/>
            <a:ext cx="2350075" cy="1927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/>
          <p:cNvCxnSpPr/>
          <p:nvPr/>
        </p:nvCxnSpPr>
        <p:spPr>
          <a:xfrm rot="10800000" flipV="1">
            <a:off x="2410304" y="4513895"/>
            <a:ext cx="2350073" cy="2404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4 51"/>
          <p:cNvCxnSpPr/>
          <p:nvPr/>
        </p:nvCxnSpPr>
        <p:spPr>
          <a:xfrm rot="10800000" flipV="1">
            <a:off x="2397288" y="5201578"/>
            <a:ext cx="2320770" cy="109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/>
          <p:nvPr/>
        </p:nvCxnSpPr>
        <p:spPr>
          <a:xfrm rot="10800000">
            <a:off x="2391034" y="5655528"/>
            <a:ext cx="2337487" cy="469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4711100" y="13058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CoGeBatch</a:t>
            </a:r>
            <a:endParaRPr lang="it-IT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5102214" y="338845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ResBatch</a:t>
            </a:r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477141" y="592761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ReqBatch</a:t>
            </a:r>
            <a:endParaRPr lang="it-IT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5115109" y="807748"/>
            <a:ext cx="1108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impV</a:t>
            </a:r>
            <a:r>
              <a:rPr lang="it-IT" sz="1050" i="1" dirty="0" err="1" smtClean="0"/>
              <a:t>ouch</a:t>
            </a:r>
            <a:r>
              <a:rPr lang="it-IT" sz="1050" dirty="0" err="1" smtClean="0"/>
              <a:t>Batch</a:t>
            </a:r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4718058" y="1005248"/>
            <a:ext cx="1108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</a:t>
            </a:r>
            <a:r>
              <a:rPr lang="it-IT" sz="1050" i="1" dirty="0" err="1" smtClean="0"/>
              <a:t>pro</a:t>
            </a:r>
            <a:r>
              <a:rPr lang="it-IT" sz="1050" dirty="0" err="1" smtClean="0"/>
              <a:t>ExpBatch</a:t>
            </a:r>
            <a:endParaRPr lang="it-IT" dirty="0"/>
          </a:p>
        </p:txBody>
      </p:sp>
      <p:cxnSp>
        <p:nvCxnSpPr>
          <p:cNvPr id="59" name="Connettore 4 58"/>
          <p:cNvCxnSpPr/>
          <p:nvPr/>
        </p:nvCxnSpPr>
        <p:spPr>
          <a:xfrm rot="10800000" flipV="1">
            <a:off x="2465910" y="1142773"/>
            <a:ext cx="1895829" cy="4305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/>
          <p:nvPr/>
        </p:nvCxnSpPr>
        <p:spPr>
          <a:xfrm rot="10800000" flipV="1">
            <a:off x="2465909" y="717454"/>
            <a:ext cx="2651676" cy="313218"/>
          </a:xfrm>
          <a:prstGeom prst="bentConnector3">
            <a:avLst>
              <a:gd name="adj1" fmla="val 59524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5053220" y="1320602"/>
            <a:ext cx="1108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</a:t>
            </a:r>
            <a:r>
              <a:rPr lang="it-IT" sz="1050" i="1" dirty="0" err="1" smtClean="0"/>
              <a:t>pro</a:t>
            </a:r>
            <a:r>
              <a:rPr lang="it-IT" sz="1050" dirty="0" err="1" smtClean="0"/>
              <a:t>AgenBatch</a:t>
            </a:r>
            <a:endParaRPr lang="it-IT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5046012" y="1527946"/>
            <a:ext cx="1108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</a:t>
            </a:r>
            <a:r>
              <a:rPr lang="it-IT" sz="1050" i="1" dirty="0" err="1" smtClean="0"/>
              <a:t>pro</a:t>
            </a:r>
            <a:r>
              <a:rPr lang="it-IT" sz="1050" dirty="0" err="1" smtClean="0"/>
              <a:t>AgenBatch</a:t>
            </a:r>
            <a:endParaRPr lang="it-IT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5072421" y="1803652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DumpResBatch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5069738" y="2073212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gaDumpReqBatch</a:t>
            </a:r>
            <a:endParaRPr lang="it-IT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5069738" y="2364173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</a:t>
            </a:r>
            <a:r>
              <a:rPr lang="it-IT" sz="1050" i="1" dirty="0" err="1" smtClean="0"/>
              <a:t>pro</a:t>
            </a:r>
            <a:r>
              <a:rPr lang="it-IT" sz="1050" dirty="0" err="1" smtClean="0"/>
              <a:t>ReqBatch</a:t>
            </a:r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067538" y="2982863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ViaggiBatch</a:t>
            </a:r>
            <a:endParaRPr lang="it-IT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5067538" y="3717699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CrashSintBatch</a:t>
            </a:r>
            <a:endParaRPr lang="it-IT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5075620" y="4340915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CrashDetBatch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5044534" y="5026955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AnomalBatch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038991" y="5495562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InstalBatch</a:t>
            </a:r>
            <a:endParaRPr lang="it-IT" dirty="0"/>
          </a:p>
        </p:txBody>
      </p:sp>
      <p:cxnSp>
        <p:nvCxnSpPr>
          <p:cNvPr id="71" name="Connettore 2 70"/>
          <p:cNvCxnSpPr/>
          <p:nvPr/>
        </p:nvCxnSpPr>
        <p:spPr>
          <a:xfrm>
            <a:off x="6261844" y="816836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H="1" flipV="1">
            <a:off x="6223268" y="485710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/>
          <p:cNvCxnSpPr/>
          <p:nvPr/>
        </p:nvCxnSpPr>
        <p:spPr>
          <a:xfrm flipH="1" flipV="1">
            <a:off x="6223267" y="672530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/>
          <p:nvPr/>
        </p:nvCxnSpPr>
        <p:spPr>
          <a:xfrm flipH="1" flipV="1">
            <a:off x="6223267" y="960562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/>
          <p:nvPr/>
        </p:nvCxnSpPr>
        <p:spPr>
          <a:xfrm flipH="1" flipV="1">
            <a:off x="6223267" y="1104578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/>
          <p:nvPr/>
        </p:nvCxnSpPr>
        <p:spPr>
          <a:xfrm>
            <a:off x="6261844" y="1360940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/>
          <p:nvPr/>
        </p:nvCxnSpPr>
        <p:spPr>
          <a:xfrm>
            <a:off x="6261844" y="1224276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rentesi graffa aperta 77"/>
          <p:cNvSpPr/>
          <p:nvPr/>
        </p:nvSpPr>
        <p:spPr>
          <a:xfrm>
            <a:off x="6007243" y="1018617"/>
            <a:ext cx="283970" cy="373954"/>
          </a:xfrm>
          <a:prstGeom prst="leftBrace">
            <a:avLst>
              <a:gd name="adj1" fmla="val 8333"/>
              <a:gd name="adj2" fmla="val 3777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Parentesi graffa aperta 78"/>
          <p:cNvSpPr/>
          <p:nvPr/>
        </p:nvSpPr>
        <p:spPr>
          <a:xfrm>
            <a:off x="6161378" y="583024"/>
            <a:ext cx="129014" cy="279396"/>
          </a:xfrm>
          <a:prstGeom prst="leftBrace">
            <a:avLst>
              <a:gd name="adj1" fmla="val 8333"/>
              <a:gd name="adj2" fmla="val 3777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0" name="Connettore 2 79"/>
          <p:cNvCxnSpPr/>
          <p:nvPr/>
        </p:nvCxnSpPr>
        <p:spPr>
          <a:xfrm>
            <a:off x="6271860" y="1537792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 flipH="1" flipV="1">
            <a:off x="6223267" y="1699946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/>
          <p:cNvCxnSpPr/>
          <p:nvPr/>
        </p:nvCxnSpPr>
        <p:spPr>
          <a:xfrm flipH="1" flipV="1">
            <a:off x="6223266" y="1943404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>
            <a:off x="6258445" y="2249005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6261592" y="2511540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 flipH="1" flipV="1">
            <a:off x="6226531" y="3034312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 flipH="1" flipV="1">
            <a:off x="6215120" y="3861277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 flipH="1" flipV="1">
            <a:off x="6212712" y="4484023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/>
          <p:nvPr/>
        </p:nvCxnSpPr>
        <p:spPr>
          <a:xfrm flipH="1" flipV="1">
            <a:off x="6223265" y="5181375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/>
          <p:nvPr/>
        </p:nvCxnSpPr>
        <p:spPr>
          <a:xfrm flipH="1" flipV="1">
            <a:off x="6212712" y="5662535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/>
          <p:nvPr/>
        </p:nvCxnSpPr>
        <p:spPr>
          <a:xfrm flipH="1" flipV="1">
            <a:off x="6231364" y="3257409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arentesi graffa aperta 90"/>
          <p:cNvSpPr/>
          <p:nvPr/>
        </p:nvSpPr>
        <p:spPr>
          <a:xfrm>
            <a:off x="6077295" y="2904778"/>
            <a:ext cx="154070" cy="442244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2" name="Immagin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4" y="312490"/>
            <a:ext cx="287650" cy="247136"/>
          </a:xfrm>
          <a:prstGeom prst="rect">
            <a:avLst/>
          </a:prstGeom>
        </p:spPr>
      </p:pic>
      <p:pic>
        <p:nvPicPr>
          <p:cNvPr id="93" name="Immagin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4" y="530528"/>
            <a:ext cx="287650" cy="247136"/>
          </a:xfrm>
          <a:prstGeom prst="rect">
            <a:avLst/>
          </a:prstGeom>
        </p:spPr>
      </p:pic>
      <p:pic>
        <p:nvPicPr>
          <p:cNvPr id="94" name="Immagin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4" y="749933"/>
            <a:ext cx="287650" cy="247136"/>
          </a:xfrm>
          <a:prstGeom prst="rect">
            <a:avLst/>
          </a:prstGeom>
        </p:spPr>
      </p:pic>
      <p:pic>
        <p:nvPicPr>
          <p:cNvPr id="95" name="Immagin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4" y="967971"/>
            <a:ext cx="287650" cy="247136"/>
          </a:xfrm>
          <a:prstGeom prst="rect">
            <a:avLst/>
          </a:prstGeom>
        </p:spPr>
      </p:pic>
      <p:pic>
        <p:nvPicPr>
          <p:cNvPr id="96" name="Immagin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1193930"/>
            <a:ext cx="287650" cy="247136"/>
          </a:xfrm>
          <a:prstGeom prst="rect">
            <a:avLst/>
          </a:prstGeom>
        </p:spPr>
      </p:pic>
      <p:pic>
        <p:nvPicPr>
          <p:cNvPr id="97" name="Immagin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1411968"/>
            <a:ext cx="287650" cy="247136"/>
          </a:xfrm>
          <a:prstGeom prst="rect">
            <a:avLst/>
          </a:prstGeom>
        </p:spPr>
      </p:pic>
      <p:pic>
        <p:nvPicPr>
          <p:cNvPr id="98" name="Immagin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1639951"/>
            <a:ext cx="287650" cy="247136"/>
          </a:xfrm>
          <a:prstGeom prst="rect">
            <a:avLst/>
          </a:prstGeom>
        </p:spPr>
      </p:pic>
      <p:pic>
        <p:nvPicPr>
          <p:cNvPr id="99" name="Immagin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1857989"/>
            <a:ext cx="287650" cy="247136"/>
          </a:xfrm>
          <a:prstGeom prst="rect">
            <a:avLst/>
          </a:prstGeom>
        </p:spPr>
      </p:pic>
      <p:pic>
        <p:nvPicPr>
          <p:cNvPr id="100" name="Immagin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2152915"/>
            <a:ext cx="287650" cy="247136"/>
          </a:xfrm>
          <a:prstGeom prst="rect">
            <a:avLst/>
          </a:prstGeom>
        </p:spPr>
      </p:pic>
      <p:pic>
        <p:nvPicPr>
          <p:cNvPr id="101" name="Immagin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2370953"/>
            <a:ext cx="287650" cy="247136"/>
          </a:xfrm>
          <a:prstGeom prst="rect">
            <a:avLst/>
          </a:prstGeom>
        </p:spPr>
      </p:pic>
      <p:pic>
        <p:nvPicPr>
          <p:cNvPr id="102" name="Immagin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509" y="2923212"/>
            <a:ext cx="287650" cy="247136"/>
          </a:xfrm>
          <a:prstGeom prst="rect">
            <a:avLst/>
          </a:prstGeom>
        </p:spPr>
      </p:pic>
      <p:pic>
        <p:nvPicPr>
          <p:cNvPr id="103" name="Immagin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509" y="3141250"/>
            <a:ext cx="287650" cy="247136"/>
          </a:xfrm>
          <a:prstGeom prst="rect">
            <a:avLst/>
          </a:prstGeom>
        </p:spPr>
      </p:pic>
      <p:pic>
        <p:nvPicPr>
          <p:cNvPr id="104" name="Immagin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3741299"/>
            <a:ext cx="287650" cy="247136"/>
          </a:xfrm>
          <a:prstGeom prst="rect">
            <a:avLst/>
          </a:prstGeom>
        </p:spPr>
      </p:pic>
      <p:pic>
        <p:nvPicPr>
          <p:cNvPr id="105" name="Immagin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4344305"/>
            <a:ext cx="287650" cy="247136"/>
          </a:xfrm>
          <a:prstGeom prst="rect">
            <a:avLst/>
          </a:prstGeom>
        </p:spPr>
      </p:pic>
      <p:pic>
        <p:nvPicPr>
          <p:cNvPr id="106" name="Immagin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5033735"/>
            <a:ext cx="287650" cy="247136"/>
          </a:xfrm>
          <a:prstGeom prst="rect">
            <a:avLst/>
          </a:prstGeom>
        </p:spPr>
      </p:pic>
      <p:pic>
        <p:nvPicPr>
          <p:cNvPr id="107" name="Immagin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5524814"/>
            <a:ext cx="287650" cy="247136"/>
          </a:xfrm>
          <a:prstGeom prst="rect">
            <a:avLst/>
          </a:prstGeom>
        </p:spPr>
      </p:pic>
      <p:sp>
        <p:nvSpPr>
          <p:cNvPr id="108" name="CasellaDiTesto 107"/>
          <p:cNvSpPr txBox="1"/>
          <p:nvPr/>
        </p:nvSpPr>
        <p:spPr>
          <a:xfrm>
            <a:off x="9129803" y="395531"/>
            <a:ext cx="217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</a:t>
            </a:r>
            <a:endParaRPr lang="it-IT" dirty="0"/>
          </a:p>
        </p:txBody>
      </p:sp>
      <p:sp>
        <p:nvSpPr>
          <p:cNvPr id="109" name="CasellaDiTesto 108"/>
          <p:cNvSpPr txBox="1"/>
          <p:nvPr/>
        </p:nvSpPr>
        <p:spPr>
          <a:xfrm>
            <a:off x="9140739" y="542411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3</a:t>
            </a:r>
            <a:endParaRPr lang="it-IT" dirty="0"/>
          </a:p>
        </p:txBody>
      </p:sp>
      <p:sp>
        <p:nvSpPr>
          <p:cNvPr id="110" name="CasellaDiTesto 109"/>
          <p:cNvSpPr txBox="1"/>
          <p:nvPr/>
        </p:nvSpPr>
        <p:spPr>
          <a:xfrm>
            <a:off x="9127148" y="694569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4</a:t>
            </a:r>
            <a:endParaRPr lang="it-IT" dirty="0"/>
          </a:p>
        </p:txBody>
      </p:sp>
      <p:sp>
        <p:nvSpPr>
          <p:cNvPr id="111" name="CasellaDiTesto 110"/>
          <p:cNvSpPr txBox="1"/>
          <p:nvPr/>
        </p:nvSpPr>
        <p:spPr>
          <a:xfrm>
            <a:off x="9127290" y="863630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7</a:t>
            </a:r>
            <a:endParaRPr lang="it-IT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9125027" y="988471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8</a:t>
            </a:r>
            <a:endParaRPr lang="it-IT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9140739" y="2105119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</a:t>
            </a:r>
            <a:endParaRPr lang="it-IT" dirty="0"/>
          </a:p>
        </p:txBody>
      </p:sp>
      <p:sp>
        <p:nvSpPr>
          <p:cNvPr id="114" name="CasellaDiTesto 113"/>
          <p:cNvSpPr txBox="1"/>
          <p:nvPr/>
        </p:nvSpPr>
        <p:spPr>
          <a:xfrm>
            <a:off x="9143139" y="1114674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</a:t>
            </a:r>
            <a:endParaRPr lang="it-IT" dirty="0"/>
          </a:p>
        </p:txBody>
      </p:sp>
      <p:sp>
        <p:nvSpPr>
          <p:cNvPr id="115" name="CasellaDiTesto 114"/>
          <p:cNvSpPr txBox="1"/>
          <p:nvPr/>
        </p:nvSpPr>
        <p:spPr>
          <a:xfrm>
            <a:off x="9079791" y="1230075"/>
            <a:ext cx="36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10</a:t>
            </a:r>
            <a:endParaRPr lang="it-IT" dirty="0"/>
          </a:p>
        </p:txBody>
      </p:sp>
      <p:sp>
        <p:nvSpPr>
          <p:cNvPr id="116" name="CasellaDiTesto 115"/>
          <p:cNvSpPr txBox="1"/>
          <p:nvPr/>
        </p:nvSpPr>
        <p:spPr>
          <a:xfrm>
            <a:off x="9079793" y="1402851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13</a:t>
            </a:r>
            <a:endParaRPr lang="it-IT" dirty="0"/>
          </a:p>
        </p:txBody>
      </p:sp>
      <p:sp>
        <p:nvSpPr>
          <p:cNvPr id="117" name="CasellaDiTesto 116"/>
          <p:cNvSpPr txBox="1"/>
          <p:nvPr/>
        </p:nvSpPr>
        <p:spPr>
          <a:xfrm>
            <a:off x="9082373" y="1586254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14</a:t>
            </a:r>
            <a:endParaRPr lang="it-IT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9145364" y="1808056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</a:t>
            </a:r>
            <a:endParaRPr lang="it-IT" dirty="0"/>
          </a:p>
        </p:txBody>
      </p:sp>
      <p:sp>
        <p:nvSpPr>
          <p:cNvPr id="119" name="CasellaDiTesto 118"/>
          <p:cNvSpPr txBox="1"/>
          <p:nvPr/>
        </p:nvSpPr>
        <p:spPr>
          <a:xfrm>
            <a:off x="9132517" y="2367216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</a:t>
            </a:r>
            <a:endParaRPr lang="it-IT" dirty="0"/>
          </a:p>
        </p:txBody>
      </p:sp>
      <p:sp>
        <p:nvSpPr>
          <p:cNvPr id="120" name="CasellaDiTesto 119"/>
          <p:cNvSpPr txBox="1"/>
          <p:nvPr/>
        </p:nvSpPr>
        <p:spPr>
          <a:xfrm>
            <a:off x="9082372" y="3080106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15</a:t>
            </a:r>
            <a:endParaRPr lang="it-IT" dirty="0"/>
          </a:p>
        </p:txBody>
      </p:sp>
      <p:sp>
        <p:nvSpPr>
          <p:cNvPr id="121" name="CasellaDiTesto 120"/>
          <p:cNvSpPr txBox="1"/>
          <p:nvPr/>
        </p:nvSpPr>
        <p:spPr>
          <a:xfrm>
            <a:off x="9082371" y="2876031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12</a:t>
            </a:r>
            <a:endParaRPr lang="it-IT" dirty="0"/>
          </a:p>
        </p:txBody>
      </p:sp>
      <p:sp>
        <p:nvSpPr>
          <p:cNvPr id="122" name="CasellaDiTesto 121"/>
          <p:cNvSpPr txBox="1"/>
          <p:nvPr/>
        </p:nvSpPr>
        <p:spPr>
          <a:xfrm>
            <a:off x="9082370" y="3719352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17</a:t>
            </a:r>
            <a:endParaRPr lang="it-IT" dirty="0"/>
          </a:p>
        </p:txBody>
      </p:sp>
      <p:sp>
        <p:nvSpPr>
          <p:cNvPr id="123" name="CasellaDiTesto 122"/>
          <p:cNvSpPr txBox="1"/>
          <p:nvPr/>
        </p:nvSpPr>
        <p:spPr>
          <a:xfrm>
            <a:off x="9075063" y="4352932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18</a:t>
            </a:r>
            <a:endParaRPr lang="it-IT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9082370" y="5032238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16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088777" y="5524814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</a:t>
            </a:r>
            <a:endParaRPr lang="it-IT" dirty="0"/>
          </a:p>
        </p:txBody>
      </p:sp>
      <p:pic>
        <p:nvPicPr>
          <p:cNvPr id="126" name="Immagin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69" y="391386"/>
            <a:ext cx="287650" cy="247136"/>
          </a:xfrm>
          <a:prstGeom prst="rect">
            <a:avLst/>
          </a:prstGeom>
        </p:spPr>
      </p:pic>
      <p:sp>
        <p:nvSpPr>
          <p:cNvPr id="127" name="CasellaDiTesto 126"/>
          <p:cNvSpPr txBox="1"/>
          <p:nvPr/>
        </p:nvSpPr>
        <p:spPr>
          <a:xfrm>
            <a:off x="3632400" y="361466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19</a:t>
            </a:r>
            <a:endParaRPr lang="it-IT" dirty="0"/>
          </a:p>
        </p:txBody>
      </p: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8" y="-9562"/>
            <a:ext cx="1202008" cy="3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CasellaDiTesto 148"/>
          <p:cNvSpPr txBox="1"/>
          <p:nvPr/>
        </p:nvSpPr>
        <p:spPr>
          <a:xfrm>
            <a:off x="10890451" y="130582"/>
            <a:ext cx="1134157" cy="581859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it-IT" sz="2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Architettura </a:t>
            </a:r>
            <a:r>
              <a:rPr lang="it-IT" sz="26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Flussi </a:t>
            </a:r>
            <a:r>
              <a:rPr lang="it-IT" sz="26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As</a:t>
            </a:r>
            <a:r>
              <a:rPr lang="it-IT" sz="26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6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Is</a:t>
            </a:r>
            <a:endParaRPr lang="it-IT" sz="2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0" name="Connettore diritto 149"/>
          <p:cNvCxnSpPr/>
          <p:nvPr/>
        </p:nvCxnSpPr>
        <p:spPr>
          <a:xfrm flipH="1">
            <a:off x="10753725" y="96467"/>
            <a:ext cx="28575" cy="5832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ttangolo arrotondato 119"/>
          <p:cNvSpPr/>
          <p:nvPr/>
        </p:nvSpPr>
        <p:spPr>
          <a:xfrm>
            <a:off x="9249275" y="929930"/>
            <a:ext cx="1800200" cy="336214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r>
              <a:rPr lang="it-IT" b="1" dirty="0" smtClean="0">
                <a:solidFill>
                  <a:srgbClr val="FF0000"/>
                </a:solidFill>
              </a:rPr>
              <a:t>Provider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554293" y="1145138"/>
            <a:ext cx="2143029" cy="3503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it-IT" b="1" dirty="0" smtClean="0">
                <a:solidFill>
                  <a:srgbClr val="0070C0"/>
                </a:solidFill>
              </a:rPr>
              <a:t>NEXUS</a:t>
            </a:r>
          </a:p>
          <a:p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8405742" y="873532"/>
            <a:ext cx="1800200" cy="3349740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6000">
                <a:schemeClr val="accent6">
                  <a:lumMod val="60000"/>
                  <a:lumOff val="40000"/>
                </a:schemeClr>
              </a:gs>
              <a:gs pos="7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r>
              <a:rPr lang="it-IT" b="1" dirty="0" smtClean="0">
                <a:solidFill>
                  <a:srgbClr val="FF0000"/>
                </a:solidFill>
              </a:rPr>
              <a:t>Provider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8" name="Disco magnetico 7"/>
          <p:cNvSpPr/>
          <p:nvPr/>
        </p:nvSpPr>
        <p:spPr>
          <a:xfrm>
            <a:off x="1072672" y="1454721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VOUCHER_REQ_RES</a:t>
            </a:r>
            <a:endParaRPr lang="it-IT" dirty="0"/>
          </a:p>
        </p:txBody>
      </p:sp>
      <p:sp>
        <p:nvSpPr>
          <p:cNvPr id="10" name="Disco magnetico 9"/>
          <p:cNvSpPr/>
          <p:nvPr/>
        </p:nvSpPr>
        <p:spPr>
          <a:xfrm>
            <a:off x="1072680" y="2052327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AGENTI</a:t>
            </a:r>
            <a:endParaRPr lang="it-IT" sz="1600" dirty="0"/>
          </a:p>
        </p:txBody>
      </p:sp>
      <p:sp>
        <p:nvSpPr>
          <p:cNvPr id="11" name="Disco magnetico 10"/>
          <p:cNvSpPr/>
          <p:nvPr/>
        </p:nvSpPr>
        <p:spPr>
          <a:xfrm>
            <a:off x="1072672" y="2551557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FLUSSO</a:t>
            </a:r>
            <a:endParaRPr lang="it-IT" sz="1600" dirty="0"/>
          </a:p>
        </p:txBody>
      </p:sp>
      <p:sp>
        <p:nvSpPr>
          <p:cNvPr id="12" name="Disco magnetico 11"/>
          <p:cNvSpPr/>
          <p:nvPr/>
        </p:nvSpPr>
        <p:spPr>
          <a:xfrm>
            <a:off x="1072672" y="3081204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FLUSSO_MOV</a:t>
            </a:r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1065552" y="3602043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ANOMALIE</a:t>
            </a:r>
            <a:endParaRPr lang="it-IT" sz="1600" dirty="0"/>
          </a:p>
        </p:txBody>
      </p:sp>
      <p:sp>
        <p:nvSpPr>
          <p:cNvPr id="19" name="Disco magnetico 18"/>
          <p:cNvSpPr/>
          <p:nvPr/>
        </p:nvSpPr>
        <p:spPr>
          <a:xfrm>
            <a:off x="1053955" y="4110608"/>
            <a:ext cx="1346727" cy="460940"/>
          </a:xfrm>
          <a:prstGeom prst="flowChartMagneticDisk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EVENTI di </a:t>
            </a:r>
            <a:r>
              <a:rPr lang="it-IT" dirty="0" err="1" smtClean="0"/>
              <a:t>Portaf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20" name="Rettangolo arrotondato 19"/>
          <p:cNvSpPr/>
          <p:nvPr/>
        </p:nvSpPr>
        <p:spPr>
          <a:xfrm>
            <a:off x="4053087" y="873531"/>
            <a:ext cx="2995182" cy="3888969"/>
          </a:xfrm>
          <a:prstGeom prst="roundRect">
            <a:avLst>
              <a:gd name="adj" fmla="val 9989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8000">
                <a:schemeClr val="bg1">
                  <a:lumMod val="65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it-IT" sz="2400" b="1" dirty="0" smtClean="0"/>
              <a:t>BATCH</a:t>
            </a:r>
            <a:endParaRPr lang="it-IT" b="1" dirty="0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14" y="1095305"/>
            <a:ext cx="379790" cy="276796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07" y="1269628"/>
            <a:ext cx="379790" cy="276796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67" y="1488775"/>
            <a:ext cx="379790" cy="276796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7" y="2148876"/>
            <a:ext cx="379790" cy="276796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7" y="2428723"/>
            <a:ext cx="379790" cy="276796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61" y="2741506"/>
            <a:ext cx="379790" cy="276796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24" y="3035239"/>
            <a:ext cx="379790" cy="276796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61" y="3395647"/>
            <a:ext cx="379790" cy="276796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07" y="1687632"/>
            <a:ext cx="379790" cy="276796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14" y="1848965"/>
            <a:ext cx="379790" cy="276796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10" y="3856040"/>
            <a:ext cx="379790" cy="276796"/>
          </a:xfrm>
          <a:prstGeom prst="rect">
            <a:avLst/>
          </a:prstGeom>
        </p:spPr>
      </p:pic>
      <p:sp>
        <p:nvSpPr>
          <p:cNvPr id="37" name="Rettangolo arrotondato 36"/>
          <p:cNvSpPr/>
          <p:nvPr/>
        </p:nvSpPr>
        <p:spPr>
          <a:xfrm>
            <a:off x="389926" y="876300"/>
            <a:ext cx="2483116" cy="3886200"/>
          </a:xfrm>
          <a:prstGeom prst="roundRect">
            <a:avLst>
              <a:gd name="adj" fmla="val 5320"/>
            </a:avLst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4 37"/>
          <p:cNvCxnSpPr/>
          <p:nvPr/>
        </p:nvCxnSpPr>
        <p:spPr>
          <a:xfrm flipV="1">
            <a:off x="2419817" y="1163454"/>
            <a:ext cx="1942275" cy="4555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4 38"/>
          <p:cNvCxnSpPr/>
          <p:nvPr/>
        </p:nvCxnSpPr>
        <p:spPr>
          <a:xfrm>
            <a:off x="2492206" y="1946209"/>
            <a:ext cx="2215513" cy="29815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39"/>
          <p:cNvCxnSpPr/>
          <p:nvPr/>
        </p:nvCxnSpPr>
        <p:spPr>
          <a:xfrm flipV="1">
            <a:off x="2465909" y="2392674"/>
            <a:ext cx="2252149" cy="93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4 40"/>
          <p:cNvCxnSpPr/>
          <p:nvPr/>
        </p:nvCxnSpPr>
        <p:spPr>
          <a:xfrm rot="10800000" flipV="1">
            <a:off x="2461939" y="1612445"/>
            <a:ext cx="2268632" cy="221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/>
          <p:nvPr/>
        </p:nvCxnSpPr>
        <p:spPr>
          <a:xfrm rot="10800000" flipV="1">
            <a:off x="2459243" y="1269628"/>
            <a:ext cx="1902496" cy="421374"/>
          </a:xfrm>
          <a:prstGeom prst="bentConnector3">
            <a:avLst>
              <a:gd name="adj1" fmla="val 474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rot="10800000">
            <a:off x="2419817" y="2602846"/>
            <a:ext cx="2287902" cy="17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/>
          <p:nvPr/>
        </p:nvCxnSpPr>
        <p:spPr>
          <a:xfrm flipV="1">
            <a:off x="2465909" y="3468224"/>
            <a:ext cx="2241810" cy="19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4 46"/>
          <p:cNvCxnSpPr/>
          <p:nvPr/>
        </p:nvCxnSpPr>
        <p:spPr>
          <a:xfrm>
            <a:off x="2465909" y="2991018"/>
            <a:ext cx="2241810" cy="14481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/>
          <p:nvPr/>
        </p:nvCxnSpPr>
        <p:spPr>
          <a:xfrm rot="10800000" flipV="1">
            <a:off x="2426612" y="2825922"/>
            <a:ext cx="2299716" cy="2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4 51"/>
          <p:cNvCxnSpPr/>
          <p:nvPr/>
        </p:nvCxnSpPr>
        <p:spPr>
          <a:xfrm rot="10800000" flipV="1">
            <a:off x="2397288" y="3982378"/>
            <a:ext cx="2320770" cy="109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4711100" y="1035457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CoGeBatch</a:t>
            </a:r>
            <a:endParaRPr lang="it-IT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5102214" y="1243720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ResBatch</a:t>
            </a:r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477141" y="1497636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ReqBatch</a:t>
            </a:r>
            <a:endParaRPr lang="it-IT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5115109" y="1712623"/>
            <a:ext cx="1108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impV</a:t>
            </a:r>
            <a:r>
              <a:rPr lang="it-IT" sz="1050" i="1" dirty="0" err="1" smtClean="0"/>
              <a:t>ouch</a:t>
            </a:r>
            <a:r>
              <a:rPr lang="it-IT" sz="1050" dirty="0" err="1" smtClean="0"/>
              <a:t>Batch</a:t>
            </a:r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4718058" y="1910123"/>
            <a:ext cx="1108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</a:t>
            </a:r>
            <a:r>
              <a:rPr lang="it-IT" sz="1050" i="1" dirty="0" err="1" smtClean="0"/>
              <a:t>pro</a:t>
            </a:r>
            <a:r>
              <a:rPr lang="it-IT" sz="1050" dirty="0" err="1" smtClean="0"/>
              <a:t>ExpBatch</a:t>
            </a:r>
            <a:endParaRPr lang="it-IT" dirty="0"/>
          </a:p>
        </p:txBody>
      </p:sp>
      <p:cxnSp>
        <p:nvCxnSpPr>
          <p:cNvPr id="59" name="Connettore 4 58"/>
          <p:cNvCxnSpPr/>
          <p:nvPr/>
        </p:nvCxnSpPr>
        <p:spPr>
          <a:xfrm rot="10800000" flipV="1">
            <a:off x="2465910" y="1885723"/>
            <a:ext cx="1895829" cy="4305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/>
          <p:nvPr/>
        </p:nvCxnSpPr>
        <p:spPr>
          <a:xfrm rot="10800000" flipV="1">
            <a:off x="2465909" y="1454720"/>
            <a:ext cx="2259652" cy="318901"/>
          </a:xfrm>
          <a:prstGeom prst="bentConnector3">
            <a:avLst>
              <a:gd name="adj1" fmla="val 5295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5053220" y="2225477"/>
            <a:ext cx="1108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</a:t>
            </a:r>
            <a:r>
              <a:rPr lang="it-IT" sz="1050" i="1" dirty="0" err="1" smtClean="0"/>
              <a:t>pro</a:t>
            </a:r>
            <a:r>
              <a:rPr lang="it-IT" sz="1050" dirty="0" err="1" smtClean="0"/>
              <a:t>AgenBatch</a:t>
            </a:r>
            <a:endParaRPr lang="it-IT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5046012" y="2432821"/>
            <a:ext cx="1108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</a:t>
            </a:r>
            <a:r>
              <a:rPr lang="it-IT" sz="1050" i="1" dirty="0" err="1" smtClean="0"/>
              <a:t>pro</a:t>
            </a:r>
            <a:r>
              <a:rPr lang="it-IT" sz="1050" dirty="0" err="1" smtClean="0"/>
              <a:t>AgenBatch</a:t>
            </a:r>
            <a:endParaRPr lang="it-IT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5072421" y="2737102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DumpResBatch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5069738" y="3016187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gaDumpReqBatch</a:t>
            </a:r>
            <a:endParaRPr lang="it-IT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5069738" y="3383348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ga</a:t>
            </a:r>
            <a:r>
              <a:rPr lang="it-IT" sz="1050" i="1" dirty="0" err="1" smtClean="0"/>
              <a:t>pro</a:t>
            </a:r>
            <a:r>
              <a:rPr lang="it-IT" sz="1050" dirty="0" err="1" smtClean="0"/>
              <a:t>ReqBatch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5044534" y="3826805"/>
            <a:ext cx="1222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 smtClean="0"/>
              <a:t>pro</a:t>
            </a:r>
            <a:r>
              <a:rPr lang="it-IT" sz="1050" dirty="0" err="1" smtClean="0"/>
              <a:t>AnomalBatch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2931794" y="4394308"/>
            <a:ext cx="748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 smtClean="0"/>
              <a:t>EventPTF</a:t>
            </a:r>
            <a:endParaRPr lang="it-IT" dirty="0"/>
          </a:p>
        </p:txBody>
      </p:sp>
      <p:cxnSp>
        <p:nvCxnSpPr>
          <p:cNvPr id="71" name="Connettore 2 70"/>
          <p:cNvCxnSpPr/>
          <p:nvPr/>
        </p:nvCxnSpPr>
        <p:spPr>
          <a:xfrm>
            <a:off x="6261844" y="1693136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H="1" flipV="1">
            <a:off x="6223268" y="1362010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/>
          <p:cNvCxnSpPr/>
          <p:nvPr/>
        </p:nvCxnSpPr>
        <p:spPr>
          <a:xfrm flipH="1" flipV="1">
            <a:off x="6223267" y="1548830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/>
          <p:nvPr/>
        </p:nvCxnSpPr>
        <p:spPr>
          <a:xfrm flipH="1" flipV="1">
            <a:off x="6223267" y="1836862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/>
          <p:nvPr/>
        </p:nvCxnSpPr>
        <p:spPr>
          <a:xfrm flipH="1" flipV="1">
            <a:off x="6223267" y="1980878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/>
          <p:nvPr/>
        </p:nvCxnSpPr>
        <p:spPr>
          <a:xfrm>
            <a:off x="6261844" y="2237240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/>
          <p:nvPr/>
        </p:nvCxnSpPr>
        <p:spPr>
          <a:xfrm>
            <a:off x="6261844" y="2100576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rentesi graffa aperta 77"/>
          <p:cNvSpPr/>
          <p:nvPr/>
        </p:nvSpPr>
        <p:spPr>
          <a:xfrm>
            <a:off x="6007243" y="1923492"/>
            <a:ext cx="283970" cy="373954"/>
          </a:xfrm>
          <a:prstGeom prst="leftBrace">
            <a:avLst>
              <a:gd name="adj1" fmla="val 8333"/>
              <a:gd name="adj2" fmla="val 3777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Parentesi graffa aperta 78"/>
          <p:cNvSpPr/>
          <p:nvPr/>
        </p:nvSpPr>
        <p:spPr>
          <a:xfrm>
            <a:off x="6161378" y="1478374"/>
            <a:ext cx="129014" cy="279396"/>
          </a:xfrm>
          <a:prstGeom prst="leftBrace">
            <a:avLst>
              <a:gd name="adj1" fmla="val 8333"/>
              <a:gd name="adj2" fmla="val 3777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0" name="Connettore 2 79"/>
          <p:cNvCxnSpPr/>
          <p:nvPr/>
        </p:nvCxnSpPr>
        <p:spPr>
          <a:xfrm>
            <a:off x="6271860" y="2414092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 flipH="1" flipV="1">
            <a:off x="6223267" y="2576246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/>
          <p:cNvCxnSpPr/>
          <p:nvPr/>
        </p:nvCxnSpPr>
        <p:spPr>
          <a:xfrm flipH="1" flipV="1">
            <a:off x="6223266" y="2819704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>
            <a:off x="6258445" y="3125305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6261592" y="3502140"/>
            <a:ext cx="2409695" cy="711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/>
          <p:nvPr/>
        </p:nvCxnSpPr>
        <p:spPr>
          <a:xfrm flipH="1" flipV="1">
            <a:off x="6223265" y="3952650"/>
            <a:ext cx="2448271" cy="7409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Immagin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4" y="1055440"/>
            <a:ext cx="287650" cy="247136"/>
          </a:xfrm>
          <a:prstGeom prst="rect">
            <a:avLst/>
          </a:prstGeom>
        </p:spPr>
      </p:pic>
      <p:pic>
        <p:nvPicPr>
          <p:cNvPr id="93" name="Immagin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4" y="1273478"/>
            <a:ext cx="287650" cy="247136"/>
          </a:xfrm>
          <a:prstGeom prst="rect">
            <a:avLst/>
          </a:prstGeom>
        </p:spPr>
      </p:pic>
      <p:pic>
        <p:nvPicPr>
          <p:cNvPr id="94" name="Immagin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4" y="1492883"/>
            <a:ext cx="287650" cy="247136"/>
          </a:xfrm>
          <a:prstGeom prst="rect">
            <a:avLst/>
          </a:prstGeom>
        </p:spPr>
      </p:pic>
      <p:pic>
        <p:nvPicPr>
          <p:cNvPr id="95" name="Immagin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4" y="1710921"/>
            <a:ext cx="287650" cy="247136"/>
          </a:xfrm>
          <a:prstGeom prst="rect">
            <a:avLst/>
          </a:prstGeom>
        </p:spPr>
      </p:pic>
      <p:pic>
        <p:nvPicPr>
          <p:cNvPr id="96" name="Immagin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1936880"/>
            <a:ext cx="287650" cy="247136"/>
          </a:xfrm>
          <a:prstGeom prst="rect">
            <a:avLst/>
          </a:prstGeom>
        </p:spPr>
      </p:pic>
      <p:pic>
        <p:nvPicPr>
          <p:cNvPr id="97" name="Immagin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2154918"/>
            <a:ext cx="287650" cy="247136"/>
          </a:xfrm>
          <a:prstGeom prst="rect">
            <a:avLst/>
          </a:prstGeom>
        </p:spPr>
      </p:pic>
      <p:pic>
        <p:nvPicPr>
          <p:cNvPr id="98" name="Immagin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2382901"/>
            <a:ext cx="287650" cy="247136"/>
          </a:xfrm>
          <a:prstGeom prst="rect">
            <a:avLst/>
          </a:prstGeom>
        </p:spPr>
      </p:pic>
      <p:pic>
        <p:nvPicPr>
          <p:cNvPr id="99" name="Immagin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2600939"/>
            <a:ext cx="287650" cy="247136"/>
          </a:xfrm>
          <a:prstGeom prst="rect">
            <a:avLst/>
          </a:prstGeom>
        </p:spPr>
      </p:pic>
      <p:pic>
        <p:nvPicPr>
          <p:cNvPr id="100" name="Immagin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2895865"/>
            <a:ext cx="287650" cy="247136"/>
          </a:xfrm>
          <a:prstGeom prst="rect">
            <a:avLst/>
          </a:prstGeom>
        </p:spPr>
      </p:pic>
      <p:pic>
        <p:nvPicPr>
          <p:cNvPr id="101" name="Immagin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3228203"/>
            <a:ext cx="287650" cy="247136"/>
          </a:xfrm>
          <a:prstGeom prst="rect">
            <a:avLst/>
          </a:prstGeom>
        </p:spPr>
      </p:pic>
      <p:pic>
        <p:nvPicPr>
          <p:cNvPr id="106" name="Immagin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5" y="3671660"/>
            <a:ext cx="287650" cy="247136"/>
          </a:xfrm>
          <a:prstGeom prst="rect">
            <a:avLst/>
          </a:prstGeom>
        </p:spPr>
      </p:pic>
      <p:sp>
        <p:nvSpPr>
          <p:cNvPr id="108" name="CasellaDiTesto 107"/>
          <p:cNvSpPr txBox="1"/>
          <p:nvPr/>
        </p:nvSpPr>
        <p:spPr>
          <a:xfrm>
            <a:off x="9129803" y="1138481"/>
            <a:ext cx="217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</a:t>
            </a:r>
            <a:endParaRPr lang="it-IT" dirty="0"/>
          </a:p>
        </p:txBody>
      </p:sp>
      <p:sp>
        <p:nvSpPr>
          <p:cNvPr id="109" name="CasellaDiTesto 108"/>
          <p:cNvSpPr txBox="1"/>
          <p:nvPr/>
        </p:nvSpPr>
        <p:spPr>
          <a:xfrm>
            <a:off x="9140739" y="1285361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3</a:t>
            </a:r>
            <a:endParaRPr lang="it-IT" dirty="0"/>
          </a:p>
        </p:txBody>
      </p:sp>
      <p:sp>
        <p:nvSpPr>
          <p:cNvPr id="110" name="CasellaDiTesto 109"/>
          <p:cNvSpPr txBox="1"/>
          <p:nvPr/>
        </p:nvSpPr>
        <p:spPr>
          <a:xfrm>
            <a:off x="9127148" y="1437519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4</a:t>
            </a:r>
            <a:endParaRPr lang="it-IT" dirty="0"/>
          </a:p>
        </p:txBody>
      </p:sp>
      <p:sp>
        <p:nvSpPr>
          <p:cNvPr id="111" name="CasellaDiTesto 110"/>
          <p:cNvSpPr txBox="1"/>
          <p:nvPr/>
        </p:nvSpPr>
        <p:spPr>
          <a:xfrm>
            <a:off x="9127290" y="1606580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7</a:t>
            </a:r>
            <a:endParaRPr lang="it-IT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9125027" y="1731421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8</a:t>
            </a:r>
            <a:endParaRPr lang="it-IT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9140739" y="2848069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</a:t>
            </a:r>
            <a:endParaRPr lang="it-IT" dirty="0"/>
          </a:p>
        </p:txBody>
      </p:sp>
      <p:sp>
        <p:nvSpPr>
          <p:cNvPr id="114" name="CasellaDiTesto 113"/>
          <p:cNvSpPr txBox="1"/>
          <p:nvPr/>
        </p:nvSpPr>
        <p:spPr>
          <a:xfrm>
            <a:off x="9143139" y="1857624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</a:t>
            </a:r>
            <a:endParaRPr lang="it-IT" dirty="0"/>
          </a:p>
        </p:txBody>
      </p:sp>
      <p:sp>
        <p:nvSpPr>
          <p:cNvPr id="115" name="CasellaDiTesto 114"/>
          <p:cNvSpPr txBox="1"/>
          <p:nvPr/>
        </p:nvSpPr>
        <p:spPr>
          <a:xfrm>
            <a:off x="9079791" y="1973025"/>
            <a:ext cx="36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10</a:t>
            </a:r>
            <a:endParaRPr lang="it-IT" dirty="0"/>
          </a:p>
        </p:txBody>
      </p:sp>
      <p:sp>
        <p:nvSpPr>
          <p:cNvPr id="116" name="CasellaDiTesto 115"/>
          <p:cNvSpPr txBox="1"/>
          <p:nvPr/>
        </p:nvSpPr>
        <p:spPr>
          <a:xfrm>
            <a:off x="9079793" y="2145801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13</a:t>
            </a:r>
            <a:endParaRPr lang="it-IT" dirty="0"/>
          </a:p>
        </p:txBody>
      </p:sp>
      <p:sp>
        <p:nvSpPr>
          <p:cNvPr id="117" name="CasellaDiTesto 116"/>
          <p:cNvSpPr txBox="1"/>
          <p:nvPr/>
        </p:nvSpPr>
        <p:spPr>
          <a:xfrm>
            <a:off x="9082373" y="2329204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14</a:t>
            </a:r>
            <a:endParaRPr lang="it-IT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9145364" y="2551006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</a:t>
            </a:r>
            <a:endParaRPr lang="it-IT" dirty="0"/>
          </a:p>
        </p:txBody>
      </p:sp>
      <p:sp>
        <p:nvSpPr>
          <p:cNvPr id="119" name="CasellaDiTesto 118"/>
          <p:cNvSpPr txBox="1"/>
          <p:nvPr/>
        </p:nvSpPr>
        <p:spPr>
          <a:xfrm>
            <a:off x="9132517" y="3224466"/>
            <a:ext cx="2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</a:t>
            </a:r>
            <a:endParaRPr lang="it-IT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9082370" y="3670163"/>
            <a:ext cx="3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16</a:t>
            </a:r>
            <a:endParaRPr lang="it-IT" dirty="0"/>
          </a:p>
        </p:txBody>
      </p: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4" y="889919"/>
            <a:ext cx="1202008" cy="3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ttangolo arrotondato 128"/>
          <p:cNvSpPr/>
          <p:nvPr/>
        </p:nvSpPr>
        <p:spPr>
          <a:xfrm>
            <a:off x="389926" y="4875847"/>
            <a:ext cx="7144826" cy="1105496"/>
          </a:xfrm>
          <a:prstGeom prst="roundRect">
            <a:avLst>
              <a:gd name="adj" fmla="val 20353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it-IT" sz="2400" dirty="0" smtClean="0">
                <a:solidFill>
                  <a:schemeClr val="tx1"/>
                </a:solidFill>
              </a:rPr>
              <a:t>G-</a:t>
            </a:r>
            <a:r>
              <a:rPr lang="it-IT" sz="1600" dirty="0" smtClean="0">
                <a:solidFill>
                  <a:schemeClr val="tx1"/>
                </a:solidFill>
              </a:rPr>
              <a:t>Evo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130" name="Rettangolo arrotondato 129"/>
          <p:cNvSpPr/>
          <p:nvPr/>
        </p:nvSpPr>
        <p:spPr>
          <a:xfrm>
            <a:off x="1984273" y="5413636"/>
            <a:ext cx="1238872" cy="50379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64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it-IT" sz="1400" dirty="0" err="1" smtClean="0">
                <a:solidFill>
                  <a:schemeClr val="tx2"/>
                </a:solidFill>
              </a:rPr>
              <a:t>Contract</a:t>
            </a:r>
            <a:r>
              <a:rPr lang="it-IT" sz="1400" dirty="0" smtClean="0">
                <a:solidFill>
                  <a:schemeClr val="tx2"/>
                </a:solidFill>
              </a:rPr>
              <a:t> Management</a:t>
            </a: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132" name="Rettangolo arrotondato 131"/>
          <p:cNvSpPr/>
          <p:nvPr/>
        </p:nvSpPr>
        <p:spPr>
          <a:xfrm>
            <a:off x="4053087" y="4966643"/>
            <a:ext cx="2995182" cy="3359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5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it-IT" sz="1400" dirty="0" smtClean="0">
                <a:solidFill>
                  <a:schemeClr val="tx2"/>
                </a:solidFill>
              </a:rPr>
              <a:t>Service/</a:t>
            </a:r>
            <a:r>
              <a:rPr lang="it-IT" sz="1400" dirty="0" err="1" smtClean="0">
                <a:solidFill>
                  <a:schemeClr val="tx2"/>
                </a:solidFill>
              </a:rPr>
              <a:t>events</a:t>
            </a:r>
            <a:r>
              <a:rPr lang="it-IT" sz="1400" dirty="0" smtClean="0">
                <a:solidFill>
                  <a:schemeClr val="tx2"/>
                </a:solidFill>
              </a:rPr>
              <a:t> Management</a:t>
            </a:r>
            <a:endParaRPr lang="it-IT" sz="1400" dirty="0">
              <a:solidFill>
                <a:schemeClr val="tx2"/>
              </a:solidFill>
            </a:endParaRPr>
          </a:p>
        </p:txBody>
      </p:sp>
      <p:cxnSp>
        <p:nvCxnSpPr>
          <p:cNvPr id="136" name="Connettore 4 135"/>
          <p:cNvCxnSpPr>
            <a:stCxn id="132" idx="1"/>
            <a:endCxn id="130" idx="0"/>
          </p:cNvCxnSpPr>
          <p:nvPr/>
        </p:nvCxnSpPr>
        <p:spPr>
          <a:xfrm rot="10800000" flipV="1">
            <a:off x="2603709" y="5134604"/>
            <a:ext cx="1449378" cy="2790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ilindro 153">
            <a:extLst>
              <a:ext uri="{FF2B5EF4-FFF2-40B4-BE49-F238E27FC236}">
                <a16:creationId xmlns:a16="http://schemas.microsoft.com/office/drawing/2014/main" id="{92279F5A-571F-5044-9FFB-9023E8F8B7CF}"/>
              </a:ext>
            </a:extLst>
          </p:cNvPr>
          <p:cNvSpPr/>
          <p:nvPr/>
        </p:nvSpPr>
        <p:spPr>
          <a:xfrm>
            <a:off x="3306217" y="5388565"/>
            <a:ext cx="953350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Anagrafica</a:t>
            </a:r>
          </a:p>
          <a:p>
            <a:pPr algn="ctr"/>
            <a:r>
              <a:rPr lang="it-IT" sz="1400" dirty="0"/>
              <a:t>Clienti</a:t>
            </a:r>
          </a:p>
        </p:txBody>
      </p:sp>
      <p:sp>
        <p:nvSpPr>
          <p:cNvPr id="155" name="Cilindro 154">
            <a:extLst>
              <a:ext uri="{FF2B5EF4-FFF2-40B4-BE49-F238E27FC236}">
                <a16:creationId xmlns:a16="http://schemas.microsoft.com/office/drawing/2014/main" id="{9388D001-A669-C24E-B84C-61EE68DD371C}"/>
              </a:ext>
            </a:extLst>
          </p:cNvPr>
          <p:cNvSpPr/>
          <p:nvPr/>
        </p:nvSpPr>
        <p:spPr>
          <a:xfrm>
            <a:off x="4351805" y="5388565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Contratti</a:t>
            </a:r>
          </a:p>
        </p:txBody>
      </p:sp>
      <p:sp>
        <p:nvSpPr>
          <p:cNvPr id="156" name="Cilindro 155">
            <a:extLst>
              <a:ext uri="{FF2B5EF4-FFF2-40B4-BE49-F238E27FC236}">
                <a16:creationId xmlns:a16="http://schemas.microsoft.com/office/drawing/2014/main" id="{EF1DDCB7-8979-B247-AFDD-758A2538BFD5}"/>
              </a:ext>
            </a:extLst>
          </p:cNvPr>
          <p:cNvSpPr/>
          <p:nvPr/>
        </p:nvSpPr>
        <p:spPr>
          <a:xfrm>
            <a:off x="5382909" y="5388564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Catalogo</a:t>
            </a:r>
          </a:p>
          <a:p>
            <a:pPr algn="ctr"/>
            <a:r>
              <a:rPr lang="it-IT" sz="1400" dirty="0"/>
              <a:t>Servizi</a:t>
            </a:r>
          </a:p>
        </p:txBody>
      </p:sp>
      <p:sp>
        <p:nvSpPr>
          <p:cNvPr id="157" name="Cilindro 156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6407836" y="5388565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Vouchers</a:t>
            </a:r>
          </a:p>
        </p:txBody>
      </p:sp>
      <p:sp>
        <p:nvSpPr>
          <p:cNvPr id="158" name="Elaborazione alternativa 157"/>
          <p:cNvSpPr/>
          <p:nvPr/>
        </p:nvSpPr>
        <p:spPr>
          <a:xfrm>
            <a:off x="7730513" y="4875295"/>
            <a:ext cx="3808344" cy="1106047"/>
          </a:xfrm>
          <a:prstGeom prst="flowChartAlternateProcess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21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it-IT" b="1" dirty="0" smtClean="0">
                <a:solidFill>
                  <a:schemeClr val="bg1"/>
                </a:solidFill>
              </a:rPr>
              <a:t>    Piattaforma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9" name="Rettangolo arrotondato 158"/>
          <p:cNvSpPr/>
          <p:nvPr/>
        </p:nvSpPr>
        <p:spPr>
          <a:xfrm>
            <a:off x="8400491" y="5288854"/>
            <a:ext cx="2648984" cy="60679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it-IT" sz="1400" dirty="0" smtClean="0">
                <a:solidFill>
                  <a:schemeClr val="tx2"/>
                </a:solidFill>
              </a:rPr>
              <a:t>Voucher Management</a:t>
            </a:r>
            <a:endParaRPr lang="it-IT" sz="1400" dirty="0">
              <a:solidFill>
                <a:schemeClr val="tx2"/>
              </a:solidFill>
            </a:endParaRPr>
          </a:p>
        </p:txBody>
      </p:sp>
      <p:cxnSp>
        <p:nvCxnSpPr>
          <p:cNvPr id="160" name="Connettore 2 159"/>
          <p:cNvCxnSpPr/>
          <p:nvPr/>
        </p:nvCxnSpPr>
        <p:spPr>
          <a:xfrm flipH="1">
            <a:off x="9573839" y="4093029"/>
            <a:ext cx="14298" cy="101315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ttore 2 160"/>
          <p:cNvCxnSpPr/>
          <p:nvPr/>
        </p:nvCxnSpPr>
        <p:spPr>
          <a:xfrm flipH="1">
            <a:off x="9358509" y="4093029"/>
            <a:ext cx="3205" cy="1013153"/>
          </a:xfrm>
          <a:prstGeom prst="straightConnector1">
            <a:avLst/>
          </a:prstGeom>
          <a:ln w="28575" cmpd="sng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ttore 2 161"/>
          <p:cNvCxnSpPr/>
          <p:nvPr/>
        </p:nvCxnSpPr>
        <p:spPr>
          <a:xfrm flipH="1">
            <a:off x="9132517" y="4080721"/>
            <a:ext cx="8222" cy="102546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ttore 2 162"/>
          <p:cNvCxnSpPr/>
          <p:nvPr/>
        </p:nvCxnSpPr>
        <p:spPr>
          <a:xfrm flipH="1">
            <a:off x="7375564" y="5516098"/>
            <a:ext cx="543545" cy="509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ttore 2 171"/>
          <p:cNvCxnSpPr/>
          <p:nvPr/>
        </p:nvCxnSpPr>
        <p:spPr>
          <a:xfrm flipH="1">
            <a:off x="7375564" y="5388564"/>
            <a:ext cx="543545" cy="509"/>
          </a:xfrm>
          <a:prstGeom prst="straightConnector1">
            <a:avLst/>
          </a:prstGeom>
          <a:ln w="28575" cmpd="sng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ttore 2 172"/>
          <p:cNvCxnSpPr/>
          <p:nvPr/>
        </p:nvCxnSpPr>
        <p:spPr>
          <a:xfrm flipH="1">
            <a:off x="7375564" y="5296858"/>
            <a:ext cx="543545" cy="509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itolo 1"/>
          <p:cNvSpPr txBox="1">
            <a:spLocks/>
          </p:cNvSpPr>
          <p:nvPr/>
        </p:nvSpPr>
        <p:spPr>
          <a:xfrm>
            <a:off x="457200" y="274638"/>
            <a:ext cx="8229600" cy="59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 smtClean="0">
                <a:solidFill>
                  <a:srgbClr val="0070C0"/>
                </a:solidFill>
              </a:rPr>
              <a:t>Approccio al progetto </a:t>
            </a:r>
            <a:r>
              <a:rPr lang="it-IT" sz="2700" dirty="0" smtClean="0">
                <a:solidFill>
                  <a:srgbClr val="0070C0"/>
                </a:solidFill>
              </a:rPr>
              <a:t>(fase 1)</a:t>
            </a:r>
            <a:r>
              <a:rPr lang="it-IT" dirty="0" smtClean="0">
                <a:solidFill>
                  <a:srgbClr val="0070C0"/>
                </a:solidFill>
              </a:rPr>
              <a:t>	</a:t>
            </a:r>
            <a:endParaRPr lang="it-IT" dirty="0">
              <a:solidFill>
                <a:srgbClr val="0070C0"/>
              </a:solidFill>
            </a:endParaRPr>
          </a:p>
        </p:txBody>
      </p:sp>
      <p:cxnSp>
        <p:nvCxnSpPr>
          <p:cNvPr id="198" name="Connettore diritto 197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/>
          <p:cNvCxnSpPr/>
          <p:nvPr/>
        </p:nvCxnSpPr>
        <p:spPr>
          <a:xfrm flipH="1">
            <a:off x="10715749" y="4132836"/>
            <a:ext cx="13210" cy="985014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2 121"/>
          <p:cNvCxnSpPr/>
          <p:nvPr/>
        </p:nvCxnSpPr>
        <p:spPr>
          <a:xfrm flipH="1">
            <a:off x="10517838" y="4132836"/>
            <a:ext cx="2116" cy="985014"/>
          </a:xfrm>
          <a:prstGeom prst="straightConnector1">
            <a:avLst/>
          </a:prstGeom>
          <a:ln w="28575" cmpd="sng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2 122"/>
          <p:cNvCxnSpPr/>
          <p:nvPr/>
        </p:nvCxnSpPr>
        <p:spPr>
          <a:xfrm flipH="1">
            <a:off x="10322074" y="4132836"/>
            <a:ext cx="15000" cy="985014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tangolo arrotondato 2"/>
          <p:cNvSpPr/>
          <p:nvPr/>
        </p:nvSpPr>
        <p:spPr>
          <a:xfrm>
            <a:off x="1281764" y="4966643"/>
            <a:ext cx="627258" cy="950791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5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Portale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5" name="Connettore 4 84"/>
          <p:cNvCxnSpPr/>
          <p:nvPr/>
        </p:nvCxnSpPr>
        <p:spPr>
          <a:xfrm rot="10800000">
            <a:off x="6775269" y="4364605"/>
            <a:ext cx="1314994" cy="619280"/>
          </a:xfrm>
          <a:prstGeom prst="bentConnector3">
            <a:avLst>
              <a:gd name="adj1" fmla="val -9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4 147"/>
          <p:cNvCxnSpPr/>
          <p:nvPr/>
        </p:nvCxnSpPr>
        <p:spPr>
          <a:xfrm rot="10800000">
            <a:off x="6771822" y="4108038"/>
            <a:ext cx="1626759" cy="885287"/>
          </a:xfrm>
          <a:prstGeom prst="bentConnector3">
            <a:avLst>
              <a:gd name="adj1" fmla="val -3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4 151"/>
          <p:cNvCxnSpPr/>
          <p:nvPr/>
        </p:nvCxnSpPr>
        <p:spPr>
          <a:xfrm rot="10800000">
            <a:off x="6775270" y="4240878"/>
            <a:ext cx="1508191" cy="752447"/>
          </a:xfrm>
          <a:prstGeom prst="bentConnector3">
            <a:avLst>
              <a:gd name="adj1" fmla="val 73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er 104"/>
          <p:cNvSpPr/>
          <p:nvPr/>
        </p:nvSpPr>
        <p:spPr>
          <a:xfrm>
            <a:off x="7134225" y="-123825"/>
            <a:ext cx="956038" cy="5454397"/>
          </a:xfrm>
          <a:prstGeom prst="mathMultiply">
            <a:avLst>
              <a:gd name="adj1" fmla="val 101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2465909" y="4447465"/>
            <a:ext cx="1482818" cy="570972"/>
            <a:chOff x="2465909" y="4447465"/>
            <a:chExt cx="1482818" cy="570972"/>
          </a:xfrm>
        </p:grpSpPr>
        <p:cxnSp>
          <p:nvCxnSpPr>
            <p:cNvPr id="139" name="Connettore 2 138"/>
            <p:cNvCxnSpPr/>
            <p:nvPr/>
          </p:nvCxnSpPr>
          <p:spPr>
            <a:xfrm>
              <a:off x="2603708" y="4490568"/>
              <a:ext cx="1345019" cy="527869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2 124"/>
            <p:cNvCxnSpPr/>
            <p:nvPr/>
          </p:nvCxnSpPr>
          <p:spPr>
            <a:xfrm>
              <a:off x="2516814" y="4448498"/>
              <a:ext cx="1202415" cy="478845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2 125"/>
            <p:cNvCxnSpPr/>
            <p:nvPr/>
          </p:nvCxnSpPr>
          <p:spPr>
            <a:xfrm>
              <a:off x="2465909" y="4447465"/>
              <a:ext cx="972409" cy="35783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2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-E&amp;So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-E&amp;Soft" id="{6036BF34-0F85-41E8-B8A9-B67FA7408F10}" vid="{637C3556-B64C-42F4-A89A-343B9AB651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G-E&amp;Soft</Template>
  <TotalTime>1450</TotalTime>
  <Words>342</Words>
  <Application>Microsoft Office PowerPoint</Application>
  <PresentationFormat>Widescreen</PresentationFormat>
  <Paragraphs>146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G-E&amp;Soft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Santomaggio</dc:creator>
  <cp:lastModifiedBy>Fabrizio Santomaggio</cp:lastModifiedBy>
  <cp:revision>41</cp:revision>
  <dcterms:created xsi:type="dcterms:W3CDTF">2018-02-21T08:25:23Z</dcterms:created>
  <dcterms:modified xsi:type="dcterms:W3CDTF">2018-02-28T15:54:42Z</dcterms:modified>
</cp:coreProperties>
</file>